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78" r:id="rId4"/>
  </p:sldMasterIdLst>
  <p:notesMasterIdLst>
    <p:notesMasterId r:id="rId59"/>
  </p:notesMasterIdLst>
  <p:handoutMasterIdLst>
    <p:handoutMasterId r:id="rId60"/>
  </p:handoutMasterIdLst>
  <p:sldIdLst>
    <p:sldId id="421" r:id="rId5"/>
    <p:sldId id="396" r:id="rId6"/>
    <p:sldId id="4417" r:id="rId7"/>
    <p:sldId id="4365" r:id="rId8"/>
    <p:sldId id="467" r:id="rId9"/>
    <p:sldId id="4418" r:id="rId10"/>
    <p:sldId id="502" r:id="rId11"/>
    <p:sldId id="462" r:id="rId12"/>
    <p:sldId id="4424" r:id="rId13"/>
    <p:sldId id="4459" r:id="rId14"/>
    <p:sldId id="4457" r:id="rId15"/>
    <p:sldId id="4465" r:id="rId16"/>
    <p:sldId id="4470" r:id="rId17"/>
    <p:sldId id="463" r:id="rId18"/>
    <p:sldId id="470" r:id="rId19"/>
    <p:sldId id="4482" r:id="rId20"/>
    <p:sldId id="4474" r:id="rId21"/>
    <p:sldId id="1831" r:id="rId22"/>
    <p:sldId id="4402" r:id="rId23"/>
    <p:sldId id="728" r:id="rId24"/>
    <p:sldId id="4415" r:id="rId25"/>
    <p:sldId id="2199" r:id="rId26"/>
    <p:sldId id="4483" r:id="rId27"/>
    <p:sldId id="472" r:id="rId28"/>
    <p:sldId id="4472" r:id="rId29"/>
    <p:sldId id="4491" r:id="rId30"/>
    <p:sldId id="404" r:id="rId31"/>
    <p:sldId id="405" r:id="rId32"/>
    <p:sldId id="4490" r:id="rId33"/>
    <p:sldId id="4429" r:id="rId34"/>
    <p:sldId id="4484" r:id="rId35"/>
    <p:sldId id="399" r:id="rId36"/>
    <p:sldId id="569" r:id="rId37"/>
    <p:sldId id="410" r:id="rId38"/>
    <p:sldId id="4493" r:id="rId39"/>
    <p:sldId id="4494" r:id="rId40"/>
    <p:sldId id="409" r:id="rId41"/>
    <p:sldId id="4430" r:id="rId42"/>
    <p:sldId id="4476" r:id="rId43"/>
    <p:sldId id="4477" r:id="rId44"/>
    <p:sldId id="4489" r:id="rId45"/>
    <p:sldId id="413" r:id="rId46"/>
    <p:sldId id="4485" r:id="rId47"/>
    <p:sldId id="4478" r:id="rId48"/>
    <p:sldId id="4486" r:id="rId49"/>
    <p:sldId id="1039" r:id="rId50"/>
    <p:sldId id="4495" r:id="rId51"/>
    <p:sldId id="4479" r:id="rId52"/>
    <p:sldId id="4468" r:id="rId53"/>
    <p:sldId id="4480" r:id="rId54"/>
    <p:sldId id="407" r:id="rId55"/>
    <p:sldId id="4481" r:id="rId56"/>
    <p:sldId id="411" r:id="rId57"/>
    <p:sldId id="46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in Dormehl" initials="AD [2]" lastIdx="4" clrIdx="0">
    <p:extLst>
      <p:ext uri="{19B8F6BF-5375-455C-9EA6-DF929625EA0E}">
        <p15:presenceInfo xmlns:p15="http://schemas.microsoft.com/office/powerpoint/2012/main" userId="Alain Dormehl" providerId="None"/>
      </p:ext>
    </p:extLst>
  </p:cmAuthor>
  <p:cmAuthor id="2" name="Nicole Benjamin" initials="NB" lastIdx="37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281"/>
    <a:srgbClr val="E76574"/>
    <a:srgbClr val="DC1E34"/>
    <a:srgbClr val="33373B"/>
    <a:srgbClr val="F2F3F4"/>
    <a:srgbClr val="1C447F"/>
    <a:srgbClr val="666666"/>
    <a:srgbClr val="181D22"/>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94" autoAdjust="0"/>
    <p:restoredTop sz="88126" autoAdjust="0"/>
  </p:normalViewPr>
  <p:slideViewPr>
    <p:cSldViewPr snapToGrid="0">
      <p:cViewPr varScale="1">
        <p:scale>
          <a:sx n="63" d="100"/>
          <a:sy n="63" d="100"/>
        </p:scale>
        <p:origin x="396" y="7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20868"/>
    </p:cViewPr>
  </p:sorterViewPr>
  <p:notesViewPr>
    <p:cSldViewPr snapToGrid="0" showGuides="1">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492F-0638-2742-9CE4-CFE55E283421}" type="doc">
      <dgm:prSet loTypeId="urn:microsoft.com/office/officeart/2005/8/layout/pList1" loCatId="list" qsTypeId="urn:microsoft.com/office/officeart/2005/8/quickstyle/simple2" qsCatId="simple" csTypeId="urn:microsoft.com/office/officeart/2005/8/colors/colorful2" csCatId="colorful" phldr="1"/>
      <dgm:spPr/>
      <dgm:t>
        <a:bodyPr/>
        <a:lstStyle/>
        <a:p>
          <a:endParaRPr lang="en-US"/>
        </a:p>
      </dgm:t>
    </dgm:pt>
    <dgm:pt modelId="{60EA2D73-7E38-F84D-B3FD-42BFED67569C}">
      <dgm:prSet custT="1"/>
      <dgm:spPr/>
      <dgm:t>
        <a:bodyPr/>
        <a:lstStyle/>
        <a:p>
          <a:pPr rtl="0"/>
          <a:r>
            <a:rPr lang="en-US" sz="1400" baseline="0" dirty="0"/>
            <a:t>Discovery </a:t>
          </a:r>
          <a:endParaRPr lang="en-US" sz="1400" dirty="0"/>
        </a:p>
      </dgm:t>
    </dgm:pt>
    <dgm:pt modelId="{B312DB19-B9E5-F143-AD4D-37AE90413B21}" type="parTrans" cxnId="{2EAF64CA-1806-4541-9F28-84250169FEA6}">
      <dgm:prSet/>
      <dgm:spPr/>
      <dgm:t>
        <a:bodyPr/>
        <a:lstStyle/>
        <a:p>
          <a:endParaRPr lang="en-US" sz="3200"/>
        </a:p>
      </dgm:t>
    </dgm:pt>
    <dgm:pt modelId="{BD5524D2-BDD0-6E44-8891-2D086EACD685}" type="sibTrans" cxnId="{2EAF64CA-1806-4541-9F28-84250169FEA6}">
      <dgm:prSet/>
      <dgm:spPr/>
      <dgm:t>
        <a:bodyPr/>
        <a:lstStyle/>
        <a:p>
          <a:endParaRPr lang="en-US" sz="3200"/>
        </a:p>
      </dgm:t>
    </dgm:pt>
    <dgm:pt modelId="{BAF81091-01D5-9847-83A6-5208488192E2}">
      <dgm:prSet custT="1"/>
      <dgm:spPr/>
      <dgm:t>
        <a:bodyPr/>
        <a:lstStyle/>
        <a:p>
          <a:pPr rtl="0"/>
          <a:r>
            <a:rPr lang="en-US" sz="1400" baseline="0" dirty="0"/>
            <a:t>Assessment</a:t>
          </a:r>
          <a:endParaRPr lang="en-US" sz="1400" dirty="0"/>
        </a:p>
      </dgm:t>
    </dgm:pt>
    <dgm:pt modelId="{9191083D-08AC-8441-9E7E-F5065E56AAD2}" type="parTrans" cxnId="{75B962B7-C06C-984B-81ED-C8CD94839267}">
      <dgm:prSet/>
      <dgm:spPr/>
      <dgm:t>
        <a:bodyPr/>
        <a:lstStyle/>
        <a:p>
          <a:endParaRPr lang="en-US" sz="3200"/>
        </a:p>
      </dgm:t>
    </dgm:pt>
    <dgm:pt modelId="{E32537C5-2603-AF43-BF41-A6F9D49D7E65}" type="sibTrans" cxnId="{75B962B7-C06C-984B-81ED-C8CD94839267}">
      <dgm:prSet/>
      <dgm:spPr/>
      <dgm:t>
        <a:bodyPr/>
        <a:lstStyle/>
        <a:p>
          <a:endParaRPr lang="en-US" sz="3200"/>
        </a:p>
      </dgm:t>
    </dgm:pt>
    <dgm:pt modelId="{08AE74F8-2B6D-684B-A286-003E50F2F6B5}">
      <dgm:prSet custT="1"/>
      <dgm:spPr/>
      <dgm:t>
        <a:bodyPr/>
        <a:lstStyle/>
        <a:p>
          <a:pPr rtl="0"/>
          <a:r>
            <a:rPr lang="en-US" sz="1400" baseline="0" dirty="0"/>
            <a:t>Schema Migration</a:t>
          </a:r>
          <a:endParaRPr lang="en-US" sz="1400" dirty="0"/>
        </a:p>
      </dgm:t>
    </dgm:pt>
    <dgm:pt modelId="{52C30112-39D2-DF49-861B-05F3AE7D2098}" type="parTrans" cxnId="{E9746BC1-047D-CF4B-8CB7-0A1FDFFE4BFD}">
      <dgm:prSet/>
      <dgm:spPr/>
      <dgm:t>
        <a:bodyPr/>
        <a:lstStyle/>
        <a:p>
          <a:endParaRPr lang="en-US" sz="3200"/>
        </a:p>
      </dgm:t>
    </dgm:pt>
    <dgm:pt modelId="{A01BA02F-2CED-4942-B17B-7104560E8699}" type="sibTrans" cxnId="{E9746BC1-047D-CF4B-8CB7-0A1FDFFE4BFD}">
      <dgm:prSet/>
      <dgm:spPr/>
      <dgm:t>
        <a:bodyPr/>
        <a:lstStyle/>
        <a:p>
          <a:endParaRPr lang="en-US" sz="3200"/>
        </a:p>
      </dgm:t>
    </dgm:pt>
    <dgm:pt modelId="{21926E59-1D58-054F-9860-8D59F773D236}">
      <dgm:prSet custT="1"/>
      <dgm:spPr/>
      <dgm:t>
        <a:bodyPr/>
        <a:lstStyle/>
        <a:p>
          <a:pPr rtl="0"/>
          <a:r>
            <a:rPr lang="en-US" sz="1400" baseline="0" dirty="0"/>
            <a:t>Package/Procedure Migration</a:t>
          </a:r>
          <a:endParaRPr lang="en-US" sz="1400" dirty="0"/>
        </a:p>
      </dgm:t>
    </dgm:pt>
    <dgm:pt modelId="{CB2D5FDF-CC03-B145-A903-A44AF80527AB}" type="parTrans" cxnId="{B0ACBCC5-A890-B041-8776-6833601823CA}">
      <dgm:prSet/>
      <dgm:spPr/>
      <dgm:t>
        <a:bodyPr/>
        <a:lstStyle/>
        <a:p>
          <a:endParaRPr lang="en-US" sz="3200"/>
        </a:p>
      </dgm:t>
    </dgm:pt>
    <dgm:pt modelId="{E71CAEB2-8C56-384C-9440-F82C0579129F}" type="sibTrans" cxnId="{B0ACBCC5-A890-B041-8776-6833601823CA}">
      <dgm:prSet/>
      <dgm:spPr/>
      <dgm:t>
        <a:bodyPr/>
        <a:lstStyle/>
        <a:p>
          <a:endParaRPr lang="en-US" sz="3200"/>
        </a:p>
      </dgm:t>
    </dgm:pt>
    <dgm:pt modelId="{95A6CEF7-C970-974B-B116-D11ADD2FCB9D}">
      <dgm:prSet custT="1"/>
      <dgm:spPr/>
      <dgm:t>
        <a:bodyPr/>
        <a:lstStyle/>
        <a:p>
          <a:pPr rtl="0"/>
          <a:r>
            <a:rPr lang="en-US" sz="1400" baseline="0" dirty="0"/>
            <a:t>Functional Testing</a:t>
          </a:r>
          <a:endParaRPr lang="en-US" sz="1400" dirty="0"/>
        </a:p>
      </dgm:t>
    </dgm:pt>
    <dgm:pt modelId="{61506195-0031-4444-A8CC-5C2A73389105}" type="parTrans" cxnId="{87737EB2-33FE-8D48-8886-C5DA337EE843}">
      <dgm:prSet/>
      <dgm:spPr/>
      <dgm:t>
        <a:bodyPr/>
        <a:lstStyle/>
        <a:p>
          <a:endParaRPr lang="en-US" sz="3200"/>
        </a:p>
      </dgm:t>
    </dgm:pt>
    <dgm:pt modelId="{BFD3E0D9-ECB9-0849-91F7-ABAF14D65815}" type="sibTrans" cxnId="{87737EB2-33FE-8D48-8886-C5DA337EE843}">
      <dgm:prSet/>
      <dgm:spPr/>
      <dgm:t>
        <a:bodyPr/>
        <a:lstStyle/>
        <a:p>
          <a:endParaRPr lang="en-US" sz="3200"/>
        </a:p>
      </dgm:t>
    </dgm:pt>
    <dgm:pt modelId="{C5F91F09-87D4-B843-B9A0-37AB6D0CFE57}">
      <dgm:prSet custT="1"/>
      <dgm:spPr/>
      <dgm:t>
        <a:bodyPr/>
        <a:lstStyle/>
        <a:p>
          <a:pPr rtl="0"/>
          <a:r>
            <a:rPr lang="en-US" sz="1400" baseline="0" dirty="0"/>
            <a:t>Performance Testing</a:t>
          </a:r>
          <a:endParaRPr lang="en-US" sz="1400" dirty="0"/>
        </a:p>
      </dgm:t>
    </dgm:pt>
    <dgm:pt modelId="{56528CA1-759C-AD4D-B097-238D1CAD1536}" type="parTrans" cxnId="{E2FD4F0C-7202-584B-A81B-518660854C07}">
      <dgm:prSet/>
      <dgm:spPr/>
      <dgm:t>
        <a:bodyPr/>
        <a:lstStyle/>
        <a:p>
          <a:endParaRPr lang="en-US" sz="3200"/>
        </a:p>
      </dgm:t>
    </dgm:pt>
    <dgm:pt modelId="{03E4314E-66D0-534D-9CF8-5EEA32DE2195}" type="sibTrans" cxnId="{E2FD4F0C-7202-584B-A81B-518660854C07}">
      <dgm:prSet/>
      <dgm:spPr/>
      <dgm:t>
        <a:bodyPr/>
        <a:lstStyle/>
        <a:p>
          <a:endParaRPr lang="en-US" sz="3200"/>
        </a:p>
      </dgm:t>
    </dgm:pt>
    <dgm:pt modelId="{0428EF5E-DE09-324D-A258-BD9BEAD479CB}">
      <dgm:prSet custT="1"/>
      <dgm:spPr/>
      <dgm:t>
        <a:bodyPr/>
        <a:lstStyle/>
        <a:p>
          <a:r>
            <a:rPr lang="en-US" sz="1400" dirty="0"/>
            <a:t>Application Migration</a:t>
          </a:r>
        </a:p>
      </dgm:t>
    </dgm:pt>
    <dgm:pt modelId="{1743FCC2-7846-B44F-8A5B-A7F8999148EC}" type="parTrans" cxnId="{2513A7BD-A70D-C847-8074-F8D67133D0FD}">
      <dgm:prSet/>
      <dgm:spPr/>
      <dgm:t>
        <a:bodyPr/>
        <a:lstStyle/>
        <a:p>
          <a:endParaRPr lang="en-US" sz="3200"/>
        </a:p>
      </dgm:t>
    </dgm:pt>
    <dgm:pt modelId="{364EB407-78E0-CC4E-96A3-12264D1C98B8}" type="sibTrans" cxnId="{2513A7BD-A70D-C847-8074-F8D67133D0FD}">
      <dgm:prSet/>
      <dgm:spPr/>
      <dgm:t>
        <a:bodyPr/>
        <a:lstStyle/>
        <a:p>
          <a:endParaRPr lang="en-US" sz="3200"/>
        </a:p>
      </dgm:t>
    </dgm:pt>
    <dgm:pt modelId="{87FAEF70-3746-D746-AAF8-B5BBA4F03104}">
      <dgm:prSet custT="1"/>
      <dgm:spPr/>
      <dgm:t>
        <a:bodyPr/>
        <a:lstStyle/>
        <a:p>
          <a:pPr rtl="0"/>
          <a:r>
            <a:rPr lang="en-US" sz="1400" dirty="0"/>
            <a:t>Data Migration</a:t>
          </a:r>
        </a:p>
      </dgm:t>
    </dgm:pt>
    <dgm:pt modelId="{0DC13000-8301-F14C-BC87-5A4A145BAB67}" type="parTrans" cxnId="{E0AFE8A1-74A9-8B4B-93F5-477CC766D40F}">
      <dgm:prSet/>
      <dgm:spPr/>
      <dgm:t>
        <a:bodyPr/>
        <a:lstStyle/>
        <a:p>
          <a:endParaRPr lang="en-US" sz="3200"/>
        </a:p>
      </dgm:t>
    </dgm:pt>
    <dgm:pt modelId="{B353F932-58AF-0B43-8D08-DCB3836ADD81}" type="sibTrans" cxnId="{E0AFE8A1-74A9-8B4B-93F5-477CC766D40F}">
      <dgm:prSet/>
      <dgm:spPr/>
      <dgm:t>
        <a:bodyPr/>
        <a:lstStyle/>
        <a:p>
          <a:endParaRPr lang="en-US" sz="3200"/>
        </a:p>
      </dgm:t>
    </dgm:pt>
    <dgm:pt modelId="{11232A40-1CF1-4796-9755-3753A7CCD553}" type="pres">
      <dgm:prSet presAssocID="{C3C5492F-0638-2742-9CE4-CFE55E283421}" presName="Name0" presStyleCnt="0">
        <dgm:presLayoutVars>
          <dgm:dir/>
          <dgm:resizeHandles val="exact"/>
        </dgm:presLayoutVars>
      </dgm:prSet>
      <dgm:spPr/>
    </dgm:pt>
    <dgm:pt modelId="{F4EB6B2B-075C-494B-B981-3A48CA5FAE76}" type="pres">
      <dgm:prSet presAssocID="{60EA2D73-7E38-F84D-B3FD-42BFED67569C}" presName="compNode" presStyleCnt="0"/>
      <dgm:spPr/>
    </dgm:pt>
    <dgm:pt modelId="{3F600B39-526D-4FEA-9F36-59912DD3F726}" type="pres">
      <dgm:prSet presAssocID="{60EA2D73-7E38-F84D-B3FD-42BFED67569C}" presName="pictRect" presStyleLbl="node1" presStyleIdx="0" presStyleCnt="8"/>
      <dgm:spPr/>
    </dgm:pt>
    <dgm:pt modelId="{B7D86969-FFEF-461B-AEF2-F974C96778E8}" type="pres">
      <dgm:prSet presAssocID="{60EA2D73-7E38-F84D-B3FD-42BFED67569C}" presName="textRect" presStyleLbl="revTx" presStyleIdx="0" presStyleCnt="8">
        <dgm:presLayoutVars>
          <dgm:bulletEnabled val="1"/>
        </dgm:presLayoutVars>
      </dgm:prSet>
      <dgm:spPr/>
    </dgm:pt>
    <dgm:pt modelId="{774B5893-CBCC-4A9A-ABA4-4381A0020911}" type="pres">
      <dgm:prSet presAssocID="{BD5524D2-BDD0-6E44-8891-2D086EACD685}" presName="sibTrans" presStyleLbl="sibTrans2D1" presStyleIdx="0" presStyleCnt="0"/>
      <dgm:spPr/>
    </dgm:pt>
    <dgm:pt modelId="{C270312D-0809-4C55-8802-283C3DC0306E}" type="pres">
      <dgm:prSet presAssocID="{BAF81091-01D5-9847-83A6-5208488192E2}" presName="compNode" presStyleCnt="0"/>
      <dgm:spPr/>
    </dgm:pt>
    <dgm:pt modelId="{E5B4E115-9D09-44D0-A8B5-277E88098F75}" type="pres">
      <dgm:prSet presAssocID="{BAF81091-01D5-9847-83A6-5208488192E2}" presName="pictRect" presStyleLbl="node1" presStyleIdx="1" presStyleCnt="8"/>
      <dgm:spPr/>
    </dgm:pt>
    <dgm:pt modelId="{8F2ADF00-95DB-41CF-B1A7-36AC96F92E36}" type="pres">
      <dgm:prSet presAssocID="{BAF81091-01D5-9847-83A6-5208488192E2}" presName="textRect" presStyleLbl="revTx" presStyleIdx="1" presStyleCnt="8">
        <dgm:presLayoutVars>
          <dgm:bulletEnabled val="1"/>
        </dgm:presLayoutVars>
      </dgm:prSet>
      <dgm:spPr/>
    </dgm:pt>
    <dgm:pt modelId="{537086CE-E5AE-4FD4-AF37-95AC051B5BAB}" type="pres">
      <dgm:prSet presAssocID="{E32537C5-2603-AF43-BF41-A6F9D49D7E65}" presName="sibTrans" presStyleLbl="sibTrans2D1" presStyleIdx="0" presStyleCnt="0"/>
      <dgm:spPr/>
    </dgm:pt>
    <dgm:pt modelId="{117BA431-7CD0-45C5-B801-56591F881826}" type="pres">
      <dgm:prSet presAssocID="{08AE74F8-2B6D-684B-A286-003E50F2F6B5}" presName="compNode" presStyleCnt="0"/>
      <dgm:spPr/>
    </dgm:pt>
    <dgm:pt modelId="{949CE04E-B67D-4596-A0F6-82C22AA459EA}" type="pres">
      <dgm:prSet presAssocID="{08AE74F8-2B6D-684B-A286-003E50F2F6B5}" presName="pictRect" presStyleLbl="node1" presStyleIdx="2" presStyleCnt="8"/>
      <dgm:spPr/>
    </dgm:pt>
    <dgm:pt modelId="{45364304-2CD9-46D3-BC91-1236F76086DE}" type="pres">
      <dgm:prSet presAssocID="{08AE74F8-2B6D-684B-A286-003E50F2F6B5}" presName="textRect" presStyleLbl="revTx" presStyleIdx="2" presStyleCnt="8">
        <dgm:presLayoutVars>
          <dgm:bulletEnabled val="1"/>
        </dgm:presLayoutVars>
      </dgm:prSet>
      <dgm:spPr/>
    </dgm:pt>
    <dgm:pt modelId="{627DA015-295C-415F-A35D-894331270DA5}" type="pres">
      <dgm:prSet presAssocID="{A01BA02F-2CED-4942-B17B-7104560E8699}" presName="sibTrans" presStyleLbl="sibTrans2D1" presStyleIdx="0" presStyleCnt="0"/>
      <dgm:spPr/>
    </dgm:pt>
    <dgm:pt modelId="{9D77387F-0AD6-4E25-AED4-5C0C4DBE8964}" type="pres">
      <dgm:prSet presAssocID="{21926E59-1D58-054F-9860-8D59F773D236}" presName="compNode" presStyleCnt="0"/>
      <dgm:spPr/>
    </dgm:pt>
    <dgm:pt modelId="{0F25C339-9C65-4433-9E40-F7CB6D70491B}" type="pres">
      <dgm:prSet presAssocID="{21926E59-1D58-054F-9860-8D59F773D236}" presName="pictRect" presStyleLbl="node1" presStyleIdx="3" presStyleCnt="8"/>
      <dgm:spPr/>
    </dgm:pt>
    <dgm:pt modelId="{C4D38094-D230-4538-B08C-31F2E3DE0728}" type="pres">
      <dgm:prSet presAssocID="{21926E59-1D58-054F-9860-8D59F773D236}" presName="textRect" presStyleLbl="revTx" presStyleIdx="3" presStyleCnt="8">
        <dgm:presLayoutVars>
          <dgm:bulletEnabled val="1"/>
        </dgm:presLayoutVars>
      </dgm:prSet>
      <dgm:spPr/>
    </dgm:pt>
    <dgm:pt modelId="{EC720FBC-BC98-46CE-91E4-25352E05FF07}" type="pres">
      <dgm:prSet presAssocID="{E71CAEB2-8C56-384C-9440-F82C0579129F}" presName="sibTrans" presStyleLbl="sibTrans2D1" presStyleIdx="0" presStyleCnt="0"/>
      <dgm:spPr/>
    </dgm:pt>
    <dgm:pt modelId="{C1741F81-A6F1-4688-9F4E-AC7C59336521}" type="pres">
      <dgm:prSet presAssocID="{87FAEF70-3746-D746-AAF8-B5BBA4F03104}" presName="compNode" presStyleCnt="0"/>
      <dgm:spPr/>
    </dgm:pt>
    <dgm:pt modelId="{0BDDA9C0-4BA9-4046-9F71-B1A1599F6B28}" type="pres">
      <dgm:prSet presAssocID="{87FAEF70-3746-D746-AAF8-B5BBA4F03104}" presName="pictRect" presStyleLbl="node1" presStyleIdx="4" presStyleCnt="8"/>
      <dgm:spPr/>
    </dgm:pt>
    <dgm:pt modelId="{4824F0F9-AADA-454D-A2AE-F6F11ACEAA90}" type="pres">
      <dgm:prSet presAssocID="{87FAEF70-3746-D746-AAF8-B5BBA4F03104}" presName="textRect" presStyleLbl="revTx" presStyleIdx="4" presStyleCnt="8">
        <dgm:presLayoutVars>
          <dgm:bulletEnabled val="1"/>
        </dgm:presLayoutVars>
      </dgm:prSet>
      <dgm:spPr/>
    </dgm:pt>
    <dgm:pt modelId="{8C25F3B2-514B-45D4-9709-9AA4AC5DD690}" type="pres">
      <dgm:prSet presAssocID="{B353F932-58AF-0B43-8D08-DCB3836ADD81}" presName="sibTrans" presStyleLbl="sibTrans2D1" presStyleIdx="0" presStyleCnt="0"/>
      <dgm:spPr/>
    </dgm:pt>
    <dgm:pt modelId="{DA055190-F95C-471C-890A-B7AE80D22FBA}" type="pres">
      <dgm:prSet presAssocID="{0428EF5E-DE09-324D-A258-BD9BEAD479CB}" presName="compNode" presStyleCnt="0"/>
      <dgm:spPr/>
    </dgm:pt>
    <dgm:pt modelId="{63B0D578-5923-47F9-992C-E8233A977D61}" type="pres">
      <dgm:prSet presAssocID="{0428EF5E-DE09-324D-A258-BD9BEAD479CB}" presName="pictRect" presStyleLbl="node1" presStyleIdx="5" presStyleCnt="8"/>
      <dgm:spPr/>
    </dgm:pt>
    <dgm:pt modelId="{4EC7B655-EFF4-4A78-80F4-2A0DDE4F61B9}" type="pres">
      <dgm:prSet presAssocID="{0428EF5E-DE09-324D-A258-BD9BEAD479CB}" presName="textRect" presStyleLbl="revTx" presStyleIdx="5" presStyleCnt="8">
        <dgm:presLayoutVars>
          <dgm:bulletEnabled val="1"/>
        </dgm:presLayoutVars>
      </dgm:prSet>
      <dgm:spPr/>
    </dgm:pt>
    <dgm:pt modelId="{52D5C64C-0745-4AB1-B755-3D6D9CC9111E}" type="pres">
      <dgm:prSet presAssocID="{364EB407-78E0-CC4E-96A3-12264D1C98B8}" presName="sibTrans" presStyleLbl="sibTrans2D1" presStyleIdx="0" presStyleCnt="0"/>
      <dgm:spPr/>
    </dgm:pt>
    <dgm:pt modelId="{C70EA7B5-5DDF-44BE-B63C-7F4BB020EE60}" type="pres">
      <dgm:prSet presAssocID="{95A6CEF7-C970-974B-B116-D11ADD2FCB9D}" presName="compNode" presStyleCnt="0"/>
      <dgm:spPr/>
    </dgm:pt>
    <dgm:pt modelId="{39812656-2CC2-411D-A079-02992BF7A3BF}" type="pres">
      <dgm:prSet presAssocID="{95A6CEF7-C970-974B-B116-D11ADD2FCB9D}" presName="pictRect" presStyleLbl="node1" presStyleIdx="6" presStyleCnt="8"/>
      <dgm:spPr/>
    </dgm:pt>
    <dgm:pt modelId="{7264B75C-DD3E-4920-B383-15E1F9CF941E}" type="pres">
      <dgm:prSet presAssocID="{95A6CEF7-C970-974B-B116-D11ADD2FCB9D}" presName="textRect" presStyleLbl="revTx" presStyleIdx="6" presStyleCnt="8">
        <dgm:presLayoutVars>
          <dgm:bulletEnabled val="1"/>
        </dgm:presLayoutVars>
      </dgm:prSet>
      <dgm:spPr/>
    </dgm:pt>
    <dgm:pt modelId="{36695A2D-CB45-418F-9D41-9FB16BED794F}" type="pres">
      <dgm:prSet presAssocID="{BFD3E0D9-ECB9-0849-91F7-ABAF14D65815}" presName="sibTrans" presStyleLbl="sibTrans2D1" presStyleIdx="0" presStyleCnt="0"/>
      <dgm:spPr/>
    </dgm:pt>
    <dgm:pt modelId="{3343735B-04DE-41C6-B45E-59CF1E4EF4E9}" type="pres">
      <dgm:prSet presAssocID="{C5F91F09-87D4-B843-B9A0-37AB6D0CFE57}" presName="compNode" presStyleCnt="0"/>
      <dgm:spPr/>
    </dgm:pt>
    <dgm:pt modelId="{D2200C58-76CF-43C2-A90A-36ADF974A63B}" type="pres">
      <dgm:prSet presAssocID="{C5F91F09-87D4-B843-B9A0-37AB6D0CFE57}" presName="pictRect" presStyleLbl="node1" presStyleIdx="7" presStyleCnt="8"/>
      <dgm:spPr/>
    </dgm:pt>
    <dgm:pt modelId="{ADBFE594-ABDE-43C1-9BE4-F97BCE8D4FA6}" type="pres">
      <dgm:prSet presAssocID="{C5F91F09-87D4-B843-B9A0-37AB6D0CFE57}" presName="textRect" presStyleLbl="revTx" presStyleIdx="7" presStyleCnt="8">
        <dgm:presLayoutVars>
          <dgm:bulletEnabled val="1"/>
        </dgm:presLayoutVars>
      </dgm:prSet>
      <dgm:spPr/>
    </dgm:pt>
  </dgm:ptLst>
  <dgm:cxnLst>
    <dgm:cxn modelId="{E2FD4F0C-7202-584B-A81B-518660854C07}" srcId="{C3C5492F-0638-2742-9CE4-CFE55E283421}" destId="{C5F91F09-87D4-B843-B9A0-37AB6D0CFE57}" srcOrd="7" destOrd="0" parTransId="{56528CA1-759C-AD4D-B097-238D1CAD1536}" sibTransId="{03E4314E-66D0-534D-9CF8-5EEA32DE2195}"/>
    <dgm:cxn modelId="{996AAE12-56C2-498E-BD10-53D28AD9DDFB}" type="presOf" srcId="{95A6CEF7-C970-974B-B116-D11ADD2FCB9D}" destId="{7264B75C-DD3E-4920-B383-15E1F9CF941E}" srcOrd="0" destOrd="0" presId="urn:microsoft.com/office/officeart/2005/8/layout/pList1"/>
    <dgm:cxn modelId="{03A8A416-B851-46F2-AB47-9533A107DB05}" type="presOf" srcId="{87FAEF70-3746-D746-AAF8-B5BBA4F03104}" destId="{4824F0F9-AADA-454D-A2AE-F6F11ACEAA90}" srcOrd="0" destOrd="0" presId="urn:microsoft.com/office/officeart/2005/8/layout/pList1"/>
    <dgm:cxn modelId="{1E0FE523-A4EF-4B57-A33F-6CCEBDEE259A}" type="presOf" srcId="{21926E59-1D58-054F-9860-8D59F773D236}" destId="{C4D38094-D230-4538-B08C-31F2E3DE0728}" srcOrd="0" destOrd="0" presId="urn:microsoft.com/office/officeart/2005/8/layout/pList1"/>
    <dgm:cxn modelId="{D07ED82F-272A-4CD7-AF03-034D0745E105}" type="presOf" srcId="{C5F91F09-87D4-B843-B9A0-37AB6D0CFE57}" destId="{ADBFE594-ABDE-43C1-9BE4-F97BCE8D4FA6}" srcOrd="0" destOrd="0" presId="urn:microsoft.com/office/officeart/2005/8/layout/pList1"/>
    <dgm:cxn modelId="{D597CC67-A8D6-4C9D-BAD4-81FF0AD5DCB0}" type="presOf" srcId="{C3C5492F-0638-2742-9CE4-CFE55E283421}" destId="{11232A40-1CF1-4796-9755-3753A7CCD553}" srcOrd="0" destOrd="0" presId="urn:microsoft.com/office/officeart/2005/8/layout/pList1"/>
    <dgm:cxn modelId="{3AA43C4D-E3AC-40AF-88EE-A1231B8712D5}" type="presOf" srcId="{BFD3E0D9-ECB9-0849-91F7-ABAF14D65815}" destId="{36695A2D-CB45-418F-9D41-9FB16BED794F}" srcOrd="0" destOrd="0" presId="urn:microsoft.com/office/officeart/2005/8/layout/pList1"/>
    <dgm:cxn modelId="{9C91187F-7878-485A-B089-FE89EE4EF66E}" type="presOf" srcId="{B353F932-58AF-0B43-8D08-DCB3836ADD81}" destId="{8C25F3B2-514B-45D4-9709-9AA4AC5DD690}" srcOrd="0" destOrd="0" presId="urn:microsoft.com/office/officeart/2005/8/layout/pList1"/>
    <dgm:cxn modelId="{E0AFE8A1-74A9-8B4B-93F5-477CC766D40F}" srcId="{C3C5492F-0638-2742-9CE4-CFE55E283421}" destId="{87FAEF70-3746-D746-AAF8-B5BBA4F03104}" srcOrd="4" destOrd="0" parTransId="{0DC13000-8301-F14C-BC87-5A4A145BAB67}" sibTransId="{B353F932-58AF-0B43-8D08-DCB3836ADD81}"/>
    <dgm:cxn modelId="{79A1B8A2-FADA-4AAF-AB3C-8796A321CB54}" type="presOf" srcId="{E32537C5-2603-AF43-BF41-A6F9D49D7E65}" destId="{537086CE-E5AE-4FD4-AF37-95AC051B5BAB}" srcOrd="0" destOrd="0" presId="urn:microsoft.com/office/officeart/2005/8/layout/pList1"/>
    <dgm:cxn modelId="{E092F2A2-E316-4CED-9032-D93974B8B145}" type="presOf" srcId="{E71CAEB2-8C56-384C-9440-F82C0579129F}" destId="{EC720FBC-BC98-46CE-91E4-25352E05FF07}" srcOrd="0" destOrd="0" presId="urn:microsoft.com/office/officeart/2005/8/layout/pList1"/>
    <dgm:cxn modelId="{2CA16CA6-2107-40CC-97ED-3CC21A9A817D}" type="presOf" srcId="{BAF81091-01D5-9847-83A6-5208488192E2}" destId="{8F2ADF00-95DB-41CF-B1A7-36AC96F92E36}" srcOrd="0" destOrd="0" presId="urn:microsoft.com/office/officeart/2005/8/layout/pList1"/>
    <dgm:cxn modelId="{87737EB2-33FE-8D48-8886-C5DA337EE843}" srcId="{C3C5492F-0638-2742-9CE4-CFE55E283421}" destId="{95A6CEF7-C970-974B-B116-D11ADD2FCB9D}" srcOrd="6" destOrd="0" parTransId="{61506195-0031-4444-A8CC-5C2A73389105}" sibTransId="{BFD3E0D9-ECB9-0849-91F7-ABAF14D65815}"/>
    <dgm:cxn modelId="{75B962B7-C06C-984B-81ED-C8CD94839267}" srcId="{C3C5492F-0638-2742-9CE4-CFE55E283421}" destId="{BAF81091-01D5-9847-83A6-5208488192E2}" srcOrd="1" destOrd="0" parTransId="{9191083D-08AC-8441-9E7E-F5065E56AAD2}" sibTransId="{E32537C5-2603-AF43-BF41-A6F9D49D7E65}"/>
    <dgm:cxn modelId="{7A15A9BA-1F69-4FC1-905A-5E74390DC88D}" type="presOf" srcId="{60EA2D73-7E38-F84D-B3FD-42BFED67569C}" destId="{B7D86969-FFEF-461B-AEF2-F974C96778E8}" srcOrd="0" destOrd="0" presId="urn:microsoft.com/office/officeart/2005/8/layout/pList1"/>
    <dgm:cxn modelId="{2513A7BD-A70D-C847-8074-F8D67133D0FD}" srcId="{C3C5492F-0638-2742-9CE4-CFE55E283421}" destId="{0428EF5E-DE09-324D-A258-BD9BEAD479CB}" srcOrd="5" destOrd="0" parTransId="{1743FCC2-7846-B44F-8A5B-A7F8999148EC}" sibTransId="{364EB407-78E0-CC4E-96A3-12264D1C98B8}"/>
    <dgm:cxn modelId="{E9746BC1-047D-CF4B-8CB7-0A1FDFFE4BFD}" srcId="{C3C5492F-0638-2742-9CE4-CFE55E283421}" destId="{08AE74F8-2B6D-684B-A286-003E50F2F6B5}" srcOrd="2" destOrd="0" parTransId="{52C30112-39D2-DF49-861B-05F3AE7D2098}" sibTransId="{A01BA02F-2CED-4942-B17B-7104560E8699}"/>
    <dgm:cxn modelId="{C489C8C2-56D7-49E4-934F-4CC8198A9509}" type="presOf" srcId="{0428EF5E-DE09-324D-A258-BD9BEAD479CB}" destId="{4EC7B655-EFF4-4A78-80F4-2A0DDE4F61B9}" srcOrd="0" destOrd="0" presId="urn:microsoft.com/office/officeart/2005/8/layout/pList1"/>
    <dgm:cxn modelId="{5585E4C3-2BB2-4201-84BB-9E7E1AAA9D5C}" type="presOf" srcId="{08AE74F8-2B6D-684B-A286-003E50F2F6B5}" destId="{45364304-2CD9-46D3-BC91-1236F76086DE}" srcOrd="0" destOrd="0" presId="urn:microsoft.com/office/officeart/2005/8/layout/pList1"/>
    <dgm:cxn modelId="{B0ACBCC5-A890-B041-8776-6833601823CA}" srcId="{C3C5492F-0638-2742-9CE4-CFE55E283421}" destId="{21926E59-1D58-054F-9860-8D59F773D236}" srcOrd="3" destOrd="0" parTransId="{CB2D5FDF-CC03-B145-A903-A44AF80527AB}" sibTransId="{E71CAEB2-8C56-384C-9440-F82C0579129F}"/>
    <dgm:cxn modelId="{2EAF64CA-1806-4541-9F28-84250169FEA6}" srcId="{C3C5492F-0638-2742-9CE4-CFE55E283421}" destId="{60EA2D73-7E38-F84D-B3FD-42BFED67569C}" srcOrd="0" destOrd="0" parTransId="{B312DB19-B9E5-F143-AD4D-37AE90413B21}" sibTransId="{BD5524D2-BDD0-6E44-8891-2D086EACD685}"/>
    <dgm:cxn modelId="{940BEADC-D9EC-4B12-8471-B492541E5A22}" type="presOf" srcId="{A01BA02F-2CED-4942-B17B-7104560E8699}" destId="{627DA015-295C-415F-A35D-894331270DA5}" srcOrd="0" destOrd="0" presId="urn:microsoft.com/office/officeart/2005/8/layout/pList1"/>
    <dgm:cxn modelId="{3DF868F6-48C2-43C9-9E9E-B0FD6FE1A684}" type="presOf" srcId="{364EB407-78E0-CC4E-96A3-12264D1C98B8}" destId="{52D5C64C-0745-4AB1-B755-3D6D9CC9111E}" srcOrd="0" destOrd="0" presId="urn:microsoft.com/office/officeart/2005/8/layout/pList1"/>
    <dgm:cxn modelId="{AFA1A1FF-B120-4F76-A602-82A6E8E56402}" type="presOf" srcId="{BD5524D2-BDD0-6E44-8891-2D086EACD685}" destId="{774B5893-CBCC-4A9A-ABA4-4381A0020911}" srcOrd="0" destOrd="0" presId="urn:microsoft.com/office/officeart/2005/8/layout/pList1"/>
    <dgm:cxn modelId="{479D73A7-63AD-498E-803D-9B96E5B7850F}" type="presParOf" srcId="{11232A40-1CF1-4796-9755-3753A7CCD553}" destId="{F4EB6B2B-075C-494B-B981-3A48CA5FAE76}" srcOrd="0" destOrd="0" presId="urn:microsoft.com/office/officeart/2005/8/layout/pList1"/>
    <dgm:cxn modelId="{E777A2CF-689B-4692-A2F3-44193AA05721}" type="presParOf" srcId="{F4EB6B2B-075C-494B-B981-3A48CA5FAE76}" destId="{3F600B39-526D-4FEA-9F36-59912DD3F726}" srcOrd="0" destOrd="0" presId="urn:microsoft.com/office/officeart/2005/8/layout/pList1"/>
    <dgm:cxn modelId="{DC8639E3-ED94-48BE-880C-C750B3BFE66C}" type="presParOf" srcId="{F4EB6B2B-075C-494B-B981-3A48CA5FAE76}" destId="{B7D86969-FFEF-461B-AEF2-F974C96778E8}" srcOrd="1" destOrd="0" presId="urn:microsoft.com/office/officeart/2005/8/layout/pList1"/>
    <dgm:cxn modelId="{D64A9961-A86A-4524-887F-504DF7A32DC7}" type="presParOf" srcId="{11232A40-1CF1-4796-9755-3753A7CCD553}" destId="{774B5893-CBCC-4A9A-ABA4-4381A0020911}" srcOrd="1" destOrd="0" presId="urn:microsoft.com/office/officeart/2005/8/layout/pList1"/>
    <dgm:cxn modelId="{732F2421-C411-4EDF-ACAD-099A869A9E67}" type="presParOf" srcId="{11232A40-1CF1-4796-9755-3753A7CCD553}" destId="{C270312D-0809-4C55-8802-283C3DC0306E}" srcOrd="2" destOrd="0" presId="urn:microsoft.com/office/officeart/2005/8/layout/pList1"/>
    <dgm:cxn modelId="{AB7682CA-9047-4DD0-A17A-83B0EC03DA5A}" type="presParOf" srcId="{C270312D-0809-4C55-8802-283C3DC0306E}" destId="{E5B4E115-9D09-44D0-A8B5-277E88098F75}" srcOrd="0" destOrd="0" presId="urn:microsoft.com/office/officeart/2005/8/layout/pList1"/>
    <dgm:cxn modelId="{0DA6D05F-4974-44CA-B36C-3FA22761CF83}" type="presParOf" srcId="{C270312D-0809-4C55-8802-283C3DC0306E}" destId="{8F2ADF00-95DB-41CF-B1A7-36AC96F92E36}" srcOrd="1" destOrd="0" presId="urn:microsoft.com/office/officeart/2005/8/layout/pList1"/>
    <dgm:cxn modelId="{E31CE50C-4755-4157-86F1-DB9F546B32E7}" type="presParOf" srcId="{11232A40-1CF1-4796-9755-3753A7CCD553}" destId="{537086CE-E5AE-4FD4-AF37-95AC051B5BAB}" srcOrd="3" destOrd="0" presId="urn:microsoft.com/office/officeart/2005/8/layout/pList1"/>
    <dgm:cxn modelId="{EC010297-F71F-40B3-8429-82B3D95A6C67}" type="presParOf" srcId="{11232A40-1CF1-4796-9755-3753A7CCD553}" destId="{117BA431-7CD0-45C5-B801-56591F881826}" srcOrd="4" destOrd="0" presId="urn:microsoft.com/office/officeart/2005/8/layout/pList1"/>
    <dgm:cxn modelId="{3E3C6419-2695-4767-9191-B3D0D1152C84}" type="presParOf" srcId="{117BA431-7CD0-45C5-B801-56591F881826}" destId="{949CE04E-B67D-4596-A0F6-82C22AA459EA}" srcOrd="0" destOrd="0" presId="urn:microsoft.com/office/officeart/2005/8/layout/pList1"/>
    <dgm:cxn modelId="{27C5EE04-6020-440D-B38F-B0C4ACF59AA0}" type="presParOf" srcId="{117BA431-7CD0-45C5-B801-56591F881826}" destId="{45364304-2CD9-46D3-BC91-1236F76086DE}" srcOrd="1" destOrd="0" presId="urn:microsoft.com/office/officeart/2005/8/layout/pList1"/>
    <dgm:cxn modelId="{6ADDC648-C114-42F5-9A78-A5A783BDA002}" type="presParOf" srcId="{11232A40-1CF1-4796-9755-3753A7CCD553}" destId="{627DA015-295C-415F-A35D-894331270DA5}" srcOrd="5" destOrd="0" presId="urn:microsoft.com/office/officeart/2005/8/layout/pList1"/>
    <dgm:cxn modelId="{8C3AD97E-AC94-42D5-A710-7A05F1E4AE68}" type="presParOf" srcId="{11232A40-1CF1-4796-9755-3753A7CCD553}" destId="{9D77387F-0AD6-4E25-AED4-5C0C4DBE8964}" srcOrd="6" destOrd="0" presId="urn:microsoft.com/office/officeart/2005/8/layout/pList1"/>
    <dgm:cxn modelId="{A7DC28E9-EB06-474C-B0C2-D15ACB765A2A}" type="presParOf" srcId="{9D77387F-0AD6-4E25-AED4-5C0C4DBE8964}" destId="{0F25C339-9C65-4433-9E40-F7CB6D70491B}" srcOrd="0" destOrd="0" presId="urn:microsoft.com/office/officeart/2005/8/layout/pList1"/>
    <dgm:cxn modelId="{C902A6F6-B468-4943-8CEA-51A9C505DFEC}" type="presParOf" srcId="{9D77387F-0AD6-4E25-AED4-5C0C4DBE8964}" destId="{C4D38094-D230-4538-B08C-31F2E3DE0728}" srcOrd="1" destOrd="0" presId="urn:microsoft.com/office/officeart/2005/8/layout/pList1"/>
    <dgm:cxn modelId="{07EF8687-138D-42BB-AC7E-468633AEEED9}" type="presParOf" srcId="{11232A40-1CF1-4796-9755-3753A7CCD553}" destId="{EC720FBC-BC98-46CE-91E4-25352E05FF07}" srcOrd="7" destOrd="0" presId="urn:microsoft.com/office/officeart/2005/8/layout/pList1"/>
    <dgm:cxn modelId="{668681CA-0904-4CC5-A58B-D7BE9C6803D8}" type="presParOf" srcId="{11232A40-1CF1-4796-9755-3753A7CCD553}" destId="{C1741F81-A6F1-4688-9F4E-AC7C59336521}" srcOrd="8" destOrd="0" presId="urn:microsoft.com/office/officeart/2005/8/layout/pList1"/>
    <dgm:cxn modelId="{8B256611-7C0F-4390-B02D-456B92350DEC}" type="presParOf" srcId="{C1741F81-A6F1-4688-9F4E-AC7C59336521}" destId="{0BDDA9C0-4BA9-4046-9F71-B1A1599F6B28}" srcOrd="0" destOrd="0" presId="urn:microsoft.com/office/officeart/2005/8/layout/pList1"/>
    <dgm:cxn modelId="{C9080EFA-8ADE-46D3-BA51-C6B3C4F3EAF0}" type="presParOf" srcId="{C1741F81-A6F1-4688-9F4E-AC7C59336521}" destId="{4824F0F9-AADA-454D-A2AE-F6F11ACEAA90}" srcOrd="1" destOrd="0" presId="urn:microsoft.com/office/officeart/2005/8/layout/pList1"/>
    <dgm:cxn modelId="{135E261F-DCE9-43B9-BF01-B6DDB760E400}" type="presParOf" srcId="{11232A40-1CF1-4796-9755-3753A7CCD553}" destId="{8C25F3B2-514B-45D4-9709-9AA4AC5DD690}" srcOrd="9" destOrd="0" presId="urn:microsoft.com/office/officeart/2005/8/layout/pList1"/>
    <dgm:cxn modelId="{97F54B81-699F-4F83-A2BD-64DB1BEC6284}" type="presParOf" srcId="{11232A40-1CF1-4796-9755-3753A7CCD553}" destId="{DA055190-F95C-471C-890A-B7AE80D22FBA}" srcOrd="10" destOrd="0" presId="urn:microsoft.com/office/officeart/2005/8/layout/pList1"/>
    <dgm:cxn modelId="{9B6E753C-1960-4DEE-B3BD-6DAFFE9290CC}" type="presParOf" srcId="{DA055190-F95C-471C-890A-B7AE80D22FBA}" destId="{63B0D578-5923-47F9-992C-E8233A977D61}" srcOrd="0" destOrd="0" presId="urn:microsoft.com/office/officeart/2005/8/layout/pList1"/>
    <dgm:cxn modelId="{B9DF547C-194F-41D5-A28B-F4EDFDBA3499}" type="presParOf" srcId="{DA055190-F95C-471C-890A-B7AE80D22FBA}" destId="{4EC7B655-EFF4-4A78-80F4-2A0DDE4F61B9}" srcOrd="1" destOrd="0" presId="urn:microsoft.com/office/officeart/2005/8/layout/pList1"/>
    <dgm:cxn modelId="{C3AF6125-0294-4CE8-8374-B4951F6F305A}" type="presParOf" srcId="{11232A40-1CF1-4796-9755-3753A7CCD553}" destId="{52D5C64C-0745-4AB1-B755-3D6D9CC9111E}" srcOrd="11" destOrd="0" presId="urn:microsoft.com/office/officeart/2005/8/layout/pList1"/>
    <dgm:cxn modelId="{669A58EA-05EE-4602-96D1-A32BE7F33A86}" type="presParOf" srcId="{11232A40-1CF1-4796-9755-3753A7CCD553}" destId="{C70EA7B5-5DDF-44BE-B63C-7F4BB020EE60}" srcOrd="12" destOrd="0" presId="urn:microsoft.com/office/officeart/2005/8/layout/pList1"/>
    <dgm:cxn modelId="{7D0A0ABE-FF31-4638-9E1B-67CB661CA15A}" type="presParOf" srcId="{C70EA7B5-5DDF-44BE-B63C-7F4BB020EE60}" destId="{39812656-2CC2-411D-A079-02992BF7A3BF}" srcOrd="0" destOrd="0" presId="urn:microsoft.com/office/officeart/2005/8/layout/pList1"/>
    <dgm:cxn modelId="{D1366330-FAA2-4B08-B209-68CAF3E0B376}" type="presParOf" srcId="{C70EA7B5-5DDF-44BE-B63C-7F4BB020EE60}" destId="{7264B75C-DD3E-4920-B383-15E1F9CF941E}" srcOrd="1" destOrd="0" presId="urn:microsoft.com/office/officeart/2005/8/layout/pList1"/>
    <dgm:cxn modelId="{5A77964B-ABC1-4773-95C2-7507365A2CC6}" type="presParOf" srcId="{11232A40-1CF1-4796-9755-3753A7CCD553}" destId="{36695A2D-CB45-418F-9D41-9FB16BED794F}" srcOrd="13" destOrd="0" presId="urn:microsoft.com/office/officeart/2005/8/layout/pList1"/>
    <dgm:cxn modelId="{EF0D97DB-EAD8-4D83-AF0A-08FC06F6155E}" type="presParOf" srcId="{11232A40-1CF1-4796-9755-3753A7CCD553}" destId="{3343735B-04DE-41C6-B45E-59CF1E4EF4E9}" srcOrd="14" destOrd="0" presId="urn:microsoft.com/office/officeart/2005/8/layout/pList1"/>
    <dgm:cxn modelId="{12AB788E-8948-4F95-A963-172BB528D195}" type="presParOf" srcId="{3343735B-04DE-41C6-B45E-59CF1E4EF4E9}" destId="{D2200C58-76CF-43C2-A90A-36ADF974A63B}" srcOrd="0" destOrd="0" presId="urn:microsoft.com/office/officeart/2005/8/layout/pList1"/>
    <dgm:cxn modelId="{4EB13960-09C0-4ADC-9CF3-2FCD2A77A8EB}" type="presParOf" srcId="{3343735B-04DE-41C6-B45E-59CF1E4EF4E9}" destId="{ADBFE594-ABDE-43C1-9BE4-F97BCE8D4FA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7C92153-0EF8-489A-82D8-04740CD1EEFA}"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dgm:pt modelId="{723D0300-AD07-4797-9E63-CD81D0FED4D7}">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Read all from source</a:t>
          </a:r>
        </a:p>
      </dgm:t>
    </dgm:pt>
    <dgm:pt modelId="{D6A5ADD8-B115-458B-B913-941C38D27729}" type="parTrans" cxnId="{84D55942-044C-4BA3-A90E-EBA217F5527F}">
      <dgm:prSet/>
      <dgm:spPr/>
      <dgm:t>
        <a:bodyPr/>
        <a:lstStyle/>
        <a:p>
          <a:endParaRPr lang="en-US"/>
        </a:p>
      </dgm:t>
    </dgm:pt>
    <dgm:pt modelId="{53BBDC32-A55C-4420-B236-0F7C3129E55F}" type="sibTrans" cxnId="{84D55942-044C-4BA3-A90E-EBA217F5527F}">
      <dgm:prSet/>
      <dgm:spPr/>
      <dgm:t>
        <a:bodyPr/>
        <a:lstStyle/>
        <a:p>
          <a:endParaRPr lang="en-US"/>
        </a:p>
      </dgm:t>
    </dgm:pt>
    <dgm:pt modelId="{D13595C1-8CC1-4F6F-BD4D-9EF7E16DA4B8}">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Write to destination</a:t>
          </a:r>
        </a:p>
      </dgm:t>
    </dgm:pt>
    <dgm:pt modelId="{00CBB02E-78F7-4B7C-84F0-DB33590E78B7}" type="parTrans" cxnId="{8FC9F8DB-C776-4C52-8578-642530B20754}">
      <dgm:prSet/>
      <dgm:spPr/>
      <dgm:t>
        <a:bodyPr/>
        <a:lstStyle/>
        <a:p>
          <a:endParaRPr lang="en-US"/>
        </a:p>
      </dgm:t>
    </dgm:pt>
    <dgm:pt modelId="{85155282-BAD1-41C8-ABF3-407851C61788}" type="sibTrans" cxnId="{8FC9F8DB-C776-4C52-8578-642530B20754}">
      <dgm:prSet/>
      <dgm:spPr/>
      <dgm:t>
        <a:bodyPr/>
        <a:lstStyle/>
        <a:p>
          <a:endParaRPr lang="en-US"/>
        </a:p>
      </dgm:t>
    </dgm:pt>
    <dgm:pt modelId="{F5E9DB1F-7001-49C8-96A4-58D0629739A3}">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Record position</a:t>
          </a:r>
        </a:p>
      </dgm:t>
    </dgm:pt>
    <dgm:pt modelId="{7DFCAC84-10B5-4BDA-8830-AB434A114019}" type="parTrans" cxnId="{AF0C7715-B2DE-47B1-9150-92FD08829FC7}">
      <dgm:prSet/>
      <dgm:spPr/>
      <dgm:t>
        <a:bodyPr/>
        <a:lstStyle/>
        <a:p>
          <a:endParaRPr lang="en-US"/>
        </a:p>
      </dgm:t>
    </dgm:pt>
    <dgm:pt modelId="{64B9E631-304D-4FBD-9BE1-E96D767DD96B}" type="sibTrans" cxnId="{AF0C7715-B2DE-47B1-9150-92FD08829FC7}">
      <dgm:prSet/>
      <dgm:spPr/>
      <dgm:t>
        <a:bodyPr/>
        <a:lstStyle/>
        <a:p>
          <a:endParaRPr lang="en-US"/>
        </a:p>
      </dgm:t>
    </dgm:pt>
    <dgm:pt modelId="{06BB84BA-982F-4304-ADFE-E88A98E0380B}">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Prepare database</a:t>
          </a:r>
        </a:p>
      </dgm:t>
    </dgm:pt>
    <dgm:pt modelId="{24BB29EA-3AB8-45F8-ACC5-AC1DA761EE71}" type="parTrans" cxnId="{2C5EAE12-4255-421A-B41A-7B169C294F3E}">
      <dgm:prSet/>
      <dgm:spPr/>
      <dgm:t>
        <a:bodyPr/>
        <a:lstStyle/>
        <a:p>
          <a:endParaRPr lang="en-US"/>
        </a:p>
      </dgm:t>
    </dgm:pt>
    <dgm:pt modelId="{C006DBC1-71FF-4C57-9D9A-1D0DD4CC38D0}" type="sibTrans" cxnId="{2C5EAE12-4255-421A-B41A-7B169C294F3E}">
      <dgm:prSet/>
      <dgm:spPr/>
      <dgm:t>
        <a:bodyPr/>
        <a:lstStyle/>
        <a:p>
          <a:endParaRPr lang="en-US"/>
        </a:p>
      </dgm:t>
    </dgm:pt>
    <dgm:pt modelId="{2D376B98-130B-4DAD-86E0-2A7C579A78A8}" type="pres">
      <dgm:prSet presAssocID="{C7C92153-0EF8-489A-82D8-04740CD1EEFA}" presName="Name0" presStyleCnt="0">
        <dgm:presLayoutVars>
          <dgm:dir/>
          <dgm:animLvl val="lvl"/>
          <dgm:resizeHandles val="exact"/>
        </dgm:presLayoutVars>
      </dgm:prSet>
      <dgm:spPr/>
    </dgm:pt>
    <dgm:pt modelId="{CBAB86E7-320B-4309-9F1E-E6E9F893D079}" type="pres">
      <dgm:prSet presAssocID="{F5E9DB1F-7001-49C8-96A4-58D0629739A3}" presName="boxAndChildren" presStyleCnt="0"/>
      <dgm:spPr/>
    </dgm:pt>
    <dgm:pt modelId="{5562290B-4ACA-4BF3-A62B-0C3C420B1495}" type="pres">
      <dgm:prSet presAssocID="{F5E9DB1F-7001-49C8-96A4-58D0629739A3}" presName="parentTextBox" presStyleLbl="node1" presStyleIdx="0" presStyleCnt="4"/>
      <dgm:spPr/>
    </dgm:pt>
    <dgm:pt modelId="{8EE5B03C-58AE-421B-BF91-C0F051677678}" type="pres">
      <dgm:prSet presAssocID="{85155282-BAD1-41C8-ABF3-407851C61788}" presName="sp" presStyleCnt="0"/>
      <dgm:spPr/>
    </dgm:pt>
    <dgm:pt modelId="{BE5188C5-EB2B-4702-86B9-9CEF9D6DC5E7}" type="pres">
      <dgm:prSet presAssocID="{D13595C1-8CC1-4F6F-BD4D-9EF7E16DA4B8}" presName="arrowAndChildren" presStyleCnt="0"/>
      <dgm:spPr/>
    </dgm:pt>
    <dgm:pt modelId="{1BF386A8-CB4B-4044-8034-E538EE1F5E17}" type="pres">
      <dgm:prSet presAssocID="{D13595C1-8CC1-4F6F-BD4D-9EF7E16DA4B8}" presName="parentTextArrow" presStyleLbl="node1" presStyleIdx="1" presStyleCnt="4"/>
      <dgm:spPr/>
    </dgm:pt>
    <dgm:pt modelId="{747D279B-C25B-4166-B189-4CFA9A3E7F1A}" type="pres">
      <dgm:prSet presAssocID="{53BBDC32-A55C-4420-B236-0F7C3129E55F}" presName="sp" presStyleCnt="0"/>
      <dgm:spPr/>
    </dgm:pt>
    <dgm:pt modelId="{2448975A-B118-42E4-B5BC-39DB85B7BC6C}" type="pres">
      <dgm:prSet presAssocID="{723D0300-AD07-4797-9E63-CD81D0FED4D7}" presName="arrowAndChildren" presStyleCnt="0"/>
      <dgm:spPr/>
    </dgm:pt>
    <dgm:pt modelId="{FD34A422-212D-4C99-B7DD-2560BB992236}" type="pres">
      <dgm:prSet presAssocID="{723D0300-AD07-4797-9E63-CD81D0FED4D7}" presName="parentTextArrow" presStyleLbl="node1" presStyleIdx="2" presStyleCnt="4"/>
      <dgm:spPr/>
    </dgm:pt>
    <dgm:pt modelId="{02F77C1D-12CD-4A76-8620-78E75F7503F7}" type="pres">
      <dgm:prSet presAssocID="{C006DBC1-71FF-4C57-9D9A-1D0DD4CC38D0}" presName="sp" presStyleCnt="0"/>
      <dgm:spPr/>
    </dgm:pt>
    <dgm:pt modelId="{14619B07-6A4C-4204-86D9-1857D9A554AF}" type="pres">
      <dgm:prSet presAssocID="{06BB84BA-982F-4304-ADFE-E88A98E0380B}" presName="arrowAndChildren" presStyleCnt="0"/>
      <dgm:spPr/>
    </dgm:pt>
    <dgm:pt modelId="{E903BFDF-18DA-4579-A32E-4728C3929B58}" type="pres">
      <dgm:prSet presAssocID="{06BB84BA-982F-4304-ADFE-E88A98E0380B}" presName="parentTextArrow" presStyleLbl="node1" presStyleIdx="3" presStyleCnt="4" custLinFactNeighborX="11687" custLinFactNeighborY="-7731"/>
      <dgm:spPr/>
    </dgm:pt>
  </dgm:ptLst>
  <dgm:cxnLst>
    <dgm:cxn modelId="{2C5EAE12-4255-421A-B41A-7B169C294F3E}" srcId="{C7C92153-0EF8-489A-82D8-04740CD1EEFA}" destId="{06BB84BA-982F-4304-ADFE-E88A98E0380B}" srcOrd="0" destOrd="0" parTransId="{24BB29EA-3AB8-45F8-ACC5-AC1DA761EE71}" sibTransId="{C006DBC1-71FF-4C57-9D9A-1D0DD4CC38D0}"/>
    <dgm:cxn modelId="{AF0C7715-B2DE-47B1-9150-92FD08829FC7}" srcId="{C7C92153-0EF8-489A-82D8-04740CD1EEFA}" destId="{F5E9DB1F-7001-49C8-96A4-58D0629739A3}" srcOrd="3" destOrd="0" parTransId="{7DFCAC84-10B5-4BDA-8830-AB434A114019}" sibTransId="{64B9E631-304D-4FBD-9BE1-E96D767DD96B}"/>
    <dgm:cxn modelId="{6A70633D-EB42-4856-BDB7-BED7F2B5A670}" type="presOf" srcId="{C7C92153-0EF8-489A-82D8-04740CD1EEFA}" destId="{2D376B98-130B-4DAD-86E0-2A7C579A78A8}" srcOrd="0" destOrd="0" presId="urn:microsoft.com/office/officeart/2005/8/layout/process4"/>
    <dgm:cxn modelId="{7942E261-EC8C-4A43-A645-B42F852809BD}" type="presOf" srcId="{D13595C1-8CC1-4F6F-BD4D-9EF7E16DA4B8}" destId="{1BF386A8-CB4B-4044-8034-E538EE1F5E17}" srcOrd="0" destOrd="0" presId="urn:microsoft.com/office/officeart/2005/8/layout/process4"/>
    <dgm:cxn modelId="{84D55942-044C-4BA3-A90E-EBA217F5527F}" srcId="{C7C92153-0EF8-489A-82D8-04740CD1EEFA}" destId="{723D0300-AD07-4797-9E63-CD81D0FED4D7}" srcOrd="1" destOrd="0" parTransId="{D6A5ADD8-B115-458B-B913-941C38D27729}" sibTransId="{53BBDC32-A55C-4420-B236-0F7C3129E55F}"/>
    <dgm:cxn modelId="{1268A843-43B3-445D-8FDA-BAF854A1C2E0}" type="presOf" srcId="{723D0300-AD07-4797-9E63-CD81D0FED4D7}" destId="{FD34A422-212D-4C99-B7DD-2560BB992236}" srcOrd="0" destOrd="0" presId="urn:microsoft.com/office/officeart/2005/8/layout/process4"/>
    <dgm:cxn modelId="{968E514C-2491-4AE7-BC35-F7BB05AED038}" type="presOf" srcId="{06BB84BA-982F-4304-ADFE-E88A98E0380B}" destId="{E903BFDF-18DA-4579-A32E-4728C3929B58}" srcOrd="0" destOrd="0" presId="urn:microsoft.com/office/officeart/2005/8/layout/process4"/>
    <dgm:cxn modelId="{203111B2-AFD4-42C0-993C-623EF316318B}" type="presOf" srcId="{F5E9DB1F-7001-49C8-96A4-58D0629739A3}" destId="{5562290B-4ACA-4BF3-A62B-0C3C420B1495}" srcOrd="0" destOrd="0" presId="urn:microsoft.com/office/officeart/2005/8/layout/process4"/>
    <dgm:cxn modelId="{8FC9F8DB-C776-4C52-8578-642530B20754}" srcId="{C7C92153-0EF8-489A-82D8-04740CD1EEFA}" destId="{D13595C1-8CC1-4F6F-BD4D-9EF7E16DA4B8}" srcOrd="2" destOrd="0" parTransId="{00CBB02E-78F7-4B7C-84F0-DB33590E78B7}" sibTransId="{85155282-BAD1-41C8-ABF3-407851C61788}"/>
    <dgm:cxn modelId="{352DE08C-139A-4233-9FBB-642AD6FC1778}" type="presParOf" srcId="{2D376B98-130B-4DAD-86E0-2A7C579A78A8}" destId="{CBAB86E7-320B-4309-9F1E-E6E9F893D079}" srcOrd="0" destOrd="0" presId="urn:microsoft.com/office/officeart/2005/8/layout/process4"/>
    <dgm:cxn modelId="{5246E350-EC4D-4E4A-A252-0DB2D795E613}" type="presParOf" srcId="{CBAB86E7-320B-4309-9F1E-E6E9F893D079}" destId="{5562290B-4ACA-4BF3-A62B-0C3C420B1495}" srcOrd="0" destOrd="0" presId="urn:microsoft.com/office/officeart/2005/8/layout/process4"/>
    <dgm:cxn modelId="{1322CB21-4DE5-43D1-9795-8088897479CB}" type="presParOf" srcId="{2D376B98-130B-4DAD-86E0-2A7C579A78A8}" destId="{8EE5B03C-58AE-421B-BF91-C0F051677678}" srcOrd="1" destOrd="0" presId="urn:microsoft.com/office/officeart/2005/8/layout/process4"/>
    <dgm:cxn modelId="{3F68DCDC-F266-410A-AA5F-9B31AD2355A0}" type="presParOf" srcId="{2D376B98-130B-4DAD-86E0-2A7C579A78A8}" destId="{BE5188C5-EB2B-4702-86B9-9CEF9D6DC5E7}" srcOrd="2" destOrd="0" presId="urn:microsoft.com/office/officeart/2005/8/layout/process4"/>
    <dgm:cxn modelId="{1992DE20-17F5-4FD0-AEB1-A4D4537C4258}" type="presParOf" srcId="{BE5188C5-EB2B-4702-86B9-9CEF9D6DC5E7}" destId="{1BF386A8-CB4B-4044-8034-E538EE1F5E17}" srcOrd="0" destOrd="0" presId="urn:microsoft.com/office/officeart/2005/8/layout/process4"/>
    <dgm:cxn modelId="{F5451CE4-7361-4FEE-A659-BADF67EE4B27}" type="presParOf" srcId="{2D376B98-130B-4DAD-86E0-2A7C579A78A8}" destId="{747D279B-C25B-4166-B189-4CFA9A3E7F1A}" srcOrd="3" destOrd="0" presId="urn:microsoft.com/office/officeart/2005/8/layout/process4"/>
    <dgm:cxn modelId="{34DF8EF5-7BE3-4482-8CD8-31EE7BE1A925}" type="presParOf" srcId="{2D376B98-130B-4DAD-86E0-2A7C579A78A8}" destId="{2448975A-B118-42E4-B5BC-39DB85B7BC6C}" srcOrd="4" destOrd="0" presId="urn:microsoft.com/office/officeart/2005/8/layout/process4"/>
    <dgm:cxn modelId="{F78EBA44-AF15-48D8-866E-7F51D22B820E}" type="presParOf" srcId="{2448975A-B118-42E4-B5BC-39DB85B7BC6C}" destId="{FD34A422-212D-4C99-B7DD-2560BB992236}" srcOrd="0" destOrd="0" presId="urn:microsoft.com/office/officeart/2005/8/layout/process4"/>
    <dgm:cxn modelId="{13F2B82B-8FEA-4DAB-A8D5-2101F8B2443C}" type="presParOf" srcId="{2D376B98-130B-4DAD-86E0-2A7C579A78A8}" destId="{02F77C1D-12CD-4A76-8620-78E75F7503F7}" srcOrd="5" destOrd="0" presId="urn:microsoft.com/office/officeart/2005/8/layout/process4"/>
    <dgm:cxn modelId="{1CDD437A-576E-4B0A-98AF-68513BDA0EFD}" type="presParOf" srcId="{2D376B98-130B-4DAD-86E0-2A7C579A78A8}" destId="{14619B07-6A4C-4204-86D9-1857D9A554AF}" srcOrd="6" destOrd="0" presId="urn:microsoft.com/office/officeart/2005/8/layout/process4"/>
    <dgm:cxn modelId="{C2386250-CF36-4427-93C8-D59387CCC9CE}" type="presParOf" srcId="{14619B07-6A4C-4204-86D9-1857D9A554AF}" destId="{E903BFDF-18DA-4579-A32E-4728C3929B5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6A89E21-069D-4D72-B0EE-107823FDD93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0960A64C-EB04-4B93-84B6-592EE3BCEEEA}">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Read changes</a:t>
          </a:r>
        </a:p>
      </dgm:t>
    </dgm:pt>
    <dgm:pt modelId="{ECBC53A8-D2D7-41DC-AD96-5F15A1506383}">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Get last position</a:t>
          </a:r>
        </a:p>
      </dgm:t>
    </dgm:pt>
    <dgm:pt modelId="{028296E5-FB02-42CA-A1C8-4FAFA1668616}" type="sibTrans" cxnId="{55B79201-CDC7-4E2E-B806-2E29476F2ADB}">
      <dgm:prSet/>
      <dgm:spPr/>
      <dgm:t>
        <a:bodyPr/>
        <a:lstStyle/>
        <a:p>
          <a:endParaRPr lang="en-US"/>
        </a:p>
      </dgm:t>
    </dgm:pt>
    <dgm:pt modelId="{AF4AF064-D8B1-4DC3-855D-D86BABCE02DE}" type="parTrans" cxnId="{55B79201-CDC7-4E2E-B806-2E29476F2ADB}">
      <dgm:prSet/>
      <dgm:spPr/>
      <dgm:t>
        <a:bodyPr/>
        <a:lstStyle/>
        <a:p>
          <a:endParaRPr lang="en-US"/>
        </a:p>
      </dgm:t>
    </dgm:pt>
    <dgm:pt modelId="{50144C5F-38D7-407A-A99B-237FF17D2A04}" type="sibTrans" cxnId="{5DF2134B-6FFB-487B-BB2A-A427C4378FD1}">
      <dgm:prSet/>
      <dgm:spPr/>
      <dgm:t>
        <a:bodyPr/>
        <a:lstStyle/>
        <a:p>
          <a:endParaRPr lang="en-US"/>
        </a:p>
      </dgm:t>
    </dgm:pt>
    <dgm:pt modelId="{C0AD21D3-CFFE-4A24-9B9E-A31BF74BDAC1}" type="parTrans" cxnId="{5DF2134B-6FFB-487B-BB2A-A427C4378FD1}">
      <dgm:prSet/>
      <dgm:spPr/>
      <dgm:t>
        <a:bodyPr/>
        <a:lstStyle/>
        <a:p>
          <a:endParaRPr lang="en-US"/>
        </a:p>
      </dgm:t>
    </dgm:pt>
    <dgm:pt modelId="{D58BA67B-9E31-456F-9F6D-D44C61C79F27}">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Process changes</a:t>
          </a:r>
        </a:p>
      </dgm:t>
    </dgm:pt>
    <dgm:pt modelId="{7B168386-CFF0-438D-A73C-52B4AE3D0ECF}" type="parTrans" cxnId="{313F2FDA-1B38-4EB4-B6C7-5244AAB22C94}">
      <dgm:prSet/>
      <dgm:spPr/>
      <dgm:t>
        <a:bodyPr/>
        <a:lstStyle/>
        <a:p>
          <a:endParaRPr lang="en-US"/>
        </a:p>
      </dgm:t>
    </dgm:pt>
    <dgm:pt modelId="{0D2E019A-BEE5-4613-B61C-3B4B0A2E1C7A}" type="sibTrans" cxnId="{313F2FDA-1B38-4EB4-B6C7-5244AAB22C94}">
      <dgm:prSet/>
      <dgm:spPr/>
      <dgm:t>
        <a:bodyPr/>
        <a:lstStyle/>
        <a:p>
          <a:endParaRPr lang="en-US"/>
        </a:p>
      </dgm:t>
    </dgm:pt>
    <dgm:pt modelId="{D6FE358B-9A0D-4629-8490-926B3FF88488}">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Save current position</a:t>
          </a:r>
        </a:p>
      </dgm:t>
    </dgm:pt>
    <dgm:pt modelId="{60F03FA9-76FC-40EA-A879-FF3AAA820111}" type="parTrans" cxnId="{11C539D6-9C90-45D6-B08E-EC0EB23671A1}">
      <dgm:prSet/>
      <dgm:spPr/>
      <dgm:t>
        <a:bodyPr/>
        <a:lstStyle/>
        <a:p>
          <a:endParaRPr lang="en-US"/>
        </a:p>
      </dgm:t>
    </dgm:pt>
    <dgm:pt modelId="{0B2D186E-BDDB-4317-A7D9-7BD7995AE780}" type="sibTrans" cxnId="{11C539D6-9C90-45D6-B08E-EC0EB23671A1}">
      <dgm:prSet/>
      <dgm:spPr/>
      <dgm:t>
        <a:bodyPr/>
        <a:lstStyle/>
        <a:p>
          <a:endParaRPr lang="en-US"/>
        </a:p>
      </dgm:t>
    </dgm:pt>
    <dgm:pt modelId="{40C82439-07C0-46E6-B0BA-09B68B2F3A2A}" type="pres">
      <dgm:prSet presAssocID="{26A89E21-069D-4D72-B0EE-107823FDD93F}" presName="Name0" presStyleCnt="0">
        <dgm:presLayoutVars>
          <dgm:dir/>
          <dgm:animLvl val="lvl"/>
          <dgm:resizeHandles val="exact"/>
        </dgm:presLayoutVars>
      </dgm:prSet>
      <dgm:spPr/>
    </dgm:pt>
    <dgm:pt modelId="{8CCABA6C-819F-4B5B-A2FB-6C7701B67344}" type="pres">
      <dgm:prSet presAssocID="{D6FE358B-9A0D-4629-8490-926B3FF88488}" presName="boxAndChildren" presStyleCnt="0"/>
      <dgm:spPr/>
    </dgm:pt>
    <dgm:pt modelId="{1EC8D3FD-6470-44A0-AB4D-A866E19EF258}" type="pres">
      <dgm:prSet presAssocID="{D6FE358B-9A0D-4629-8490-926B3FF88488}" presName="parentTextBox" presStyleLbl="node1" presStyleIdx="0" presStyleCnt="4"/>
      <dgm:spPr/>
    </dgm:pt>
    <dgm:pt modelId="{30C8FA5F-C0A8-484E-BBE1-11BAB87DBA62}" type="pres">
      <dgm:prSet presAssocID="{0D2E019A-BEE5-4613-B61C-3B4B0A2E1C7A}" presName="sp" presStyleCnt="0"/>
      <dgm:spPr/>
    </dgm:pt>
    <dgm:pt modelId="{4FB5E404-D392-4D0C-A007-54C7AA0F9719}" type="pres">
      <dgm:prSet presAssocID="{D58BA67B-9E31-456F-9F6D-D44C61C79F27}" presName="arrowAndChildren" presStyleCnt="0"/>
      <dgm:spPr/>
    </dgm:pt>
    <dgm:pt modelId="{6C20C01F-D0F8-4650-8957-51228C09455D}" type="pres">
      <dgm:prSet presAssocID="{D58BA67B-9E31-456F-9F6D-D44C61C79F27}" presName="parentTextArrow" presStyleLbl="node1" presStyleIdx="1" presStyleCnt="4"/>
      <dgm:spPr/>
    </dgm:pt>
    <dgm:pt modelId="{76725214-0120-46AB-AB40-5E11210BBC6F}" type="pres">
      <dgm:prSet presAssocID="{50144C5F-38D7-407A-A99B-237FF17D2A04}" presName="sp" presStyleCnt="0"/>
      <dgm:spPr/>
    </dgm:pt>
    <dgm:pt modelId="{9A383483-B4A0-4008-A2D8-745BDDC4E7DB}" type="pres">
      <dgm:prSet presAssocID="{0960A64C-EB04-4B93-84B6-592EE3BCEEEA}" presName="arrowAndChildren" presStyleCnt="0"/>
      <dgm:spPr/>
    </dgm:pt>
    <dgm:pt modelId="{3C4C949B-1BFB-4D52-B352-CAF137F6E9F4}" type="pres">
      <dgm:prSet presAssocID="{0960A64C-EB04-4B93-84B6-592EE3BCEEEA}" presName="parentTextArrow" presStyleLbl="node1" presStyleIdx="2" presStyleCnt="4"/>
      <dgm:spPr/>
    </dgm:pt>
    <dgm:pt modelId="{E4FE3333-5E83-4686-A395-19DF70CD0730}" type="pres">
      <dgm:prSet presAssocID="{028296E5-FB02-42CA-A1C8-4FAFA1668616}" presName="sp" presStyleCnt="0"/>
      <dgm:spPr/>
    </dgm:pt>
    <dgm:pt modelId="{D623B928-28CB-4502-A147-C3F5121DF2E8}" type="pres">
      <dgm:prSet presAssocID="{ECBC53A8-D2D7-41DC-AD96-5F15A1506383}" presName="arrowAndChildren" presStyleCnt="0"/>
      <dgm:spPr/>
    </dgm:pt>
    <dgm:pt modelId="{4D95695B-177F-4177-B9EA-8C0FFA1599CC}" type="pres">
      <dgm:prSet presAssocID="{ECBC53A8-D2D7-41DC-AD96-5F15A1506383}" presName="parentTextArrow" presStyleLbl="node1" presStyleIdx="3" presStyleCnt="4"/>
      <dgm:spPr/>
    </dgm:pt>
  </dgm:ptLst>
  <dgm:cxnLst>
    <dgm:cxn modelId="{55B79201-CDC7-4E2E-B806-2E29476F2ADB}" srcId="{26A89E21-069D-4D72-B0EE-107823FDD93F}" destId="{ECBC53A8-D2D7-41DC-AD96-5F15A1506383}" srcOrd="0" destOrd="0" parTransId="{AF4AF064-D8B1-4DC3-855D-D86BABCE02DE}" sibTransId="{028296E5-FB02-42CA-A1C8-4FAFA1668616}"/>
    <dgm:cxn modelId="{7ECA810E-CA8A-4B40-90FB-97909CAF08FF}" type="presOf" srcId="{D58BA67B-9E31-456F-9F6D-D44C61C79F27}" destId="{6C20C01F-D0F8-4650-8957-51228C09455D}" srcOrd="0" destOrd="0" presId="urn:microsoft.com/office/officeart/2005/8/layout/process4"/>
    <dgm:cxn modelId="{66D16030-41AD-4734-9C5D-810E3069E178}" type="presOf" srcId="{0960A64C-EB04-4B93-84B6-592EE3BCEEEA}" destId="{3C4C949B-1BFB-4D52-B352-CAF137F6E9F4}" srcOrd="0" destOrd="0" presId="urn:microsoft.com/office/officeart/2005/8/layout/process4"/>
    <dgm:cxn modelId="{5DF2134B-6FFB-487B-BB2A-A427C4378FD1}" srcId="{26A89E21-069D-4D72-B0EE-107823FDD93F}" destId="{0960A64C-EB04-4B93-84B6-592EE3BCEEEA}" srcOrd="1" destOrd="0" parTransId="{C0AD21D3-CFFE-4A24-9B9E-A31BF74BDAC1}" sibTransId="{50144C5F-38D7-407A-A99B-237FF17D2A04}"/>
    <dgm:cxn modelId="{8A574693-5789-450C-84CE-6A40288B7778}" type="presOf" srcId="{ECBC53A8-D2D7-41DC-AD96-5F15A1506383}" destId="{4D95695B-177F-4177-B9EA-8C0FFA1599CC}" srcOrd="0" destOrd="0" presId="urn:microsoft.com/office/officeart/2005/8/layout/process4"/>
    <dgm:cxn modelId="{ECCE7FBF-23FC-4912-98D4-3F27796F7EF0}" type="presOf" srcId="{D6FE358B-9A0D-4629-8490-926B3FF88488}" destId="{1EC8D3FD-6470-44A0-AB4D-A866E19EF258}" srcOrd="0" destOrd="0" presId="urn:microsoft.com/office/officeart/2005/8/layout/process4"/>
    <dgm:cxn modelId="{11C539D6-9C90-45D6-B08E-EC0EB23671A1}" srcId="{26A89E21-069D-4D72-B0EE-107823FDD93F}" destId="{D6FE358B-9A0D-4629-8490-926B3FF88488}" srcOrd="3" destOrd="0" parTransId="{60F03FA9-76FC-40EA-A879-FF3AAA820111}" sibTransId="{0B2D186E-BDDB-4317-A7D9-7BD7995AE780}"/>
    <dgm:cxn modelId="{313F2FDA-1B38-4EB4-B6C7-5244AAB22C94}" srcId="{26A89E21-069D-4D72-B0EE-107823FDD93F}" destId="{D58BA67B-9E31-456F-9F6D-D44C61C79F27}" srcOrd="2" destOrd="0" parTransId="{7B168386-CFF0-438D-A73C-52B4AE3D0ECF}" sibTransId="{0D2E019A-BEE5-4613-B61C-3B4B0A2E1C7A}"/>
    <dgm:cxn modelId="{17374CF1-6B32-4B9E-9DDB-D911C7C84215}" type="presOf" srcId="{26A89E21-069D-4D72-B0EE-107823FDD93F}" destId="{40C82439-07C0-46E6-B0BA-09B68B2F3A2A}" srcOrd="0" destOrd="0" presId="urn:microsoft.com/office/officeart/2005/8/layout/process4"/>
    <dgm:cxn modelId="{714F4A99-DEE1-40D4-B9CC-CD8E3E65116C}" type="presParOf" srcId="{40C82439-07C0-46E6-B0BA-09B68B2F3A2A}" destId="{8CCABA6C-819F-4B5B-A2FB-6C7701B67344}" srcOrd="0" destOrd="0" presId="urn:microsoft.com/office/officeart/2005/8/layout/process4"/>
    <dgm:cxn modelId="{08A22583-A8F7-4A29-85ED-3E37FEAF5DF3}" type="presParOf" srcId="{8CCABA6C-819F-4B5B-A2FB-6C7701B67344}" destId="{1EC8D3FD-6470-44A0-AB4D-A866E19EF258}" srcOrd="0" destOrd="0" presId="urn:microsoft.com/office/officeart/2005/8/layout/process4"/>
    <dgm:cxn modelId="{CC052BCB-4250-4C5C-84BD-0DCC2B5D6A8C}" type="presParOf" srcId="{40C82439-07C0-46E6-B0BA-09B68B2F3A2A}" destId="{30C8FA5F-C0A8-484E-BBE1-11BAB87DBA62}" srcOrd="1" destOrd="0" presId="urn:microsoft.com/office/officeart/2005/8/layout/process4"/>
    <dgm:cxn modelId="{F8699200-1B4B-4A0D-9206-123D648B4C38}" type="presParOf" srcId="{40C82439-07C0-46E6-B0BA-09B68B2F3A2A}" destId="{4FB5E404-D392-4D0C-A007-54C7AA0F9719}" srcOrd="2" destOrd="0" presId="urn:microsoft.com/office/officeart/2005/8/layout/process4"/>
    <dgm:cxn modelId="{14D35735-1DF3-4416-83B8-0A2517F20DB3}" type="presParOf" srcId="{4FB5E404-D392-4D0C-A007-54C7AA0F9719}" destId="{6C20C01F-D0F8-4650-8957-51228C09455D}" srcOrd="0" destOrd="0" presId="urn:microsoft.com/office/officeart/2005/8/layout/process4"/>
    <dgm:cxn modelId="{EC156646-74A3-427E-BC10-42FA7F23C858}" type="presParOf" srcId="{40C82439-07C0-46E6-B0BA-09B68B2F3A2A}" destId="{76725214-0120-46AB-AB40-5E11210BBC6F}" srcOrd="3" destOrd="0" presId="urn:microsoft.com/office/officeart/2005/8/layout/process4"/>
    <dgm:cxn modelId="{9B061E9B-5907-4774-9591-2DCF61F3A74F}" type="presParOf" srcId="{40C82439-07C0-46E6-B0BA-09B68B2F3A2A}" destId="{9A383483-B4A0-4008-A2D8-745BDDC4E7DB}" srcOrd="4" destOrd="0" presId="urn:microsoft.com/office/officeart/2005/8/layout/process4"/>
    <dgm:cxn modelId="{48BB9881-CA4C-4318-A007-E60A7A50CF57}" type="presParOf" srcId="{9A383483-B4A0-4008-A2D8-745BDDC4E7DB}" destId="{3C4C949B-1BFB-4D52-B352-CAF137F6E9F4}" srcOrd="0" destOrd="0" presId="urn:microsoft.com/office/officeart/2005/8/layout/process4"/>
    <dgm:cxn modelId="{69A1DF89-D75D-4B0F-B006-4F0BBD49A412}" type="presParOf" srcId="{40C82439-07C0-46E6-B0BA-09B68B2F3A2A}" destId="{E4FE3333-5E83-4686-A395-19DF70CD0730}" srcOrd="5" destOrd="0" presId="urn:microsoft.com/office/officeart/2005/8/layout/process4"/>
    <dgm:cxn modelId="{C246CDCE-1392-4304-A02B-DEF99C1EF457}" type="presParOf" srcId="{40C82439-07C0-46E6-B0BA-09B68B2F3A2A}" destId="{D623B928-28CB-4502-A147-C3F5121DF2E8}" srcOrd="6" destOrd="0" presId="urn:microsoft.com/office/officeart/2005/8/layout/process4"/>
    <dgm:cxn modelId="{D3509049-C512-4E91-BA70-0BD98D29FB31}" type="presParOf" srcId="{D623B928-28CB-4502-A147-C3F5121DF2E8}" destId="{4D95695B-177F-4177-B9EA-8C0FFA1599CC}"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00B39-526D-4FEA-9F36-59912DD3F726}">
      <dsp:nvSpPr>
        <dsp:cNvPr id="0" name=""/>
        <dsp:cNvSpPr/>
      </dsp:nvSpPr>
      <dsp:spPr>
        <a:xfrm>
          <a:off x="3070" y="48634"/>
          <a:ext cx="1461036" cy="100665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7D86969-FFEF-461B-AEF2-F974C96778E8}">
      <dsp:nvSpPr>
        <dsp:cNvPr id="0" name=""/>
        <dsp:cNvSpPr/>
      </dsp:nvSpPr>
      <dsp:spPr>
        <a:xfrm>
          <a:off x="3070" y="1055288"/>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Discovery </a:t>
          </a:r>
          <a:endParaRPr lang="en-US" sz="1400" kern="1200" dirty="0"/>
        </a:p>
      </dsp:txBody>
      <dsp:txXfrm>
        <a:off x="3070" y="1055288"/>
        <a:ext cx="1461036" cy="542044"/>
      </dsp:txXfrm>
    </dsp:sp>
    <dsp:sp modelId="{E5B4E115-9D09-44D0-A8B5-277E88098F75}">
      <dsp:nvSpPr>
        <dsp:cNvPr id="0" name=""/>
        <dsp:cNvSpPr/>
      </dsp:nvSpPr>
      <dsp:spPr>
        <a:xfrm>
          <a:off x="1610271" y="48634"/>
          <a:ext cx="1461036" cy="1006654"/>
        </a:xfrm>
        <a:prstGeom prst="roundRect">
          <a:avLst/>
        </a:prstGeom>
        <a:solidFill>
          <a:schemeClr val="accent2">
            <a:hueOff val="-49129"/>
            <a:satOff val="-8085"/>
            <a:lumOff val="-126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F2ADF00-95DB-41CF-B1A7-36AC96F92E36}">
      <dsp:nvSpPr>
        <dsp:cNvPr id="0" name=""/>
        <dsp:cNvSpPr/>
      </dsp:nvSpPr>
      <dsp:spPr>
        <a:xfrm>
          <a:off x="1610271" y="1055288"/>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Assessment</a:t>
          </a:r>
          <a:endParaRPr lang="en-US" sz="1400" kern="1200" dirty="0"/>
        </a:p>
      </dsp:txBody>
      <dsp:txXfrm>
        <a:off x="1610271" y="1055288"/>
        <a:ext cx="1461036" cy="542044"/>
      </dsp:txXfrm>
    </dsp:sp>
    <dsp:sp modelId="{949CE04E-B67D-4596-A0F6-82C22AA459EA}">
      <dsp:nvSpPr>
        <dsp:cNvPr id="0" name=""/>
        <dsp:cNvSpPr/>
      </dsp:nvSpPr>
      <dsp:spPr>
        <a:xfrm>
          <a:off x="3217473" y="48634"/>
          <a:ext cx="1461036" cy="1006654"/>
        </a:xfrm>
        <a:prstGeom prst="roundRect">
          <a:avLst/>
        </a:prstGeom>
        <a:solidFill>
          <a:schemeClr val="accent2">
            <a:hueOff val="-98257"/>
            <a:satOff val="-16170"/>
            <a:lumOff val="-252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5364304-2CD9-46D3-BC91-1236F76086DE}">
      <dsp:nvSpPr>
        <dsp:cNvPr id="0" name=""/>
        <dsp:cNvSpPr/>
      </dsp:nvSpPr>
      <dsp:spPr>
        <a:xfrm>
          <a:off x="3217473" y="1055288"/>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Schema Migration</a:t>
          </a:r>
          <a:endParaRPr lang="en-US" sz="1400" kern="1200" dirty="0"/>
        </a:p>
      </dsp:txBody>
      <dsp:txXfrm>
        <a:off x="3217473" y="1055288"/>
        <a:ext cx="1461036" cy="542044"/>
      </dsp:txXfrm>
    </dsp:sp>
    <dsp:sp modelId="{0F25C339-9C65-4433-9E40-F7CB6D70491B}">
      <dsp:nvSpPr>
        <dsp:cNvPr id="0" name=""/>
        <dsp:cNvSpPr/>
      </dsp:nvSpPr>
      <dsp:spPr>
        <a:xfrm>
          <a:off x="4824675" y="48634"/>
          <a:ext cx="1461036" cy="1006654"/>
        </a:xfrm>
        <a:prstGeom prst="roundRect">
          <a:avLst/>
        </a:prstGeom>
        <a:solidFill>
          <a:schemeClr val="accent2">
            <a:hueOff val="-147386"/>
            <a:satOff val="-24255"/>
            <a:lumOff val="-37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D38094-D230-4538-B08C-31F2E3DE0728}">
      <dsp:nvSpPr>
        <dsp:cNvPr id="0" name=""/>
        <dsp:cNvSpPr/>
      </dsp:nvSpPr>
      <dsp:spPr>
        <a:xfrm>
          <a:off x="4824675" y="1055288"/>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Package/Procedure Migration</a:t>
          </a:r>
          <a:endParaRPr lang="en-US" sz="1400" kern="1200" dirty="0"/>
        </a:p>
      </dsp:txBody>
      <dsp:txXfrm>
        <a:off x="4824675" y="1055288"/>
        <a:ext cx="1461036" cy="542044"/>
      </dsp:txXfrm>
    </dsp:sp>
    <dsp:sp modelId="{0BDDA9C0-4BA9-4046-9F71-B1A1599F6B28}">
      <dsp:nvSpPr>
        <dsp:cNvPr id="0" name=""/>
        <dsp:cNvSpPr/>
      </dsp:nvSpPr>
      <dsp:spPr>
        <a:xfrm>
          <a:off x="3070" y="1743436"/>
          <a:ext cx="1461036" cy="1006654"/>
        </a:xfrm>
        <a:prstGeom prst="roundRect">
          <a:avLst/>
        </a:prstGeom>
        <a:solidFill>
          <a:schemeClr val="accent2">
            <a:hueOff val="-196515"/>
            <a:satOff val="-32340"/>
            <a:lumOff val="-50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824F0F9-AADA-454D-A2AE-F6F11ACEAA90}">
      <dsp:nvSpPr>
        <dsp:cNvPr id="0" name=""/>
        <dsp:cNvSpPr/>
      </dsp:nvSpPr>
      <dsp:spPr>
        <a:xfrm>
          <a:off x="3070" y="2750091"/>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dirty="0"/>
            <a:t>Data Migration</a:t>
          </a:r>
        </a:p>
      </dsp:txBody>
      <dsp:txXfrm>
        <a:off x="3070" y="2750091"/>
        <a:ext cx="1461036" cy="542044"/>
      </dsp:txXfrm>
    </dsp:sp>
    <dsp:sp modelId="{63B0D578-5923-47F9-992C-E8233A977D61}">
      <dsp:nvSpPr>
        <dsp:cNvPr id="0" name=""/>
        <dsp:cNvSpPr/>
      </dsp:nvSpPr>
      <dsp:spPr>
        <a:xfrm>
          <a:off x="1610271" y="1743436"/>
          <a:ext cx="1461036" cy="1006654"/>
        </a:xfrm>
        <a:prstGeom prst="roundRect">
          <a:avLst/>
        </a:prstGeom>
        <a:solidFill>
          <a:schemeClr val="accent2">
            <a:hueOff val="-245643"/>
            <a:satOff val="-40425"/>
            <a:lumOff val="-630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EC7B655-EFF4-4A78-80F4-2A0DDE4F61B9}">
      <dsp:nvSpPr>
        <dsp:cNvPr id="0" name=""/>
        <dsp:cNvSpPr/>
      </dsp:nvSpPr>
      <dsp:spPr>
        <a:xfrm>
          <a:off x="1610271" y="2750091"/>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kern="1200" dirty="0"/>
            <a:t>Application Migration</a:t>
          </a:r>
        </a:p>
      </dsp:txBody>
      <dsp:txXfrm>
        <a:off x="1610271" y="2750091"/>
        <a:ext cx="1461036" cy="542044"/>
      </dsp:txXfrm>
    </dsp:sp>
    <dsp:sp modelId="{39812656-2CC2-411D-A079-02992BF7A3BF}">
      <dsp:nvSpPr>
        <dsp:cNvPr id="0" name=""/>
        <dsp:cNvSpPr/>
      </dsp:nvSpPr>
      <dsp:spPr>
        <a:xfrm>
          <a:off x="3217473" y="1743436"/>
          <a:ext cx="1461036" cy="1006654"/>
        </a:xfrm>
        <a:prstGeom prst="roundRect">
          <a:avLst/>
        </a:prstGeom>
        <a:solidFill>
          <a:schemeClr val="accent2">
            <a:hueOff val="-294772"/>
            <a:satOff val="-48510"/>
            <a:lumOff val="-756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64B75C-DD3E-4920-B383-15E1F9CF941E}">
      <dsp:nvSpPr>
        <dsp:cNvPr id="0" name=""/>
        <dsp:cNvSpPr/>
      </dsp:nvSpPr>
      <dsp:spPr>
        <a:xfrm>
          <a:off x="3217473" y="2750091"/>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Functional Testing</a:t>
          </a:r>
          <a:endParaRPr lang="en-US" sz="1400" kern="1200" dirty="0"/>
        </a:p>
      </dsp:txBody>
      <dsp:txXfrm>
        <a:off x="3217473" y="2750091"/>
        <a:ext cx="1461036" cy="542044"/>
      </dsp:txXfrm>
    </dsp:sp>
    <dsp:sp modelId="{D2200C58-76CF-43C2-A90A-36ADF974A63B}">
      <dsp:nvSpPr>
        <dsp:cNvPr id="0" name=""/>
        <dsp:cNvSpPr/>
      </dsp:nvSpPr>
      <dsp:spPr>
        <a:xfrm>
          <a:off x="4824675" y="1743436"/>
          <a:ext cx="1461036" cy="1006654"/>
        </a:xfrm>
        <a:prstGeom prst="roundRect">
          <a:avLst/>
        </a:prstGeom>
        <a:solidFill>
          <a:schemeClr val="accent2">
            <a:hueOff val="-343900"/>
            <a:satOff val="-56595"/>
            <a:lumOff val="-88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DBFE594-ABDE-43C1-9BE4-F97BCE8D4FA6}">
      <dsp:nvSpPr>
        <dsp:cNvPr id="0" name=""/>
        <dsp:cNvSpPr/>
      </dsp:nvSpPr>
      <dsp:spPr>
        <a:xfrm>
          <a:off x="4824675" y="2750091"/>
          <a:ext cx="1461036" cy="542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rtl="0">
            <a:lnSpc>
              <a:spcPct val="90000"/>
            </a:lnSpc>
            <a:spcBef>
              <a:spcPct val="0"/>
            </a:spcBef>
            <a:spcAft>
              <a:spcPct val="35000"/>
            </a:spcAft>
            <a:buNone/>
          </a:pPr>
          <a:r>
            <a:rPr lang="en-US" sz="1400" kern="1200" baseline="0" dirty="0"/>
            <a:t>Performance Testing</a:t>
          </a:r>
          <a:endParaRPr lang="en-US" sz="1400" kern="1200" dirty="0"/>
        </a:p>
      </dsp:txBody>
      <dsp:txXfrm>
        <a:off x="4824675" y="2750091"/>
        <a:ext cx="1461036" cy="542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2290B-4ACA-4BF3-A62B-0C3C420B1495}">
      <dsp:nvSpPr>
        <dsp:cNvPr id="0" name=""/>
        <dsp:cNvSpPr/>
      </dsp:nvSpPr>
      <dsp:spPr>
        <a:xfrm>
          <a:off x="0" y="1564668"/>
          <a:ext cx="2939536" cy="342311"/>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Record position</a:t>
          </a:r>
        </a:p>
      </dsp:txBody>
      <dsp:txXfrm>
        <a:off x="0" y="1564668"/>
        <a:ext cx="2939536" cy="342311"/>
      </dsp:txXfrm>
    </dsp:sp>
    <dsp:sp modelId="{1BF386A8-CB4B-4044-8034-E538EE1F5E17}">
      <dsp:nvSpPr>
        <dsp:cNvPr id="0" name=""/>
        <dsp:cNvSpPr/>
      </dsp:nvSpPr>
      <dsp:spPr>
        <a:xfrm rot="10800000">
          <a:off x="0" y="1043328"/>
          <a:ext cx="2939536" cy="526474"/>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Write to destination</a:t>
          </a:r>
        </a:p>
      </dsp:txBody>
      <dsp:txXfrm rot="10800000">
        <a:off x="0" y="1043328"/>
        <a:ext cx="2939536" cy="342087"/>
      </dsp:txXfrm>
    </dsp:sp>
    <dsp:sp modelId="{FD34A422-212D-4C99-B7DD-2560BB992236}">
      <dsp:nvSpPr>
        <dsp:cNvPr id="0" name=""/>
        <dsp:cNvSpPr/>
      </dsp:nvSpPr>
      <dsp:spPr>
        <a:xfrm rot="10800000">
          <a:off x="0" y="521988"/>
          <a:ext cx="2939536" cy="526474"/>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Read all from source</a:t>
          </a:r>
        </a:p>
      </dsp:txBody>
      <dsp:txXfrm rot="10800000">
        <a:off x="0" y="521988"/>
        <a:ext cx="2939536" cy="342087"/>
      </dsp:txXfrm>
    </dsp:sp>
    <dsp:sp modelId="{E903BFDF-18DA-4579-A32E-4728C3929B58}">
      <dsp:nvSpPr>
        <dsp:cNvPr id="0" name=""/>
        <dsp:cNvSpPr/>
      </dsp:nvSpPr>
      <dsp:spPr>
        <a:xfrm rot="10800000">
          <a:off x="0" y="0"/>
          <a:ext cx="2939536" cy="526474"/>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Prepare database</a:t>
          </a:r>
        </a:p>
      </dsp:txBody>
      <dsp:txXfrm rot="10800000">
        <a:off x="0" y="0"/>
        <a:ext cx="2939536" cy="342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8D3FD-6470-44A0-AB4D-A866E19EF258}">
      <dsp:nvSpPr>
        <dsp:cNvPr id="0" name=""/>
        <dsp:cNvSpPr/>
      </dsp:nvSpPr>
      <dsp:spPr>
        <a:xfrm>
          <a:off x="0" y="1408934"/>
          <a:ext cx="2940371" cy="308240"/>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Save current position</a:t>
          </a:r>
        </a:p>
      </dsp:txBody>
      <dsp:txXfrm>
        <a:off x="0" y="1408934"/>
        <a:ext cx="2940371" cy="308240"/>
      </dsp:txXfrm>
    </dsp:sp>
    <dsp:sp modelId="{6C20C01F-D0F8-4650-8957-51228C09455D}">
      <dsp:nvSpPr>
        <dsp:cNvPr id="0" name=""/>
        <dsp:cNvSpPr/>
      </dsp:nvSpPr>
      <dsp:spPr>
        <a:xfrm rot="10800000">
          <a:off x="0" y="939484"/>
          <a:ext cx="2940371" cy="474073"/>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Process changes</a:t>
          </a:r>
        </a:p>
      </dsp:txBody>
      <dsp:txXfrm rot="10800000">
        <a:off x="0" y="939484"/>
        <a:ext cx="2940371" cy="308038"/>
      </dsp:txXfrm>
    </dsp:sp>
    <dsp:sp modelId="{3C4C949B-1BFB-4D52-B352-CAF137F6E9F4}">
      <dsp:nvSpPr>
        <dsp:cNvPr id="0" name=""/>
        <dsp:cNvSpPr/>
      </dsp:nvSpPr>
      <dsp:spPr>
        <a:xfrm rot="10800000">
          <a:off x="0" y="470034"/>
          <a:ext cx="2940371" cy="474073"/>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Read changes</a:t>
          </a:r>
        </a:p>
      </dsp:txBody>
      <dsp:txXfrm rot="10800000">
        <a:off x="0" y="470034"/>
        <a:ext cx="2940371" cy="308038"/>
      </dsp:txXfrm>
    </dsp:sp>
    <dsp:sp modelId="{4D95695B-177F-4177-B9EA-8C0FFA1599CC}">
      <dsp:nvSpPr>
        <dsp:cNvPr id="0" name=""/>
        <dsp:cNvSpPr/>
      </dsp:nvSpPr>
      <dsp:spPr>
        <a:xfrm rot="10800000">
          <a:off x="0" y="583"/>
          <a:ext cx="2940371" cy="474073"/>
        </a:xfrm>
        <a:prstGeom prst="upArrowCallou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Get last position</a:t>
          </a:r>
        </a:p>
      </dsp:txBody>
      <dsp:txXfrm rot="10800000">
        <a:off x="0" y="583"/>
        <a:ext cx="2940371" cy="30803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3E3D43-E324-4FCC-9377-3B9DD628FD6B}" type="datetimeFigureOut">
              <a:rPr lang="pt-PT" smtClean="0"/>
              <a:t>10/05/2019</a:t>
            </a:fld>
            <a:endParaRPr lang="pt-PT"/>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414358-374E-4D62-B108-19DD7B3E3F48}" type="slidenum">
              <a:rPr lang="pt-PT" smtClean="0"/>
              <a:t>‹#›</a:t>
            </a:fld>
            <a:endParaRPr lang="pt-PT"/>
          </a:p>
        </p:txBody>
      </p:sp>
    </p:spTree>
    <p:extLst>
      <p:ext uri="{BB962C8B-B14F-4D97-AF65-F5344CB8AC3E}">
        <p14:creationId xmlns:p14="http://schemas.microsoft.com/office/powerpoint/2010/main" val="4224621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0AE53-77B3-495A-B9F1-5F43B6AA32BB}" type="datetimeFigureOut">
              <a:rPr lang="en-US" smtClean="0"/>
              <a:t>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BFCF7-DBAE-4171-B664-49A31DA528CA}" type="slidenum">
              <a:rPr lang="en-US" smtClean="0"/>
              <a:t>‹#›</a:t>
            </a:fld>
            <a:endParaRPr lang="en-US"/>
          </a:p>
        </p:txBody>
      </p:sp>
    </p:spTree>
    <p:extLst>
      <p:ext uri="{BB962C8B-B14F-4D97-AF65-F5344CB8AC3E}">
        <p14:creationId xmlns:p14="http://schemas.microsoft.com/office/powerpoint/2010/main" val="2080953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s.technet.microsoft.com/mapblog/2012/01/03/using-the-map-toolkit-to-discover-sql-server-across-the-enterpris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echcommunity.microsoft.com/t5/Microsoft-Data-Migration/Migrate-your-Oracle-database-to-Azure-SQL-Database-Managed/ba-p/36875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4</a:t>
            </a:fld>
            <a:endParaRPr lang="en-US"/>
          </a:p>
        </p:txBody>
      </p:sp>
    </p:spTree>
    <p:extLst>
      <p:ext uri="{BB962C8B-B14F-4D97-AF65-F5344CB8AC3E}">
        <p14:creationId xmlns:p14="http://schemas.microsoft.com/office/powerpoint/2010/main" val="207484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Map Tool </a:t>
            </a:r>
          </a:p>
          <a:p>
            <a:endParaRPr lang="en-IN" dirty="0"/>
          </a:p>
          <a:p>
            <a:r>
              <a:rPr lang="en-IN" dirty="0">
                <a:hlinkClick r:id="rId3"/>
              </a:rPr>
              <a:t>https://blogs.technet.microsoft.com/mapblog/2012/01/03/using-the-map-toolkit-to-discover-sql-server-across-the-enterprise/</a:t>
            </a:r>
            <a:endParaRPr lang="en-IN" dirty="0"/>
          </a:p>
          <a:p>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25</a:t>
            </a:fld>
            <a:endParaRPr lang="en-US"/>
          </a:p>
        </p:txBody>
      </p:sp>
    </p:spTree>
    <p:extLst>
      <p:ext uri="{BB962C8B-B14F-4D97-AF65-F5344CB8AC3E}">
        <p14:creationId xmlns:p14="http://schemas.microsoft.com/office/powerpoint/2010/main" val="1890404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071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30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43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Introducing Azure SQL Database Managed Instance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FF0000"/>
              </a:solidFill>
            </a:endParaRPr>
          </a:p>
          <a:p>
            <a:r>
              <a:rPr lang="en-US" b="0">
                <a:solidFill>
                  <a:srgbClr val="FF0000"/>
                </a:solidFill>
              </a:rPr>
              <a:t>It’s important to note that Managed Instance isn’t a new service – it is a third deployment option within Azure SQL Database, sitting alongside single databases and elastic pools. </a:t>
            </a:r>
            <a:r>
              <a:rPr lang="en-US" sz="1200" kern="1200">
                <a:solidFill>
                  <a:schemeClr val="tx1"/>
                </a:solidFill>
                <a:effectLst/>
                <a:latin typeface="+mn-lt"/>
                <a:ea typeface="+mn-ea"/>
                <a:cs typeface="+mn-cs"/>
              </a:rPr>
              <a:t>As part of Azure SQL Database, Microsoft’s fully managed cloud database service, it inherits all its built-in features. </a:t>
            </a:r>
          </a:p>
          <a:p>
            <a:endParaRPr lang="en-US" b="1">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 SQL Database </a:t>
            </a:r>
            <a:r>
              <a:rPr lang="en-US" sz="1200" i="1" kern="1200">
                <a:solidFill>
                  <a:schemeClr val="tx1"/>
                </a:solidFill>
                <a:effectLst/>
                <a:latin typeface="+mn-lt"/>
                <a:ea typeface="+mn-ea"/>
                <a:cs typeface="+mn-cs"/>
              </a:rPr>
              <a:t>Managed Instance</a:t>
            </a:r>
            <a:r>
              <a:rPr lang="en-US" sz="1200" kern="1200">
                <a:solidFill>
                  <a:schemeClr val="tx1"/>
                </a:solidFill>
                <a:effectLst/>
                <a:latin typeface="+mn-lt"/>
                <a:ea typeface="+mn-ea"/>
                <a:cs typeface="+mn-cs"/>
              </a:rPr>
              <a:t> offers a simplified </a:t>
            </a:r>
            <a:r>
              <a:rPr lang="en-US" sz="1200" b="1" kern="1200">
                <a:solidFill>
                  <a:schemeClr val="tx1"/>
                </a:solidFill>
                <a:effectLst/>
                <a:latin typeface="+mn-lt"/>
                <a:ea typeface="+mn-ea"/>
                <a:cs typeface="+mn-cs"/>
              </a:rPr>
              <a:t>instance-scoped programming model</a:t>
            </a:r>
            <a:r>
              <a:rPr lang="en-US" sz="1200" kern="120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a:solidFill>
                <a:srgbClr val="FF0000"/>
              </a:solidFill>
            </a:endParaRP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Each </a:t>
            </a:r>
            <a:r>
              <a:rPr lang="en-US" sz="1200" i="1" kern="1200">
                <a:solidFill>
                  <a:schemeClr val="tx1"/>
                </a:solidFill>
                <a:effectLst/>
                <a:latin typeface="+mn-lt"/>
                <a:ea typeface="+mn-ea"/>
                <a:cs typeface="+mn-cs"/>
              </a:rPr>
              <a:t>standalone database</a:t>
            </a:r>
            <a:r>
              <a:rPr lang="en-US" sz="1200" kern="120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and applications with a predictable pattern and relatively stable workload. </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An </a:t>
            </a:r>
            <a:r>
              <a:rPr lang="en-US" sz="1200" i="1" kern="1200">
                <a:solidFill>
                  <a:schemeClr val="tx1"/>
                </a:solidFill>
                <a:effectLst/>
                <a:latin typeface="+mn-lt"/>
                <a:ea typeface="+mn-ea"/>
                <a:cs typeface="+mn-cs"/>
              </a:rPr>
              <a:t>elastic database pool</a:t>
            </a:r>
            <a:r>
              <a:rPr lang="en-US" sz="1200" kern="120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458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69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72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https://techcommunity.microsoft.com/t5/Microsoft-Data-Migration/Migrate-your-Oracle-database-to-Azure-SQL-Database-Managed/ba-p/368750</a:t>
            </a:r>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38</a:t>
            </a:fld>
            <a:endParaRPr lang="en-US"/>
          </a:p>
        </p:txBody>
      </p:sp>
    </p:spTree>
    <p:extLst>
      <p:ext uri="{BB962C8B-B14F-4D97-AF65-F5344CB8AC3E}">
        <p14:creationId xmlns:p14="http://schemas.microsoft.com/office/powerpoint/2010/main" val="1975202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 sync and Cutover:</a:t>
            </a:r>
          </a:p>
          <a:p>
            <a:r>
              <a:rPr lang="en-GB" dirty="0"/>
              <a:t>With minimal-downtime migrations, the source you are migrating continues to change, drifting from the target in terms of data and schema, after the one-time migration occurs. During the Data sync phase, you need to ensure that all changes in the source are captured and applied to the target in near real time. After you verify that all changes in source have been applied to the target, you can cutover from the source to the target environment.</a:t>
            </a:r>
          </a:p>
          <a:p>
            <a:endParaRPr lang="en-GB" dirty="0"/>
          </a:p>
          <a:p>
            <a:r>
              <a:rPr lang="en-GB" dirty="0"/>
              <a:t>The Azure Database Migration Service does not yet support minimal-downtime migrations for this scenario, so the Data sync and Cutover phases are not currently applicable.</a:t>
            </a:r>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39</a:t>
            </a:fld>
            <a:endParaRPr lang="en-US"/>
          </a:p>
        </p:txBody>
      </p:sp>
    </p:spTree>
    <p:extLst>
      <p:ext uri="{BB962C8B-B14F-4D97-AF65-F5344CB8AC3E}">
        <p14:creationId xmlns:p14="http://schemas.microsoft.com/office/powerpoint/2010/main" val="684386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Publish the schema to Azure SQL Database:</a:t>
            </a:r>
          </a:p>
          <a:p>
            <a:r>
              <a:rPr lang="en-GB" sz="1200" b="0" i="0" kern="1200" dirty="0">
                <a:solidFill>
                  <a:schemeClr val="tx1"/>
                </a:solidFill>
                <a:effectLst/>
                <a:latin typeface="+mn-lt"/>
                <a:ea typeface="+mn-ea"/>
                <a:cs typeface="+mn-cs"/>
              </a:rPr>
              <a:t>a. After schema conversion you can save this project locally for an offline schema remediation exercise. You can do so by choosing "Save Project" from the "File" menu. This gives you an opportunity to evaluate the source and target schemas offline and perform remediation before you can publish the schema to Azure SQL Database.</a:t>
            </a:r>
          </a:p>
          <a:p>
            <a:r>
              <a:rPr lang="en-GB" sz="1200" b="0" i="0" kern="1200" dirty="0">
                <a:solidFill>
                  <a:schemeClr val="tx1"/>
                </a:solidFill>
                <a:effectLst/>
                <a:latin typeface="+mn-lt"/>
                <a:ea typeface="+mn-ea"/>
                <a:cs typeface="+mn-cs"/>
              </a:rPr>
              <a:t>b. To Publish the schema, select the database from the "Databases" node in the "SQL Azure Metadata Explorer" and choose "Synchronize with Database" from the right-click menu options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Migrate data to Azure SQL Database.</a:t>
            </a:r>
          </a:p>
          <a:p>
            <a:r>
              <a:rPr lang="en-GB" sz="1200" b="0" i="0" kern="1200" dirty="0">
                <a:solidFill>
                  <a:schemeClr val="tx1"/>
                </a:solidFill>
                <a:effectLst/>
                <a:latin typeface="+mn-lt"/>
                <a:ea typeface="+mn-ea"/>
                <a:cs typeface="+mn-cs"/>
              </a:rPr>
              <a:t>a. After publishing the schema to the Azure SQL instance, select the Oracle schema from the "Oracle Metadata Explorer” and choose "Migrate Data" from the right-click menu options or the menu bar on the top.</a:t>
            </a:r>
          </a:p>
          <a:p>
            <a:r>
              <a:rPr lang="en-GB" sz="1200" b="0" i="0" kern="1200" dirty="0">
                <a:solidFill>
                  <a:schemeClr val="tx1"/>
                </a:solidFill>
                <a:effectLst/>
                <a:latin typeface="+mn-lt"/>
                <a:ea typeface="+mn-ea"/>
                <a:cs typeface="+mn-cs"/>
              </a:rPr>
              <a:t>b. At this step you will be required to provide connection details for Oracle and Azure SQL in their respective connection dialogs to migrate the data.</a:t>
            </a:r>
          </a:p>
          <a:p>
            <a:endParaRPr lang="en-GB"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40</a:t>
            </a:fld>
            <a:endParaRPr lang="en-US"/>
          </a:p>
        </p:txBody>
      </p:sp>
    </p:spTree>
    <p:extLst>
      <p:ext uri="{BB962C8B-B14F-4D97-AF65-F5344CB8AC3E}">
        <p14:creationId xmlns:p14="http://schemas.microsoft.com/office/powerpoint/2010/main" val="188611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8</a:t>
            </a:fld>
            <a:endParaRPr lang="en-US"/>
          </a:p>
        </p:txBody>
      </p:sp>
    </p:spTree>
    <p:extLst>
      <p:ext uri="{BB962C8B-B14F-4D97-AF65-F5344CB8AC3E}">
        <p14:creationId xmlns:p14="http://schemas.microsoft.com/office/powerpoint/2010/main" val="1895039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9AFFF-354B-4475-B8EF-1A50F253B0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945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GB" sz="1200" dirty="0"/>
              <a:t> Develop validation tests. To test database migration, you need to use SQL queries. You must create the validation queries to run against both the source and the target databases. Your validation queries should cover the scope you have defined.</a:t>
            </a:r>
          </a:p>
          <a:p>
            <a:pPr>
              <a:buFont typeface="+mj-lt"/>
              <a:buAutoNum type="arabicPeriod"/>
            </a:pPr>
            <a:endParaRPr lang="en-GB" sz="1200" dirty="0"/>
          </a:p>
          <a:p>
            <a:pPr>
              <a:buFont typeface="+mj-lt"/>
              <a:buAutoNum type="arabicPeriod"/>
            </a:pPr>
            <a:r>
              <a:rPr lang="en-GB" sz="1200" dirty="0"/>
              <a:t> Set up test environment. The test environment should contain a copy of the source database and the target database. Be sure to isolate the test environment.</a:t>
            </a:r>
          </a:p>
          <a:p>
            <a:pPr>
              <a:buFont typeface="+mj-lt"/>
              <a:buAutoNum type="arabicPeriod"/>
            </a:pPr>
            <a:endParaRPr lang="en-GB" sz="1200" dirty="0"/>
          </a:p>
          <a:p>
            <a:pPr>
              <a:buFont typeface="+mj-lt"/>
              <a:buAutoNum type="arabicPeriod"/>
            </a:pPr>
            <a:r>
              <a:rPr lang="en-GB" sz="1200" dirty="0"/>
              <a:t> Run validation tests. Run the validation tests against the source and the target, and then analyze the results.</a:t>
            </a:r>
          </a:p>
          <a:p>
            <a:pPr>
              <a:buFont typeface="+mj-lt"/>
              <a:buAutoNum type="arabicPeriod"/>
            </a:pPr>
            <a:endParaRPr lang="en-GB" sz="1200" dirty="0"/>
          </a:p>
          <a:p>
            <a:pPr>
              <a:buFont typeface="+mj-lt"/>
              <a:buAutoNum type="arabicPeriod"/>
            </a:pPr>
            <a:r>
              <a:rPr lang="en-GB" sz="1200" dirty="0"/>
              <a:t> Run performance tests. Run performance test against the source and the target, and then analyze and compare the results</a:t>
            </a:r>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44</a:t>
            </a:fld>
            <a:endParaRPr lang="en-US"/>
          </a:p>
        </p:txBody>
      </p:sp>
    </p:spTree>
    <p:extLst>
      <p:ext uri="{BB962C8B-B14F-4D97-AF65-F5344CB8AC3E}">
        <p14:creationId xmlns:p14="http://schemas.microsoft.com/office/powerpoint/2010/main" val="3513230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Azure Monitor:</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Azure Monitor now integrates the capabilities of Log Analytics and Application Insights for powerful, end-to-end monitoring of your applications. You can also keep using Log Analytics and Application Insights on their own.</a:t>
            </a: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Manage cloud costs</a:t>
            </a:r>
          </a:p>
          <a:p>
            <a:r>
              <a:rPr lang="en-GB" sz="1200" b="0" i="0" kern="1200" dirty="0">
                <a:solidFill>
                  <a:schemeClr val="tx1"/>
                </a:solidFill>
                <a:effectLst/>
                <a:latin typeface="+mn-lt"/>
                <a:ea typeface="+mn-ea"/>
                <a:cs typeface="+mn-cs"/>
              </a:rPr>
              <a:t>Manage your cloud spend with transparency and accuracy using Azure Cost Management. Use this solution to allocate, trim and monitor cloud costs to build toward your next investment.</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01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Azure Monitor:</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Azure Monitor now integrates the capabilities of Log Analytics and Application Insights for powerful, end-to-end monitoring of your applications. You can also keep using Log Analytics and Application Insights on their own.</a:t>
            </a: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Manage cloud costs</a:t>
            </a:r>
          </a:p>
          <a:p>
            <a:r>
              <a:rPr lang="en-GB" sz="1200" b="0" i="0" kern="1200" dirty="0">
                <a:solidFill>
                  <a:schemeClr val="tx1"/>
                </a:solidFill>
                <a:effectLst/>
                <a:latin typeface="+mn-lt"/>
                <a:ea typeface="+mn-ea"/>
                <a:cs typeface="+mn-cs"/>
              </a:rPr>
              <a:t>Manage your cloud spend with transparency and accuracy using Azure Cost Management. Use this solution to allocate, trim and monitor cloud costs to build toward your next investment.</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964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latin typeface="Segoe UI" pitchFamily="34" charset="0"/>
              </a:rPr>
              <a:pPr defTabSz="950464">
                <a:defRPr/>
              </a:pPr>
              <a:t>5/10/2019 6:19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51</a:t>
            </a:fld>
            <a:endParaRPr lang="en-US">
              <a:solidFill>
                <a:prstClr val="black"/>
              </a:solidFill>
              <a:latin typeface="Segoe UI" pitchFamily="34" charset="0"/>
            </a:endParaRPr>
          </a:p>
        </p:txBody>
      </p:sp>
    </p:spTree>
    <p:extLst>
      <p:ext uri="{BB962C8B-B14F-4D97-AF65-F5344CB8AC3E}">
        <p14:creationId xmlns:p14="http://schemas.microsoft.com/office/powerpoint/2010/main" val="2119890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latin typeface="Segoe UI" pitchFamily="34" charset="0"/>
              </a:rPr>
              <a:pPr defTabSz="950464">
                <a:defRPr/>
              </a:pPr>
              <a:t>5/10/2019 6:19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52</a:t>
            </a:fld>
            <a:endParaRPr lang="en-US">
              <a:solidFill>
                <a:prstClr val="black"/>
              </a:solidFill>
              <a:latin typeface="Segoe UI" pitchFamily="34" charset="0"/>
            </a:endParaRPr>
          </a:p>
        </p:txBody>
      </p:sp>
    </p:spTree>
    <p:extLst>
      <p:ext uri="{BB962C8B-B14F-4D97-AF65-F5344CB8AC3E}">
        <p14:creationId xmlns:p14="http://schemas.microsoft.com/office/powerpoint/2010/main" val="2412058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51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b="1" i="0" u="none" strike="noStrike" kern="1200" dirty="0">
                <a:solidFill>
                  <a:schemeClr val="tx1"/>
                </a:solidFill>
                <a:effectLst/>
                <a:latin typeface="+mn-lt"/>
                <a:ea typeface="+mn-ea"/>
                <a:cs typeface="+mn-cs"/>
              </a:rPr>
              <a:t>Pay as you go method:- </a:t>
            </a:r>
            <a:r>
              <a:rPr lang="en-GB" sz="1200" b="0" i="0" u="none" strike="noStrike" kern="1200" dirty="0">
                <a:solidFill>
                  <a:schemeClr val="tx1"/>
                </a:solidFill>
                <a:effectLst/>
                <a:latin typeface="+mn-lt"/>
                <a:ea typeface="+mn-ea"/>
                <a:cs typeface="+mn-cs"/>
              </a:rPr>
              <a:t>Users only pay for the services procured, so there is not any wastage of resources. Pay-as-you-go method permits you to be charged only for what you use. Some PaaS providers charge monthly fee to access their platform and the apps. It is important to discuss pricing before engaging their services.</a:t>
            </a:r>
          </a:p>
          <a:p>
            <a:pPr marL="228600" indent="-228600">
              <a:buAutoNum type="arabicPeriod"/>
            </a:pPr>
            <a:endParaRPr lang="en-GB" sz="1200" b="0" i="0" u="none" strike="noStrike" kern="1200" dirty="0">
              <a:solidFill>
                <a:schemeClr val="tx1"/>
              </a:solidFill>
              <a:effectLst/>
              <a:latin typeface="+mn-lt"/>
              <a:ea typeface="+mn-ea"/>
              <a:cs typeface="+mn-cs"/>
            </a:endParaRPr>
          </a:p>
          <a:p>
            <a:pPr marL="228600" indent="-228600">
              <a:buAutoNum type="arabicPeriod"/>
            </a:pPr>
            <a:r>
              <a:rPr lang="en-IN" sz="1200" b="1" i="0" u="none" strike="noStrike" kern="1200" dirty="0">
                <a:solidFill>
                  <a:schemeClr val="tx1"/>
                </a:solidFill>
                <a:effectLst/>
                <a:latin typeface="+mn-lt"/>
                <a:ea typeface="+mn-ea"/>
                <a:cs typeface="+mn-cs"/>
              </a:rPr>
              <a:t>Speed, Flexibility and Agility:- </a:t>
            </a:r>
            <a:r>
              <a:rPr lang="en-GB" sz="1200" b="0" i="0" u="none" strike="noStrike" kern="1200" dirty="0">
                <a:solidFill>
                  <a:schemeClr val="tx1"/>
                </a:solidFill>
                <a:effectLst/>
                <a:latin typeface="+mn-lt"/>
                <a:ea typeface="+mn-ea"/>
                <a:cs typeface="+mn-cs"/>
              </a:rPr>
              <a:t>PaaS provides better flexibility, speed, and agility to the development process. By providing a predictable, application infrastructure, enterprises don’t get bogged down with enabling applications and can meet the customers’ e needs.</a:t>
            </a:r>
          </a:p>
          <a:p>
            <a:pPr marL="228600" indent="-228600">
              <a:buAutoNum type="arabicPeriod"/>
            </a:pPr>
            <a:endParaRPr lang="en-GB"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3. Scalability and Performance:- </a:t>
            </a:r>
            <a:r>
              <a:rPr lang="en-GB" sz="1200" b="0" i="0" u="none" strike="noStrike" kern="1200" dirty="0">
                <a:solidFill>
                  <a:schemeClr val="tx1"/>
                </a:solidFill>
                <a:effectLst/>
                <a:latin typeface="+mn-lt"/>
                <a:ea typeface="+mn-ea"/>
                <a:cs typeface="+mn-cs"/>
              </a:rPr>
              <a:t>Cloud can be scaled to meet your growing IT system </a:t>
            </a:r>
            <a:r>
              <a:rPr lang="en-GB" sz="1200" b="0" i="0" u="none" strike="noStrike" kern="1200" dirty="0" err="1">
                <a:solidFill>
                  <a:schemeClr val="tx1"/>
                </a:solidFill>
                <a:effectLst/>
                <a:latin typeface="+mn-lt"/>
                <a:ea typeface="+mn-ea"/>
                <a:cs typeface="+mn-cs"/>
              </a:rPr>
              <a:t>requirements.Regarding</a:t>
            </a:r>
            <a:r>
              <a:rPr lang="en-GB" sz="1200" b="0" i="0" u="none" strike="noStrike" kern="1200" dirty="0">
                <a:solidFill>
                  <a:schemeClr val="tx1"/>
                </a:solidFill>
                <a:effectLst/>
                <a:latin typeface="+mn-lt"/>
                <a:ea typeface="+mn-ea"/>
                <a:cs typeface="+mn-cs"/>
              </a:rPr>
              <a:t> performance, it is the PaaS provider’s responsibility to ensure that customers’ services run without any hurdle and, also to provide them with the ability to access their resources via dashboards for better performance.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4</a:t>
            </a:r>
            <a:r>
              <a:rPr lang="en-GB" sz="1200" b="1" i="0" u="none" strike="noStrike" kern="1200" dirty="0">
                <a:solidFill>
                  <a:schemeClr val="tx1"/>
                </a:solidFill>
                <a:effectLst/>
                <a:latin typeface="+mn-lt"/>
                <a:ea typeface="+mn-ea"/>
                <a:cs typeface="+mn-cs"/>
              </a:rPr>
              <a:t>. </a:t>
            </a:r>
            <a:r>
              <a:rPr lang="en-IN" sz="1200" b="1" i="0" u="none" strike="noStrike" kern="1200" dirty="0">
                <a:solidFill>
                  <a:schemeClr val="tx1"/>
                </a:solidFill>
                <a:effectLst/>
                <a:latin typeface="+mn-lt"/>
                <a:ea typeface="+mn-ea"/>
                <a:cs typeface="+mn-cs"/>
              </a:rPr>
              <a:t>No backup overheads:- </a:t>
            </a:r>
            <a:r>
              <a:rPr lang="en-GB" sz="1200" b="0" i="0" u="none" strike="noStrike" kern="1200" dirty="0">
                <a:solidFill>
                  <a:schemeClr val="tx1"/>
                </a:solidFill>
                <a:effectLst/>
                <a:latin typeface="+mn-lt"/>
                <a:ea typeface="+mn-ea"/>
                <a:cs typeface="+mn-cs"/>
              </a:rPr>
              <a:t>Storage spaces and backups require costs for maintenance, power, and cooling, which all drain a company’s budget. These are not required with PaaS solutions, as PaaS eliminates the need for backup and storage. It will ultimately result in substantial savings.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5. </a:t>
            </a:r>
            <a:r>
              <a:rPr lang="en-IN" sz="1200" b="1" i="0" u="none" strike="noStrike" kern="1200" dirty="0">
                <a:solidFill>
                  <a:schemeClr val="tx1"/>
                </a:solidFill>
                <a:effectLst/>
                <a:latin typeface="+mn-lt"/>
                <a:ea typeface="+mn-ea"/>
                <a:cs typeface="+mn-cs"/>
              </a:rPr>
              <a:t>High Network bandwidth:- </a:t>
            </a:r>
            <a:r>
              <a:rPr lang="en-GB" sz="1200" b="0" i="0" u="none" strike="noStrike" kern="1200" dirty="0">
                <a:solidFill>
                  <a:schemeClr val="tx1"/>
                </a:solidFill>
                <a:effectLst/>
                <a:latin typeface="+mn-lt"/>
                <a:ea typeface="+mn-ea"/>
                <a:cs typeface="+mn-cs"/>
              </a:rPr>
              <a:t>It’s very important for deployment process of a web app to perform testing to see how it performs in different frameworks. It often results in a network-wide slowdown, but with PaaS, the entire process of testing can be done on the cloud computing servers.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6. </a:t>
            </a:r>
            <a:r>
              <a:rPr lang="en-IN" sz="1200" b="1" i="0" u="none" strike="noStrike" kern="1200" dirty="0">
                <a:solidFill>
                  <a:schemeClr val="tx1"/>
                </a:solidFill>
                <a:effectLst/>
                <a:latin typeface="+mn-lt"/>
                <a:ea typeface="+mn-ea"/>
                <a:cs typeface="+mn-cs"/>
              </a:rPr>
              <a:t>Remote working:- </a:t>
            </a:r>
            <a:r>
              <a:rPr lang="en-GB" sz="1200" b="0" i="0" u="none" strike="noStrike" kern="1200" dirty="0">
                <a:solidFill>
                  <a:schemeClr val="tx1"/>
                </a:solidFill>
                <a:effectLst/>
                <a:latin typeface="+mn-lt"/>
                <a:ea typeface="+mn-ea"/>
                <a:cs typeface="+mn-cs"/>
              </a:rPr>
              <a:t>This is one of the biggest advantages provided by platform as a service in cloud computing. What all you need -an internet connection and a web browser, through which developers can work together across several locations anytime, on the same application build.</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7. </a:t>
            </a:r>
            <a:r>
              <a:rPr lang="en-IN" sz="1200" b="1" i="0" u="none" strike="noStrike" kern="1200" dirty="0">
                <a:solidFill>
                  <a:schemeClr val="tx1"/>
                </a:solidFill>
                <a:effectLst/>
                <a:latin typeface="+mn-lt"/>
                <a:ea typeface="+mn-ea"/>
                <a:cs typeface="+mn-cs"/>
              </a:rPr>
              <a:t>Zero software maintenance:- </a:t>
            </a:r>
            <a:r>
              <a:rPr lang="en-GB" sz="1200" b="0" i="0" u="none" strike="noStrike" kern="1200" dirty="0">
                <a:solidFill>
                  <a:schemeClr val="tx1"/>
                </a:solidFill>
                <a:effectLst/>
                <a:latin typeface="+mn-lt"/>
                <a:ea typeface="+mn-ea"/>
                <a:cs typeface="+mn-cs"/>
              </a:rPr>
              <a:t>PaaS in cloud computing provides all the management and upgrades of both hardware and software, so that the users can focus only on their business.</a:t>
            </a:r>
          </a:p>
          <a:p>
            <a:endParaRPr lang="en-GB" sz="1200" b="0" i="0" u="none" strike="noStrike" kern="1200" dirty="0">
              <a:solidFill>
                <a:schemeClr val="tx1"/>
              </a:solidFill>
              <a:effectLst/>
              <a:latin typeface="+mn-lt"/>
              <a:ea typeface="+mn-ea"/>
              <a:cs typeface="+mn-cs"/>
            </a:endParaRPr>
          </a:p>
          <a:p>
            <a:endParaRPr lang="en-IN" b="1" dirty="0"/>
          </a:p>
        </p:txBody>
      </p:sp>
      <p:sp>
        <p:nvSpPr>
          <p:cNvPr id="4" name="Slide Number Placeholder 3"/>
          <p:cNvSpPr>
            <a:spLocks noGrp="1"/>
          </p:cNvSpPr>
          <p:nvPr>
            <p:ph type="sldNum" sz="quarter" idx="5"/>
          </p:nvPr>
        </p:nvSpPr>
        <p:spPr/>
        <p:txBody>
          <a:bodyPr/>
          <a:lstStyle/>
          <a:p>
            <a:fld id="{04EBFCF7-DBAE-4171-B664-49A31DA528CA}" type="slidenum">
              <a:rPr lang="en-US" smtClean="0"/>
              <a:t>14</a:t>
            </a:fld>
            <a:endParaRPr lang="en-US"/>
          </a:p>
        </p:txBody>
      </p:sp>
    </p:spTree>
    <p:extLst>
      <p:ext uri="{BB962C8B-B14F-4D97-AF65-F5344CB8AC3E}">
        <p14:creationId xmlns:p14="http://schemas.microsoft.com/office/powerpoint/2010/main" val="144548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15</a:t>
            </a:fld>
            <a:endParaRPr lang="en-US"/>
          </a:p>
        </p:txBody>
      </p:sp>
    </p:spTree>
    <p:extLst>
      <p:ext uri="{BB962C8B-B14F-4D97-AF65-F5344CB8AC3E}">
        <p14:creationId xmlns:p14="http://schemas.microsoft.com/office/powerpoint/2010/main" val="372938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Open Sans"/>
              </a:rPr>
              <a:t>Scalability: </a:t>
            </a:r>
            <a:r>
              <a:rPr lang="en-GB" sz="1200" dirty="0">
                <a:latin typeface="Open Sans"/>
              </a:rPr>
              <a:t>On-premise database infrastructures can only scale up to the size of their hardware infrastructure. If additional scalability is necessary, you need to scale up or scale out. What if you scale up too much?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Open Sans"/>
              </a:rPr>
              <a:t>Patch Management: </a:t>
            </a:r>
            <a:r>
              <a:rPr lang="en-GB" sz="1200" dirty="0">
                <a:latin typeface="Open Sans"/>
              </a:rPr>
              <a:t>It is necessary to make sure that all updates are applied to the platform in a timely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Open Sans"/>
              </a:rPr>
              <a:t>Latest Features: </a:t>
            </a:r>
            <a:r>
              <a:rPr lang="en-GB" dirty="0">
                <a:latin typeface="Open Sans"/>
              </a:rPr>
              <a:t>On-premise database infrastructures would not have all the latest features and capabilities. It would be necessary to upgrade the platform to the latest version in order to gain access to these new features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Open Sans"/>
              </a:rPr>
              <a:t>Access to Cloud Services: </a:t>
            </a:r>
            <a:r>
              <a:rPr lang="en-GB" sz="1200" dirty="0">
                <a:latin typeface="Open Sans"/>
              </a:rPr>
              <a:t>On-premise database infrastructures would not make the most out of the Cloud Service offerings.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Open Sans"/>
              </a:rPr>
              <a:t>Employee Access: </a:t>
            </a:r>
            <a:r>
              <a:rPr lang="en-GB" sz="1200" dirty="0">
                <a:latin typeface="Open Sans"/>
              </a:rPr>
              <a:t>Employees have access to the database infrastructure only while on-premise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Open Sans"/>
              </a:rPr>
              <a:t>Partner/Vendor </a:t>
            </a:r>
            <a:r>
              <a:rPr lang="en-GB" b="1" dirty="0" err="1">
                <a:latin typeface="Open Sans"/>
              </a:rPr>
              <a:t>Access:</a:t>
            </a:r>
            <a:r>
              <a:rPr lang="en-GB" sz="1200" dirty="0" err="1">
                <a:latin typeface="Open Sans"/>
              </a:rPr>
              <a:t>With</a:t>
            </a:r>
            <a:r>
              <a:rPr lang="en-GB" sz="1200" dirty="0">
                <a:latin typeface="Open Sans"/>
              </a:rPr>
              <a:t> on-premise database infrastructures, it is difficult to provide access to your Platform to partners and vendors.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04EBFCF7-DBAE-4171-B664-49A31DA528CA}" type="slidenum">
              <a:rPr lang="en-US" smtClean="0"/>
              <a:t>16</a:t>
            </a:fld>
            <a:endParaRPr lang="en-US"/>
          </a:p>
        </p:txBody>
      </p:sp>
    </p:spTree>
    <p:extLst>
      <p:ext uri="{BB962C8B-B14F-4D97-AF65-F5344CB8AC3E}">
        <p14:creationId xmlns:p14="http://schemas.microsoft.com/office/powerpoint/2010/main" val="416916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b="0" dirty="0">
                <a:effectLst/>
                <a:latin typeface="Segoe UI" panose="020B0502040204020203" pitchFamily="34" charset="0"/>
                <a:cs typeface="Segoe UI" panose="020B0502040204020203" pitchFamily="34" charset="0"/>
              </a:rPr>
              <a:t>This slide is intended</a:t>
            </a:r>
            <a:r>
              <a:rPr lang="en-US" sz="1000" b="0" baseline="0" dirty="0">
                <a:effectLst/>
                <a:latin typeface="Segoe UI" panose="020B0502040204020203" pitchFamily="34" charset="0"/>
                <a:cs typeface="Segoe UI" panose="020B0502040204020203" pitchFamily="34" charset="0"/>
              </a:rPr>
              <a:t> to break down the features and services of Azure SQL Database.</a:t>
            </a:r>
            <a:endParaRPr lang="en-US" sz="1000" b="0"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Scales on the fly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Scale performance anytime, anywhere, without app downtime</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When demand for your app grows from a handful of devices and customers to millions, SQL Database is the database service that can scale along with you—on the fly and with no app downtime.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Business Continuity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Easily manages and monitor your business critical functions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Segoe UI" panose="020B0502040204020203" pitchFamily="34" charset="0"/>
                <a:cs typeface="Segoe UI" panose="020B0502040204020203" pitchFamily="34" charset="0"/>
              </a:rPr>
              <a:t>Your mission critical applications are core to your business and their uptime and performance are critical to successfully deploying them to Azure. Azure SQL Database has all the critical features to ensure business continuity built in and deployed in seconds.</a:t>
            </a:r>
          </a:p>
          <a:p>
            <a:pPr marL="171450" indent="-171450">
              <a:buFont typeface="Arial" panose="020B0604020202020204" pitchFamily="34" charset="0"/>
              <a:buChar char="•"/>
            </a:pPr>
            <a:r>
              <a:rPr lang="en-US" sz="1000" b="1" i="1" kern="1200" dirty="0">
                <a:solidFill>
                  <a:schemeClr val="tx1"/>
                </a:solidFill>
                <a:effectLst/>
                <a:latin typeface="Segoe UI" panose="020B0502040204020203" pitchFamily="34" charset="0"/>
                <a:cs typeface="Segoe UI" panose="020B0502040204020203" pitchFamily="34" charset="0"/>
              </a:rPr>
              <a:t>Learns and adapts </a:t>
            </a:r>
            <a:r>
              <a:rPr lang="en-US" sz="1000" b="1" dirty="0">
                <a:latin typeface="Segoe UI" panose="020B0502040204020203" pitchFamily="34" charset="0"/>
                <a:cs typeface="Segoe UI" panose="020B0502040204020203" pitchFamily="34" charset="0"/>
              </a:rPr>
              <a:t>–</a:t>
            </a:r>
            <a:r>
              <a:rPr lang="en-US" sz="1000" b="1" i="0" kern="1200" dirty="0">
                <a:solidFill>
                  <a:schemeClr val="tx1"/>
                </a:solidFill>
                <a:effectLst/>
                <a:latin typeface="Segoe UI" panose="020B0502040204020203" pitchFamily="34" charset="0"/>
                <a:cs typeface="Segoe UI" panose="020B0502040204020203" pitchFamily="34" charset="0"/>
              </a:rPr>
              <a:t> Learn and adapt dynamically with your app</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As your app runs, Azure SQL Database continuously </a:t>
            </a:r>
            <a:r>
              <a:rPr lang="en-US" sz="1000" b="0" i="0" u="none" strike="noStrike" kern="1200" dirty="0">
                <a:solidFill>
                  <a:schemeClr val="tx1"/>
                </a:solidFill>
                <a:effectLst/>
                <a:latin typeface="Segoe UI" panose="020B0502040204020203" pitchFamily="34" charset="0"/>
                <a:cs typeface="Segoe UI" panose="020B0502040204020203" pitchFamily="34" charset="0"/>
              </a:rPr>
              <a:t>learns your unique app patterns</a:t>
            </a:r>
            <a:r>
              <a:rPr lang="en-US" sz="1000" b="0" i="0" kern="1200" dirty="0">
                <a:solidFill>
                  <a:schemeClr val="tx1"/>
                </a:solidFill>
                <a:effectLst/>
                <a:latin typeface="Segoe UI" panose="020B0502040204020203" pitchFamily="34" charset="0"/>
                <a:cs typeface="Segoe UI" panose="020B0502040204020203" pitchFamily="34" charset="0"/>
              </a:rPr>
              <a:t>, adaptively tunes your performance, and automatically improves reliability and data protection—freeing you to focus on your app.</a:t>
            </a:r>
          </a:p>
          <a:p>
            <a:pPr marL="171450" indent="-171450">
              <a:buFont typeface="Arial" panose="020B0604020202020204" pitchFamily="34" charset="0"/>
              <a:buChar char="•"/>
            </a:pPr>
            <a:r>
              <a:rPr kumimoji="0" lang="en-US" sz="1000" b="1" i="1"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Works with your environment </a:t>
            </a:r>
            <a:r>
              <a:rPr kumimoji="0" lang="en-US" sz="1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Work within your preferred development environments</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Develop your app with the tools and platforms you prefer. Microsoft Azure SQL Database make it easy to </a:t>
            </a:r>
            <a:r>
              <a:rPr lang="en-US" sz="1000" b="0" i="0" u="none" strike="noStrike" kern="1200" dirty="0">
                <a:solidFill>
                  <a:schemeClr val="tx1"/>
                </a:solidFill>
                <a:effectLst/>
                <a:latin typeface="Segoe UI" panose="020B0502040204020203" pitchFamily="34" charset="0"/>
                <a:cs typeface="Segoe UI" panose="020B0502040204020203" pitchFamily="34" charset="0"/>
              </a:rPr>
              <a:t>connect to SQL Database with a variety of technologies</a:t>
            </a:r>
            <a:r>
              <a:rPr lang="en-US" sz="1000" b="0" i="0" kern="1200" dirty="0">
                <a:solidFill>
                  <a:schemeClr val="tx1"/>
                </a:solidFill>
                <a:effectLst/>
                <a:latin typeface="Segoe UI" panose="020B0502040204020203" pitchFamily="34" charset="0"/>
                <a:cs typeface="Segoe UI" panose="020B0502040204020203" pitchFamily="34" charset="0"/>
              </a:rPr>
              <a:t> enabling you to focus on developing</a:t>
            </a:r>
            <a:r>
              <a:rPr lang="en-US" sz="1000" b="0" i="0" kern="1200" baseline="0" dirty="0">
                <a:solidFill>
                  <a:schemeClr val="tx1"/>
                </a:solidFill>
                <a:effectLst/>
                <a:latin typeface="Segoe UI" panose="020B0502040204020203" pitchFamily="34" charset="0"/>
                <a:cs typeface="Segoe UI" panose="020B0502040204020203" pitchFamily="34" charset="0"/>
              </a:rPr>
              <a:t> business logic and apps using tools you are familiar with</a:t>
            </a:r>
            <a:r>
              <a:rPr lang="en-US" sz="1000" b="0" i="0" kern="1200" dirty="0">
                <a:solidFill>
                  <a:schemeClr val="tx1"/>
                </a:solidFill>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b="1" i="1" kern="1200" dirty="0">
                <a:solidFill>
                  <a:schemeClr val="tx1"/>
                </a:solidFill>
                <a:effectLst/>
                <a:latin typeface="Segoe UI" panose="020B0502040204020203" pitchFamily="34" charset="0"/>
                <a:cs typeface="Segoe UI" panose="020B0502040204020203" pitchFamily="34" charset="0"/>
              </a:rPr>
              <a:t>Protects and secures </a:t>
            </a:r>
            <a:r>
              <a:rPr lang="en-US" sz="1000" b="1" dirty="0">
                <a:latin typeface="Segoe UI" panose="020B0502040204020203" pitchFamily="34" charset="0"/>
                <a:cs typeface="Segoe UI" panose="020B0502040204020203" pitchFamily="34" charset="0"/>
              </a:rPr>
              <a:t>–</a:t>
            </a:r>
            <a:r>
              <a:rPr lang="en-US" sz="1000" b="1" i="1" kern="1200" dirty="0">
                <a:solidFill>
                  <a:schemeClr val="tx1"/>
                </a:solidFill>
                <a:effectLst/>
                <a:latin typeface="Segoe UI" panose="020B0502040204020203" pitchFamily="34" charset="0"/>
                <a:cs typeface="Segoe UI" panose="020B0502040204020203" pitchFamily="34" charset="0"/>
              </a:rPr>
              <a:t> </a:t>
            </a:r>
            <a:r>
              <a:rPr lang="en-US" sz="1000" b="1" i="0" kern="1200" dirty="0">
                <a:solidFill>
                  <a:schemeClr val="tx1"/>
                </a:solidFill>
                <a:effectLst/>
                <a:latin typeface="Segoe UI" panose="020B0502040204020203" pitchFamily="34" charset="0"/>
                <a:cs typeface="Segoe UI" panose="020B0502040204020203" pitchFamily="34" charset="0"/>
              </a:rPr>
              <a:t>Help protect and secure your app data</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Build security-enhanced apps in the cloud with built-in data protection, high availability, and security features—without implementing custom code. With physical and operational security built in to Azure, SQL Database can help you meet the most stringent regulatory compliances.</a:t>
            </a:r>
          </a:p>
          <a:p>
            <a:pPr marL="171450" lvl="0" indent="-171450">
              <a:buFont typeface="Arial" panose="020B0604020202020204" pitchFamily="34" charset="0"/>
              <a:buChar char="•"/>
            </a:pPr>
            <a:r>
              <a:rPr lang="en-US" sz="1000" b="1" i="0" kern="1200" dirty="0">
                <a:solidFill>
                  <a:schemeClr val="tx1"/>
                </a:solidFill>
                <a:effectLst/>
                <a:latin typeface="Segoe UI" panose="020B0502040204020203" pitchFamily="34" charset="0"/>
                <a:cs typeface="Segoe UI" panose="020B0502040204020203" pitchFamily="34" charset="0"/>
              </a:rPr>
              <a:t>Recover from disaster</a:t>
            </a:r>
          </a:p>
          <a:p>
            <a:pPr marL="628650" lvl="1"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Reduce the impact of a disaster</a:t>
            </a:r>
            <a:r>
              <a:rPr lang="en-US" sz="1000" b="0" i="0" kern="1200" baseline="0" dirty="0">
                <a:solidFill>
                  <a:schemeClr val="tx1"/>
                </a:solidFill>
                <a:effectLst/>
                <a:latin typeface="Segoe UI" panose="020B0502040204020203" pitchFamily="34" charset="0"/>
                <a:cs typeface="Segoe UI" panose="020B0502040204020203" pitchFamily="34" charset="0"/>
              </a:rPr>
              <a:t> on your business. Using azure tools for business continuity to ensure that your data is resilient from disaster. With automated backups and active geo-replication in up to four secondary readable locations you can be sure that your data is safe. Using failover groups ensures that during a outage in one location a secondary location can automatically  can take over and ensure minimum outage time.</a:t>
            </a:r>
            <a:endParaRPr lang="en-US" sz="1000" b="0" i="0" kern="1200" dirty="0">
              <a:solidFill>
                <a:schemeClr val="tx1"/>
              </a:solidFill>
              <a:effectLst/>
              <a:latin typeface="Segoe UI" panose="020B0502040204020203" pitchFamily="34" charset="0"/>
              <a:cs typeface="Segoe UI" panose="020B0502040204020203" pitchFamily="34" charset="0"/>
            </a:endParaRPr>
          </a:p>
          <a:p>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33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D3CCD-4F36-486C-A996-E1B35EAFE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73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6125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Convergence of migration triggers/catalysts [including outsourced datacenter contract expirations, integrating acquisitions, urgent capacity needs, software and hardware refresh, end of support, security threats (e.g., </a:t>
            </a:r>
            <a:r>
              <a:rPr lang="en-US" sz="1200" kern="1200" dirty="0" err="1">
                <a:solidFill>
                  <a:schemeClr val="tx1"/>
                </a:solidFill>
                <a:effectLst/>
                <a:latin typeface="+mn-lt"/>
                <a:ea typeface="+mn-ea"/>
                <a:cs typeface="+mn-cs"/>
              </a:rPr>
              <a:t>Spectre</a:t>
            </a:r>
            <a:r>
              <a:rPr lang="en-US" sz="1200" kern="1200" dirty="0">
                <a:solidFill>
                  <a:schemeClr val="tx1"/>
                </a:solidFill>
                <a:effectLst/>
                <a:latin typeface="+mn-lt"/>
                <a:ea typeface="+mn-ea"/>
                <a:cs typeface="+mn-cs"/>
              </a:rPr>
              <a:t>), compliance (e.g., GDPR), need to deliver applications faster]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106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system">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E1D58AFC-1F26-4AF1-ADB6-05C36D1DA60F}"/>
              </a:ext>
            </a:extLst>
          </p:cNvPr>
          <p:cNvCxnSpPr/>
          <p:nvPr userDrawn="1"/>
        </p:nvCxnSpPr>
        <p:spPr>
          <a:xfrm>
            <a:off x="571500"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5B9E8E-2E4D-441D-B17E-957CB740E72B}"/>
              </a:ext>
            </a:extLst>
          </p:cNvPr>
          <p:cNvCxnSpPr/>
          <p:nvPr userDrawn="1"/>
        </p:nvCxnSpPr>
        <p:spPr>
          <a:xfrm rot="5400000">
            <a:off x="6096000" y="-5486400"/>
            <a:ext cx="0" cy="12192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45803E-88A6-431C-BE52-2D6BD71A1B63}"/>
              </a:ext>
            </a:extLst>
          </p:cNvPr>
          <p:cNvCxnSpPr/>
          <p:nvPr userDrawn="1"/>
        </p:nvCxnSpPr>
        <p:spPr>
          <a:xfrm>
            <a:off x="1028700"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A064A4-C55D-47F1-B2AE-CDDD49E93D04}"/>
              </a:ext>
            </a:extLst>
          </p:cNvPr>
          <p:cNvCxnSpPr/>
          <p:nvPr userDrawn="1"/>
        </p:nvCxnSpPr>
        <p:spPr>
          <a:xfrm>
            <a:off x="6096000" y="0"/>
            <a:ext cx="0" cy="6858000"/>
          </a:xfrm>
          <a:prstGeom prst="line">
            <a:avLst/>
          </a:prstGeom>
          <a:ln>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72FD80-3AB9-466C-995D-36740BD37EDD}"/>
              </a:ext>
            </a:extLst>
          </p:cNvPr>
          <p:cNvCxnSpPr/>
          <p:nvPr userDrawn="1"/>
        </p:nvCxnSpPr>
        <p:spPr>
          <a:xfrm rot="10800000">
            <a:off x="11620500"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6B558F-11E5-4E31-9B58-D4CB2D1BEE29}"/>
              </a:ext>
            </a:extLst>
          </p:cNvPr>
          <p:cNvCxnSpPr/>
          <p:nvPr userDrawn="1"/>
        </p:nvCxnSpPr>
        <p:spPr>
          <a:xfrm rot="16200000">
            <a:off x="6096000" y="152400"/>
            <a:ext cx="0" cy="12192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A801BC-3589-49EB-8219-EC5EB522E537}"/>
              </a:ext>
            </a:extLst>
          </p:cNvPr>
          <p:cNvCxnSpPr/>
          <p:nvPr userDrawn="1"/>
        </p:nvCxnSpPr>
        <p:spPr>
          <a:xfrm rot="10800000">
            <a:off x="11163300"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2C44FF-8F6F-4FD1-BF0D-705D95516FC6}"/>
              </a:ext>
            </a:extLst>
          </p:cNvPr>
          <p:cNvCxnSpPr/>
          <p:nvPr userDrawn="1"/>
        </p:nvCxnSpPr>
        <p:spPr>
          <a:xfrm>
            <a:off x="4471353" y="-1"/>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C400A-5F9D-41DF-9E3B-CDE5FD3C2A04}"/>
              </a:ext>
            </a:extLst>
          </p:cNvPr>
          <p:cNvCxnSpPr/>
          <p:nvPr userDrawn="1"/>
        </p:nvCxnSpPr>
        <p:spPr>
          <a:xfrm>
            <a:off x="8399313" y="-1205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35B75A-0748-4E46-82AC-B13E7DB1879E}"/>
              </a:ext>
            </a:extLst>
          </p:cNvPr>
          <p:cNvCxnSpPr/>
          <p:nvPr userDrawn="1"/>
        </p:nvCxnSpPr>
        <p:spPr>
          <a:xfrm>
            <a:off x="3806884"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11D349-FDFC-418E-BB16-DFE258AC0313}"/>
              </a:ext>
            </a:extLst>
          </p:cNvPr>
          <p:cNvCxnSpPr/>
          <p:nvPr userDrawn="1"/>
        </p:nvCxnSpPr>
        <p:spPr>
          <a:xfrm>
            <a:off x="7720648" y="0"/>
            <a:ext cx="0" cy="6858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B7539A-B0CA-4F4F-ADC5-3640A59B621A}"/>
              </a:ext>
            </a:extLst>
          </p:cNvPr>
          <p:cNvCxnSpPr/>
          <p:nvPr userDrawn="1"/>
        </p:nvCxnSpPr>
        <p:spPr>
          <a:xfrm>
            <a:off x="2421118" y="0"/>
            <a:ext cx="0" cy="6858000"/>
          </a:xfrm>
          <a:prstGeom prst="line">
            <a:avLst/>
          </a:prstGeom>
          <a:ln>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4204AB-454D-4098-A4A2-90686A4E6F93}"/>
              </a:ext>
            </a:extLst>
          </p:cNvPr>
          <p:cNvCxnSpPr/>
          <p:nvPr userDrawn="1"/>
        </p:nvCxnSpPr>
        <p:spPr>
          <a:xfrm>
            <a:off x="9768984" y="-12050"/>
            <a:ext cx="0" cy="6858000"/>
          </a:xfrm>
          <a:prstGeom prst="line">
            <a:avLst/>
          </a:prstGeom>
          <a:ln>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BA2D7A1-91BB-4DBE-AF54-6814B0CA7C1E}"/>
              </a:ext>
            </a:extLst>
          </p:cNvPr>
          <p:cNvSpPr/>
          <p:nvPr userDrawn="1"/>
        </p:nvSpPr>
        <p:spPr>
          <a:xfrm>
            <a:off x="571500" y="609600"/>
            <a:ext cx="11049000" cy="5638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09469309"/>
      </p:ext>
    </p:extLst>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and Red Triang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FBD2BE-FA16-4D11-9800-54E57751DF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88" y="5155648"/>
            <a:ext cx="12192000" cy="1724605"/>
          </a:xfrm>
          <a:prstGeom prst="rect">
            <a:avLst/>
          </a:prstGeom>
        </p:spPr>
      </p:pic>
      <p:pic>
        <p:nvPicPr>
          <p:cNvPr id="10" name="Picture 9">
            <a:extLst>
              <a:ext uri="{FF2B5EF4-FFF2-40B4-BE49-F238E27FC236}">
                <a16:creationId xmlns:a16="http://schemas.microsoft.com/office/drawing/2014/main" id="{3C6C86E3-BB25-4D0A-B618-A6BA5D1BB9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6022382" y="6007409"/>
            <a:ext cx="6180127" cy="873072"/>
          </a:xfrm>
          <a:prstGeom prst="rect">
            <a:avLst/>
          </a:prstGeom>
        </p:spPr>
      </p:pic>
    </p:spTree>
    <p:extLst>
      <p:ext uri="{BB962C8B-B14F-4D97-AF65-F5344CB8AC3E}">
        <p14:creationId xmlns:p14="http://schemas.microsoft.com/office/powerpoint/2010/main" val="2872165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w/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97CD41-1582-4B0E-AA2B-F359E2C1EC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48763" y="6362579"/>
            <a:ext cx="1852938" cy="319299"/>
          </a:xfrm>
          <a:prstGeom prst="rect">
            <a:avLst/>
          </a:prstGeom>
        </p:spPr>
      </p:pic>
      <p:sp>
        <p:nvSpPr>
          <p:cNvPr id="8" name="TextBox 7">
            <a:extLst>
              <a:ext uri="{FF2B5EF4-FFF2-40B4-BE49-F238E27FC236}">
                <a16:creationId xmlns:a16="http://schemas.microsoft.com/office/drawing/2014/main" id="{AA01822B-A84C-4436-B5B8-A2EE0D71E51B}"/>
              </a:ext>
            </a:extLst>
          </p:cNvPr>
          <p:cNvSpPr txBox="1"/>
          <p:nvPr userDrawn="1"/>
        </p:nvSpPr>
        <p:spPr>
          <a:xfrm>
            <a:off x="517891" y="6398567"/>
            <a:ext cx="36803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65000"/>
                  </a:schemeClr>
                </a:solidFill>
                <a:latin typeface="Arial" panose="020B0604020202020204" pitchFamily="34" charset="0"/>
                <a:cs typeface="Arial" panose="020B0604020202020204" pitchFamily="34" charset="0"/>
              </a:rPr>
              <a:t>© </a:t>
            </a:r>
            <a:r>
              <a:rPr lang="en-US" sz="1200" dirty="0" err="1">
                <a:solidFill>
                  <a:schemeClr val="bg1">
                    <a:lumMod val="65000"/>
                  </a:schemeClr>
                </a:solidFill>
                <a:latin typeface="Arial" panose="020B0604020202020204" pitchFamily="34" charset="0"/>
                <a:cs typeface="Arial" panose="020B0604020202020204" pitchFamily="34" charset="0"/>
              </a:rPr>
              <a:t>PacteraEDGE</a:t>
            </a:r>
            <a:r>
              <a:rPr lang="en-US" sz="1200" dirty="0">
                <a:solidFill>
                  <a:schemeClr val="bg1">
                    <a:lumMod val="65000"/>
                  </a:schemeClr>
                </a:solidFill>
                <a:latin typeface="Arial" panose="020B0604020202020204" pitchFamily="34" charset="0"/>
                <a:cs typeface="Arial" panose="020B0604020202020204" pitchFamily="34" charset="0"/>
              </a:rPr>
              <a:t>.  Confidential.  All rights reserved. </a:t>
            </a:r>
          </a:p>
          <a:p>
            <a:endParaRPr lang="en-US" sz="12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355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72BC16E9-8913-4370-96B5-ED5B965F2B1E}"/>
              </a:ext>
            </a:extLst>
          </p:cNvPr>
          <p:cNvSpPr>
            <a:spLocks noGrp="1"/>
          </p:cNvSpPr>
          <p:nvPr>
            <p:ph type="sldNum" sz="quarter" idx="4"/>
          </p:nvPr>
        </p:nvSpPr>
        <p:spPr>
          <a:xfrm>
            <a:off x="9001218" y="6356352"/>
            <a:ext cx="2743200" cy="365125"/>
          </a:xfrm>
          <a:prstGeom prst="rect">
            <a:avLst/>
          </a:prstGeom>
        </p:spPr>
        <p:txBody>
          <a:bodyPr vert="horz" lIns="91440" tIns="45720" rIns="91440" bIns="45720" rtlCol="0" anchor="ctr"/>
          <a:lstStyle>
            <a:lvl1pPr algn="r">
              <a:defRPr sz="1200">
                <a:solidFill>
                  <a:srgbClr val="383C4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12451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sp>
        <p:nvSpPr>
          <p:cNvPr id="17" name="Text Placeholder 14"/>
          <p:cNvSpPr>
            <a:spLocks noGrp="1"/>
          </p:cNvSpPr>
          <p:nvPr>
            <p:ph type="body" sz="quarter" idx="13"/>
          </p:nvPr>
        </p:nvSpPr>
        <p:spPr>
          <a:xfrm>
            <a:off x="587375" y="1684716"/>
            <a:ext cx="3348038" cy="2560754"/>
          </a:xfrm>
          <a:prstGeom prst="rect">
            <a:avLst/>
          </a:prstGeom>
        </p:spPr>
        <p:txBody>
          <a:bodyPr>
            <a:normAutofit/>
          </a:bodyPr>
          <a:lstStyle>
            <a:lvl1pPr marL="0" indent="0" algn="just">
              <a:lnSpc>
                <a:spcPts val="1800"/>
              </a:lnSpc>
              <a:buNone/>
              <a:defRPr sz="1400">
                <a:latin typeface="+mn-lt"/>
                <a:cs typeface="Calibri" panose="020F0502020204030204" pitchFamily="34" charset="0"/>
              </a:defRPr>
            </a:lvl1pPr>
            <a:lvl2pPr marL="457200" indent="0" algn="just">
              <a:lnSpc>
                <a:spcPts val="1800"/>
              </a:lnSpc>
              <a:buNone/>
              <a:defRPr sz="1400">
                <a:latin typeface="+mn-lt"/>
                <a:cs typeface="Calibri" panose="020F0502020204030204" pitchFamily="34" charset="0"/>
              </a:defRPr>
            </a:lvl2pPr>
            <a:lvl3pPr marL="914400" indent="0" algn="just">
              <a:lnSpc>
                <a:spcPts val="1800"/>
              </a:lnSpc>
              <a:buNone/>
              <a:defRPr sz="1400">
                <a:latin typeface="+mn-lt"/>
                <a:cs typeface="Calibri" panose="020F0502020204030204" pitchFamily="34" charset="0"/>
              </a:defRPr>
            </a:lvl3pPr>
            <a:lvl4pPr marL="1371600" indent="0" algn="just">
              <a:lnSpc>
                <a:spcPts val="1800"/>
              </a:lnSpc>
              <a:buNone/>
              <a:defRPr sz="1400">
                <a:latin typeface="+mn-lt"/>
                <a:cs typeface="Calibri" panose="020F0502020204030204" pitchFamily="34" charset="0"/>
              </a:defRPr>
            </a:lvl4pPr>
            <a:lvl5pPr marL="1828800" indent="0">
              <a:lnSpc>
                <a:spcPts val="1400"/>
              </a:lnSpc>
              <a:buNone/>
              <a:defRPr sz="11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pt-PT" dirty="0"/>
          </a:p>
        </p:txBody>
      </p:sp>
      <p:sp>
        <p:nvSpPr>
          <p:cNvPr id="18" name="Text Placeholder 14"/>
          <p:cNvSpPr>
            <a:spLocks noGrp="1"/>
          </p:cNvSpPr>
          <p:nvPr>
            <p:ph type="body" sz="quarter" idx="14"/>
          </p:nvPr>
        </p:nvSpPr>
        <p:spPr>
          <a:xfrm>
            <a:off x="4511675" y="1684716"/>
            <a:ext cx="3313113" cy="2560754"/>
          </a:xfrm>
          <a:prstGeom prst="rect">
            <a:avLst/>
          </a:prstGeom>
        </p:spPr>
        <p:txBody>
          <a:bodyPr>
            <a:normAutofit/>
          </a:bodyPr>
          <a:lstStyle>
            <a:lvl1pPr marL="0" indent="0" algn="just">
              <a:lnSpc>
                <a:spcPts val="1800"/>
              </a:lnSpc>
              <a:buNone/>
              <a:defRPr sz="1400">
                <a:latin typeface="+mn-lt"/>
                <a:cs typeface="Calibri" panose="020F0502020204030204" pitchFamily="34" charset="0"/>
              </a:defRPr>
            </a:lvl1pPr>
            <a:lvl2pPr marL="457200" indent="0" algn="just">
              <a:lnSpc>
                <a:spcPts val="1800"/>
              </a:lnSpc>
              <a:buNone/>
              <a:defRPr sz="1400">
                <a:latin typeface="+mn-lt"/>
                <a:cs typeface="Calibri" panose="020F0502020204030204" pitchFamily="34" charset="0"/>
              </a:defRPr>
            </a:lvl2pPr>
            <a:lvl3pPr marL="914400" indent="0" algn="just">
              <a:lnSpc>
                <a:spcPts val="1800"/>
              </a:lnSpc>
              <a:buNone/>
              <a:defRPr sz="1400">
                <a:latin typeface="+mn-lt"/>
                <a:cs typeface="Calibri" panose="020F0502020204030204" pitchFamily="34" charset="0"/>
              </a:defRPr>
            </a:lvl3pPr>
            <a:lvl4pPr marL="1371600" indent="0" algn="just">
              <a:lnSpc>
                <a:spcPts val="1800"/>
              </a:lnSpc>
              <a:buNone/>
              <a:defRPr sz="1400">
                <a:latin typeface="+mn-lt"/>
                <a:cs typeface="Calibri" panose="020F0502020204030204" pitchFamily="34" charset="0"/>
              </a:defRPr>
            </a:lvl4pPr>
            <a:lvl5pPr marL="1828800" indent="0">
              <a:lnSpc>
                <a:spcPts val="1400"/>
              </a:lnSpc>
              <a:buNone/>
              <a:defRPr sz="11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pt-PT" dirty="0"/>
          </a:p>
        </p:txBody>
      </p:sp>
      <p:sp>
        <p:nvSpPr>
          <p:cNvPr id="9" name="Text Placeholder 14"/>
          <p:cNvSpPr>
            <a:spLocks noGrp="1"/>
          </p:cNvSpPr>
          <p:nvPr>
            <p:ph type="body" sz="quarter" idx="15"/>
          </p:nvPr>
        </p:nvSpPr>
        <p:spPr>
          <a:xfrm>
            <a:off x="8401050" y="1684716"/>
            <a:ext cx="3215136" cy="2560754"/>
          </a:xfrm>
          <a:prstGeom prst="rect">
            <a:avLst/>
          </a:prstGeom>
        </p:spPr>
        <p:txBody>
          <a:bodyPr>
            <a:normAutofit/>
          </a:bodyPr>
          <a:lstStyle>
            <a:lvl1pPr marL="0" indent="0" algn="just">
              <a:lnSpc>
                <a:spcPts val="1800"/>
              </a:lnSpc>
              <a:buNone/>
              <a:defRPr sz="1400">
                <a:latin typeface="+mn-lt"/>
                <a:cs typeface="Calibri" panose="020F0502020204030204" pitchFamily="34" charset="0"/>
              </a:defRPr>
            </a:lvl1pPr>
            <a:lvl2pPr marL="457200" indent="0" algn="just">
              <a:lnSpc>
                <a:spcPts val="1800"/>
              </a:lnSpc>
              <a:buNone/>
              <a:defRPr sz="1400">
                <a:latin typeface="+mn-lt"/>
                <a:cs typeface="Calibri" panose="020F0502020204030204" pitchFamily="34" charset="0"/>
              </a:defRPr>
            </a:lvl2pPr>
            <a:lvl3pPr marL="914400" indent="0" algn="just">
              <a:lnSpc>
                <a:spcPts val="1800"/>
              </a:lnSpc>
              <a:buNone/>
              <a:defRPr sz="1400">
                <a:latin typeface="+mn-lt"/>
                <a:cs typeface="Calibri" panose="020F0502020204030204" pitchFamily="34" charset="0"/>
              </a:defRPr>
            </a:lvl3pPr>
            <a:lvl4pPr marL="1371600" indent="0" algn="just">
              <a:lnSpc>
                <a:spcPts val="1800"/>
              </a:lnSpc>
              <a:buNone/>
              <a:defRPr sz="1400">
                <a:latin typeface="+mn-lt"/>
                <a:cs typeface="Calibri" panose="020F0502020204030204" pitchFamily="34" charset="0"/>
              </a:defRPr>
            </a:lvl4pPr>
            <a:lvl5pPr marL="1828800" indent="0">
              <a:lnSpc>
                <a:spcPts val="1400"/>
              </a:lnSpc>
              <a:buNone/>
              <a:defRPr sz="11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endParaRPr lang="pt-PT" dirty="0"/>
          </a:p>
        </p:txBody>
      </p:sp>
      <p:sp>
        <p:nvSpPr>
          <p:cNvPr id="10" name="Title 1">
            <a:extLst>
              <a:ext uri="{FF2B5EF4-FFF2-40B4-BE49-F238E27FC236}">
                <a16:creationId xmlns:a16="http://schemas.microsoft.com/office/drawing/2014/main" id="{E344B156-1E9E-4ADC-8589-9977D1EB3781}"/>
              </a:ext>
            </a:extLst>
          </p:cNvPr>
          <p:cNvSpPr>
            <a:spLocks noGrp="1"/>
          </p:cNvSpPr>
          <p:nvPr>
            <p:ph type="title" hasCustomPrompt="1"/>
          </p:nvPr>
        </p:nvSpPr>
        <p:spPr>
          <a:xfrm>
            <a:off x="498835" y="546564"/>
            <a:ext cx="10515600" cy="1086928"/>
          </a:xfrm>
          <a:prstGeom prst="rect">
            <a:avLst/>
          </a:prstGeom>
        </p:spPr>
        <p:txBody>
          <a:bodyPr anchor="t" anchorCtr="0"/>
          <a:lstStyle/>
          <a:p>
            <a:r>
              <a:rPr lang="en-US" dirty="0"/>
              <a:t>CLICK TO EDIT MASTER TITLE STYLE</a:t>
            </a:r>
          </a:p>
        </p:txBody>
      </p:sp>
      <p:sp>
        <p:nvSpPr>
          <p:cNvPr id="11" name="Slide Number Placeholder 5">
            <a:extLst>
              <a:ext uri="{FF2B5EF4-FFF2-40B4-BE49-F238E27FC236}">
                <a16:creationId xmlns:a16="http://schemas.microsoft.com/office/drawing/2014/main" id="{E114FBAB-3535-43EF-A07C-5E1665BD998B}"/>
              </a:ext>
            </a:extLst>
          </p:cNvPr>
          <p:cNvSpPr>
            <a:spLocks noGrp="1"/>
          </p:cNvSpPr>
          <p:nvPr>
            <p:ph type="sldNum" sz="quarter" idx="4"/>
          </p:nvPr>
        </p:nvSpPr>
        <p:spPr>
          <a:xfrm>
            <a:off x="9001218" y="6356352"/>
            <a:ext cx="2743200" cy="365125"/>
          </a:xfrm>
          <a:prstGeom prst="rect">
            <a:avLst/>
          </a:prstGeom>
        </p:spPr>
        <p:txBody>
          <a:bodyPr vert="horz" lIns="91440" tIns="45720" rIns="91440" bIns="45720" rtlCol="0" anchor="ctr"/>
          <a:lstStyle>
            <a:lvl1pPr algn="r">
              <a:defRPr sz="1200">
                <a:solidFill>
                  <a:srgbClr val="383C4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787478945"/>
      </p:ext>
    </p:extLst>
  </p:cSld>
  <p:clrMapOvr>
    <a:masterClrMapping/>
  </p:clrMapOvr>
  <p:transition spd="slow" advClick="0" advTm="1000">
    <p:push dir="r"/>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a:defRPr sz="2000">
                <a:solidFill>
                  <a:schemeClr val="accent4"/>
                </a:solidFill>
                <a:latin typeface="Lato" panose="020F0502020204030203" pitchFamily="34" charset="0"/>
              </a:defRPr>
            </a:lvl1pPr>
          </a:lstStyle>
          <a:p>
            <a:endParaRPr lang="en-US" dirty="0"/>
          </a:p>
        </p:txBody>
      </p:sp>
    </p:spTree>
    <p:extLst>
      <p:ext uri="{BB962C8B-B14F-4D97-AF65-F5344CB8AC3E}">
        <p14:creationId xmlns:p14="http://schemas.microsoft.com/office/powerpoint/2010/main" val="1984514006"/>
      </p:ext>
    </p:extLst>
  </p:cSld>
  <p:clrMapOvr>
    <a:masterClrMapping/>
  </p:clrMapOvr>
  <p:transition spd="slow" advClick="0" advTm="1000">
    <p:push dir="r"/>
  </p:transition>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ortfolio Showcase (3 Pictur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587376" y="1888620"/>
            <a:ext cx="3348038" cy="4348667"/>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3" name="Picture Placeholder 6"/>
          <p:cNvSpPr>
            <a:spLocks noGrp="1"/>
          </p:cNvSpPr>
          <p:nvPr>
            <p:ph type="pic" sz="quarter" idx="14"/>
          </p:nvPr>
        </p:nvSpPr>
        <p:spPr>
          <a:xfrm>
            <a:off x="4511674" y="1888620"/>
            <a:ext cx="3313113" cy="4348667"/>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5"/>
          </p:nvPr>
        </p:nvSpPr>
        <p:spPr>
          <a:xfrm>
            <a:off x="8401050" y="1888620"/>
            <a:ext cx="3240088" cy="4348667"/>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DB7665A0-DA0B-4610-9F88-30BB6D2F737E}"/>
              </a:ext>
            </a:extLst>
          </p:cNvPr>
          <p:cNvSpPr>
            <a:spLocks noGrp="1"/>
          </p:cNvSpPr>
          <p:nvPr>
            <p:ph type="sldNum" sz="quarter" idx="4"/>
          </p:nvPr>
        </p:nvSpPr>
        <p:spPr>
          <a:xfrm>
            <a:off x="9001218" y="6356352"/>
            <a:ext cx="2743200" cy="365125"/>
          </a:xfrm>
          <a:prstGeom prst="rect">
            <a:avLst/>
          </a:prstGeom>
        </p:spPr>
        <p:txBody>
          <a:bodyPr vert="horz" lIns="91440" tIns="45720" rIns="91440" bIns="45720" rtlCol="0" anchor="ctr"/>
          <a:lstStyle>
            <a:lvl1pPr algn="r">
              <a:defRPr sz="1200">
                <a:solidFill>
                  <a:srgbClr val="383C40"/>
                </a:solidFill>
              </a:defRPr>
            </a:lvl1pPr>
          </a:lstStyle>
          <a:p>
            <a:fld id="{48F63A3B-78C7-47BE-AE5E-E10140E04643}" type="slidenum">
              <a:rPr lang="en-US" smtClean="0"/>
              <a:pPr/>
              <a:t>‹#›</a:t>
            </a:fld>
            <a:endParaRPr lang="en-US" dirty="0"/>
          </a:p>
        </p:txBody>
      </p:sp>
      <p:sp>
        <p:nvSpPr>
          <p:cNvPr id="10" name="Title 1">
            <a:extLst>
              <a:ext uri="{FF2B5EF4-FFF2-40B4-BE49-F238E27FC236}">
                <a16:creationId xmlns:a16="http://schemas.microsoft.com/office/drawing/2014/main" id="{9107EC90-B9F8-4E8A-BADC-3EFF2AD41F7E}"/>
              </a:ext>
            </a:extLst>
          </p:cNvPr>
          <p:cNvSpPr>
            <a:spLocks noGrp="1"/>
          </p:cNvSpPr>
          <p:nvPr>
            <p:ph type="title" hasCustomPrompt="1"/>
          </p:nvPr>
        </p:nvSpPr>
        <p:spPr>
          <a:xfrm>
            <a:off x="498835" y="546564"/>
            <a:ext cx="10515600" cy="1086928"/>
          </a:xfrm>
          <a:prstGeom prst="rect">
            <a:avLst/>
          </a:prstGeom>
        </p:spPr>
        <p:txBody>
          <a:bodyPr anchor="t" anchorCtr="0"/>
          <a:lstStyle/>
          <a:p>
            <a:r>
              <a:rPr lang="en-US" dirty="0"/>
              <a:t>CLICK TO EDIT MASTER TITLE STYLE</a:t>
            </a:r>
          </a:p>
        </p:txBody>
      </p:sp>
    </p:spTree>
    <p:extLst>
      <p:ext uri="{BB962C8B-B14F-4D97-AF65-F5344CB8AC3E}">
        <p14:creationId xmlns:p14="http://schemas.microsoft.com/office/powerpoint/2010/main" val="1636487979"/>
      </p:ext>
    </p:extLst>
  </p:cSld>
  <p:clrMapOvr>
    <a:masterClrMapping/>
  </p:clrMapOvr>
  <p:transition spd="slow" advClick="0" advTm="1000">
    <p:push dir="r"/>
  </p:transition>
  <p:extLst mod="1">
    <p:ext uri="{DCECCB84-F9BA-43D5-87BE-67443E8EF086}">
      <p15:sldGuideLst xmlns:p15="http://schemas.microsoft.com/office/powerpoint/2012/main">
        <p15:guide id="2" pos="5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Statement Pag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194733" y="220337"/>
            <a:ext cx="11794067" cy="6432151"/>
          </a:xfrm>
          <a:prstGeom prst="rect">
            <a:avLst/>
          </a:prstGeom>
          <a:solidFill>
            <a:srgbClr val="F5F6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4642613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497269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47335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64835"/>
          </a:xfrm>
        </p:spPr>
        <p:txBody>
          <a:bodyPr lIns="393192" bIns="91440"/>
          <a:lstStyle>
            <a:lvl1pPr marL="0" indent="0">
              <a:buNone/>
              <a:defRPr>
                <a:solidFill>
                  <a:schemeClr val="tx1"/>
                </a:solidFill>
                <a:latin typeface="+mj-lt"/>
              </a:defRPr>
            </a:lvl1pPr>
            <a:lvl2pPr marL="457025" indent="0">
              <a:buNone/>
              <a:defRPr/>
            </a:lvl2pPr>
          </a:lstStyle>
          <a:p>
            <a:pPr lvl="0"/>
            <a:r>
              <a:rPr lang="en-US"/>
              <a:t>Subtitle</a:t>
            </a:r>
          </a:p>
        </p:txBody>
      </p:sp>
    </p:spTree>
    <p:extLst>
      <p:ext uri="{BB962C8B-B14F-4D97-AF65-F5344CB8AC3E}">
        <p14:creationId xmlns:p14="http://schemas.microsoft.com/office/powerpoint/2010/main" val="74292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902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3"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01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333419" y="2"/>
            <a:ext cx="6856851" cy="6857999"/>
          </a:xfrm>
          <a:prstGeom prst="rect">
            <a:avLst/>
          </a:prstGeom>
        </p:spPr>
      </p:pic>
    </p:spTree>
    <p:extLst>
      <p:ext uri="{BB962C8B-B14F-4D97-AF65-F5344CB8AC3E}">
        <p14:creationId xmlns:p14="http://schemas.microsoft.com/office/powerpoint/2010/main" val="83795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89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8B0429-05A8-40E5-B7D8-7EF0AB2DFA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6022428" y="5986418"/>
            <a:ext cx="6169572" cy="871581"/>
          </a:xfrm>
          <a:prstGeom prst="rect">
            <a:avLst/>
          </a:prstGeom>
          <a:ln>
            <a:noFill/>
          </a:ln>
        </p:spPr>
      </p:pic>
      <p:sp>
        <p:nvSpPr>
          <p:cNvPr id="10" name="Text Placeholder 9">
            <a:extLst>
              <a:ext uri="{FF2B5EF4-FFF2-40B4-BE49-F238E27FC236}">
                <a16:creationId xmlns:a16="http://schemas.microsoft.com/office/drawing/2014/main" id="{9C340471-17FA-4738-96CB-43F2E8CDCAD5}"/>
              </a:ext>
            </a:extLst>
          </p:cNvPr>
          <p:cNvSpPr>
            <a:spLocks noGrp="1"/>
          </p:cNvSpPr>
          <p:nvPr>
            <p:ph type="body" sz="quarter" idx="10"/>
          </p:nvPr>
        </p:nvSpPr>
        <p:spPr>
          <a:xfrm>
            <a:off x="493614" y="2064356"/>
            <a:ext cx="10901363" cy="4157662"/>
          </a:xfrm>
          <a:prstGeom prst="rect">
            <a:avLst/>
          </a:prstGeom>
        </p:spPr>
        <p:txBody>
          <a:bodyPr/>
          <a:lstStyle>
            <a:lvl1pPr marL="285750" indent="-285750">
              <a:lnSpc>
                <a:spcPts val="1800"/>
              </a:lnSpc>
              <a:buClr>
                <a:srgbClr val="E02133"/>
              </a:buClr>
              <a:buFont typeface="Wingdings" pitchFamily="2" charset="2"/>
              <a:buChar char="§"/>
              <a:defRPr sz="1400"/>
            </a:lvl1pPr>
            <a:lvl2pPr marL="742950" indent="-285750">
              <a:lnSpc>
                <a:spcPts val="1800"/>
              </a:lnSpc>
              <a:buClr>
                <a:srgbClr val="E02133"/>
              </a:buClr>
              <a:buFont typeface="Wingdings" pitchFamily="2" charset="2"/>
              <a:buChar char="§"/>
              <a:defRPr/>
            </a:lvl2pPr>
            <a:lvl3pPr marL="1200150" indent="-285750">
              <a:lnSpc>
                <a:spcPts val="1800"/>
              </a:lnSpc>
              <a:buClr>
                <a:srgbClr val="E02133"/>
              </a:buClr>
              <a:buFont typeface="Wingdings" pitchFamily="2" charset="2"/>
              <a:buChar char="§"/>
              <a:defRPr/>
            </a:lvl3pPr>
            <a:lvl4pPr marL="1657350" indent="-285750">
              <a:lnSpc>
                <a:spcPts val="1800"/>
              </a:lnSpc>
              <a:buClr>
                <a:srgbClr val="E02133"/>
              </a:buClr>
              <a:buFont typeface="Wingdings" pitchFamily="2" charset="2"/>
              <a:buChar char="§"/>
              <a:defRPr/>
            </a:lvl4pPr>
            <a:lvl5pPr marL="2114550" indent="-285750">
              <a:lnSpc>
                <a:spcPts val="1800"/>
              </a:lnSpc>
              <a:buClr>
                <a:srgbClr val="E02133"/>
              </a:buClr>
              <a:buFont typeface="Wingdings"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itle 10">
            <a:extLst>
              <a:ext uri="{FF2B5EF4-FFF2-40B4-BE49-F238E27FC236}">
                <a16:creationId xmlns:a16="http://schemas.microsoft.com/office/drawing/2014/main" id="{DAE8AA76-03CA-401B-93D6-9AFCB8173671}"/>
              </a:ext>
            </a:extLst>
          </p:cNvPr>
          <p:cNvSpPr>
            <a:spLocks noGrp="1"/>
          </p:cNvSpPr>
          <p:nvPr>
            <p:ph type="title" hasCustomPrompt="1"/>
          </p:nvPr>
        </p:nvSpPr>
        <p:spPr>
          <a:xfrm>
            <a:off x="493614" y="536040"/>
            <a:ext cx="10515600" cy="1325563"/>
          </a:xfrm>
          <a:prstGeom prst="rect">
            <a:avLst/>
          </a:prstGeom>
        </p:spPr>
        <p:txBody>
          <a:bodyPr/>
          <a:lstStyle/>
          <a:p>
            <a:r>
              <a:rPr lang="en-US" dirty="0"/>
              <a:t>CLICK TO EDIT MASTER</a:t>
            </a:r>
            <a:br>
              <a:rPr lang="en-US" dirty="0"/>
            </a:br>
            <a:r>
              <a:rPr lang="en-US" dirty="0"/>
              <a:t>TITLE STYLE</a:t>
            </a:r>
          </a:p>
        </p:txBody>
      </p:sp>
    </p:spTree>
    <p:extLst>
      <p:ext uri="{BB962C8B-B14F-4D97-AF65-F5344CB8AC3E}">
        <p14:creationId xmlns:p14="http://schemas.microsoft.com/office/powerpoint/2010/main" val="12399497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BCA27C-CED1-44F8-A9CC-3F2FE90382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6022428" y="5986418"/>
            <a:ext cx="6169572" cy="871581"/>
          </a:xfrm>
          <a:prstGeom prst="rect">
            <a:avLst/>
          </a:prstGeom>
          <a:ln>
            <a:noFill/>
          </a:ln>
        </p:spPr>
      </p:pic>
      <p:sp>
        <p:nvSpPr>
          <p:cNvPr id="10" name="Title 10">
            <a:extLst>
              <a:ext uri="{FF2B5EF4-FFF2-40B4-BE49-F238E27FC236}">
                <a16:creationId xmlns:a16="http://schemas.microsoft.com/office/drawing/2014/main" id="{97BD2D50-F486-40AF-8CCE-CC985EDB00B6}"/>
              </a:ext>
            </a:extLst>
          </p:cNvPr>
          <p:cNvSpPr>
            <a:spLocks noGrp="1"/>
          </p:cNvSpPr>
          <p:nvPr>
            <p:ph type="title" hasCustomPrompt="1"/>
          </p:nvPr>
        </p:nvSpPr>
        <p:spPr>
          <a:xfrm>
            <a:off x="493614" y="536040"/>
            <a:ext cx="10515600" cy="1325563"/>
          </a:xfrm>
          <a:prstGeom prst="rect">
            <a:avLst/>
          </a:prstGeom>
        </p:spPr>
        <p:txBody>
          <a:bodyPr/>
          <a:lstStyle/>
          <a:p>
            <a:r>
              <a:rPr lang="en-US" dirty="0"/>
              <a:t>CLICK TO EDIT MASTER</a:t>
            </a:r>
            <a:br>
              <a:rPr lang="en-US" dirty="0"/>
            </a:br>
            <a:r>
              <a:rPr lang="en-US" dirty="0"/>
              <a:t>TITLE STYLE</a:t>
            </a:r>
          </a:p>
        </p:txBody>
      </p:sp>
      <p:sp>
        <p:nvSpPr>
          <p:cNvPr id="11" name="Content Placeholder 2">
            <a:extLst>
              <a:ext uri="{FF2B5EF4-FFF2-40B4-BE49-F238E27FC236}">
                <a16:creationId xmlns:a16="http://schemas.microsoft.com/office/drawing/2014/main" id="{A5DF629C-95E4-4159-91BE-AAC614F2FCD4}"/>
              </a:ext>
            </a:extLst>
          </p:cNvPr>
          <p:cNvSpPr>
            <a:spLocks noGrp="1"/>
          </p:cNvSpPr>
          <p:nvPr>
            <p:ph sz="quarter" idx="10"/>
          </p:nvPr>
        </p:nvSpPr>
        <p:spPr>
          <a:xfrm>
            <a:off x="493614" y="2054519"/>
            <a:ext cx="8855304" cy="3799526"/>
          </a:xfrm>
          <a:prstGeom prst="rect">
            <a:avLst/>
          </a:prstGeom>
        </p:spPr>
        <p:txBody>
          <a:bodyPr/>
          <a:lstStyle/>
          <a:p>
            <a:pPr lvl="0"/>
            <a:r>
              <a:rPr lang="en-US" dirty="0"/>
              <a:t>Edit Master text styles</a:t>
            </a:r>
          </a:p>
        </p:txBody>
      </p:sp>
    </p:spTree>
    <p:extLst>
      <p:ext uri="{BB962C8B-B14F-4D97-AF65-F5344CB8AC3E}">
        <p14:creationId xmlns:p14="http://schemas.microsoft.com/office/powerpoint/2010/main" val="109801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 pictur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67E0A7C-1F25-4225-BE03-736520FB36FF}"/>
              </a:ext>
            </a:extLst>
          </p:cNvPr>
          <p:cNvSpPr>
            <a:spLocks noGrp="1"/>
          </p:cNvSpPr>
          <p:nvPr>
            <p:ph type="pic" sz="quarter" idx="10"/>
          </p:nvPr>
        </p:nvSpPr>
        <p:spPr>
          <a:xfrm>
            <a:off x="6561138" y="0"/>
            <a:ext cx="5630862" cy="6858000"/>
          </a:xfrm>
          <a:prstGeom prst="rect">
            <a:avLst/>
          </a:prstGeom>
        </p:spPr>
        <p:txBody>
          <a:bodyPr/>
          <a:lstStyle/>
          <a:p>
            <a:endParaRPr lang="en-US"/>
          </a:p>
        </p:txBody>
      </p:sp>
      <p:pic>
        <p:nvPicPr>
          <p:cNvPr id="11" name="Picture 10">
            <a:extLst>
              <a:ext uri="{FF2B5EF4-FFF2-40B4-BE49-F238E27FC236}">
                <a16:creationId xmlns:a16="http://schemas.microsoft.com/office/drawing/2014/main" id="{770CB600-D34E-485D-9E6E-67B750B23F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6476214" y="6050524"/>
            <a:ext cx="5715786" cy="807474"/>
          </a:xfrm>
          <a:prstGeom prst="rect">
            <a:avLst/>
          </a:prstGeom>
          <a:ln>
            <a:noFill/>
          </a:ln>
        </p:spPr>
      </p:pic>
      <p:sp>
        <p:nvSpPr>
          <p:cNvPr id="12" name="Content Placeholder 11">
            <a:extLst>
              <a:ext uri="{FF2B5EF4-FFF2-40B4-BE49-F238E27FC236}">
                <a16:creationId xmlns:a16="http://schemas.microsoft.com/office/drawing/2014/main" id="{038374B7-A867-45EC-BB2C-86285BEA47D6}"/>
              </a:ext>
            </a:extLst>
          </p:cNvPr>
          <p:cNvSpPr>
            <a:spLocks noGrp="1"/>
          </p:cNvSpPr>
          <p:nvPr>
            <p:ph sz="quarter" idx="11"/>
          </p:nvPr>
        </p:nvSpPr>
        <p:spPr>
          <a:xfrm>
            <a:off x="493614" y="2055813"/>
            <a:ext cx="5756275" cy="4060825"/>
          </a:xfrm>
          <a:prstGeom prst="rect">
            <a:avLst/>
          </a:prstGeom>
        </p:spPr>
        <p:txBody>
          <a:bodyPr/>
          <a:lstStyle>
            <a:lvl1pPr>
              <a:lnSpc>
                <a:spcPts val="2000"/>
              </a:lnSpc>
              <a:defRPr/>
            </a:lvl1pPr>
          </a:lstStyle>
          <a:p>
            <a:pPr lvl="0"/>
            <a:r>
              <a:rPr lang="en-US" dirty="0"/>
              <a:t>Edit Master text styles</a:t>
            </a:r>
          </a:p>
        </p:txBody>
      </p:sp>
      <p:sp>
        <p:nvSpPr>
          <p:cNvPr id="14" name="Title 10">
            <a:extLst>
              <a:ext uri="{FF2B5EF4-FFF2-40B4-BE49-F238E27FC236}">
                <a16:creationId xmlns:a16="http://schemas.microsoft.com/office/drawing/2014/main" id="{4EECEA8D-5227-43FA-AF03-29D072BB492D}"/>
              </a:ext>
            </a:extLst>
          </p:cNvPr>
          <p:cNvSpPr>
            <a:spLocks noGrp="1"/>
          </p:cNvSpPr>
          <p:nvPr>
            <p:ph type="title" hasCustomPrompt="1"/>
          </p:nvPr>
        </p:nvSpPr>
        <p:spPr>
          <a:xfrm>
            <a:off x="493614" y="536040"/>
            <a:ext cx="5753362" cy="1325563"/>
          </a:xfrm>
          <a:prstGeom prst="rect">
            <a:avLst/>
          </a:prstGeom>
        </p:spPr>
        <p:txBody>
          <a:bodyPr/>
          <a:lstStyle/>
          <a:p>
            <a:r>
              <a:rPr lang="en-US" dirty="0"/>
              <a:t>CLICK TO EDIT MASTER</a:t>
            </a:r>
            <a:br>
              <a:rPr lang="en-US" dirty="0"/>
            </a:br>
            <a:r>
              <a:rPr lang="en-US" dirty="0"/>
              <a:t>TITLE STYLE</a:t>
            </a:r>
          </a:p>
        </p:txBody>
      </p:sp>
    </p:spTree>
    <p:extLst>
      <p:ext uri="{BB962C8B-B14F-4D97-AF65-F5344CB8AC3E}">
        <p14:creationId xmlns:p14="http://schemas.microsoft.com/office/powerpoint/2010/main" val="179547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0B485A-4B72-4D61-BA82-DDB5E2947AFB}"/>
              </a:ext>
            </a:extLst>
          </p:cNvPr>
          <p:cNvSpPr>
            <a:spLocks noGrp="1"/>
          </p:cNvSpPr>
          <p:nvPr>
            <p:ph type="title" hasCustomPrompt="1"/>
          </p:nvPr>
        </p:nvSpPr>
        <p:spPr>
          <a:xfrm>
            <a:off x="498835" y="546563"/>
            <a:ext cx="10515600" cy="1325563"/>
          </a:xfrm>
          <a:prstGeom prst="rect">
            <a:avLst/>
          </a:prstGeom>
        </p:spPr>
        <p:txBody>
          <a:bodyPr anchor="t" anchorCtr="0"/>
          <a:lstStyle/>
          <a:p>
            <a:r>
              <a:rPr lang="en-US" dirty="0"/>
              <a:t>CLICK TO EDIT MASTER TITLE STYLE</a:t>
            </a:r>
          </a:p>
        </p:txBody>
      </p:sp>
      <p:sp>
        <p:nvSpPr>
          <p:cNvPr id="10" name="Table Placeholder 7">
            <a:extLst>
              <a:ext uri="{FF2B5EF4-FFF2-40B4-BE49-F238E27FC236}">
                <a16:creationId xmlns:a16="http://schemas.microsoft.com/office/drawing/2014/main" id="{F51CC937-F7E2-4407-9998-575A5C62C215}"/>
              </a:ext>
            </a:extLst>
          </p:cNvPr>
          <p:cNvSpPr>
            <a:spLocks noGrp="1"/>
          </p:cNvSpPr>
          <p:nvPr>
            <p:ph type="tbl" sz="quarter" idx="10"/>
          </p:nvPr>
        </p:nvSpPr>
        <p:spPr>
          <a:xfrm>
            <a:off x="512884" y="1605824"/>
            <a:ext cx="11014075" cy="4770438"/>
          </a:xfrm>
          <a:prstGeom prst="rect">
            <a:avLst/>
          </a:prstGeom>
        </p:spPr>
        <p:txBody>
          <a:bodyPr/>
          <a:lstStyle>
            <a:lvl1pPr marL="0" indent="0">
              <a:buNone/>
              <a:defRPr/>
            </a:lvl1pPr>
          </a:lstStyle>
          <a:p>
            <a:endParaRPr lang="en-US" dirty="0"/>
          </a:p>
        </p:txBody>
      </p:sp>
      <p:sp>
        <p:nvSpPr>
          <p:cNvPr id="11" name="Slide Number Placeholder 5">
            <a:extLst>
              <a:ext uri="{FF2B5EF4-FFF2-40B4-BE49-F238E27FC236}">
                <a16:creationId xmlns:a16="http://schemas.microsoft.com/office/drawing/2014/main" id="{F8E009F0-2B6D-4B02-A71A-3EEEDCB3AD71}"/>
              </a:ext>
            </a:extLst>
          </p:cNvPr>
          <p:cNvSpPr>
            <a:spLocks noGrp="1"/>
          </p:cNvSpPr>
          <p:nvPr>
            <p:ph type="sldNum" sz="quarter" idx="4"/>
          </p:nvPr>
        </p:nvSpPr>
        <p:spPr>
          <a:xfrm>
            <a:off x="9001218" y="6356352"/>
            <a:ext cx="2743200" cy="365125"/>
          </a:xfrm>
          <a:prstGeom prst="rect">
            <a:avLst/>
          </a:prstGeom>
        </p:spPr>
        <p:txBody>
          <a:bodyPr vert="horz" lIns="91440" tIns="45720" rIns="91440" bIns="45720" rtlCol="0" anchor="ctr"/>
          <a:lstStyle>
            <a:lvl1pPr algn="r">
              <a:defRPr sz="1200">
                <a:solidFill>
                  <a:srgbClr val="383C4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1306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 triang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A3948-1611-4446-BE5A-BD2A5A236C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6022428" y="5986418"/>
            <a:ext cx="6169572" cy="871581"/>
          </a:xfrm>
          <a:prstGeom prst="rect">
            <a:avLst/>
          </a:prstGeom>
          <a:ln>
            <a:noFill/>
          </a:ln>
        </p:spPr>
      </p:pic>
    </p:spTree>
    <p:extLst>
      <p:ext uri="{BB962C8B-B14F-4D97-AF65-F5344CB8AC3E}">
        <p14:creationId xmlns:p14="http://schemas.microsoft.com/office/powerpoint/2010/main" val="3198614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w/White bor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36148F-6010-4E72-8542-B34F8D6C87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8721" y="188843"/>
            <a:ext cx="11767927" cy="6480311"/>
          </a:xfrm>
          <a:prstGeom prst="rect">
            <a:avLst/>
          </a:prstGeom>
        </p:spPr>
      </p:pic>
      <p:pic>
        <p:nvPicPr>
          <p:cNvPr id="7" name="Picture 6">
            <a:extLst>
              <a:ext uri="{FF2B5EF4-FFF2-40B4-BE49-F238E27FC236}">
                <a16:creationId xmlns:a16="http://schemas.microsoft.com/office/drawing/2014/main" id="{DF4C3568-ECF4-450D-A3EE-922097B21B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5796525" y="5796084"/>
            <a:ext cx="6180127" cy="873072"/>
          </a:xfrm>
          <a:prstGeom prst="rect">
            <a:avLst/>
          </a:prstGeom>
        </p:spPr>
      </p:pic>
      <p:pic>
        <p:nvPicPr>
          <p:cNvPr id="9" name="Picture 8">
            <a:extLst>
              <a:ext uri="{FF2B5EF4-FFF2-40B4-BE49-F238E27FC236}">
                <a16:creationId xmlns:a16="http://schemas.microsoft.com/office/drawing/2014/main" id="{F6E05B37-2493-43FD-8427-1A24627F2E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5796536" y="5796083"/>
            <a:ext cx="6180113" cy="873070"/>
          </a:xfrm>
          <a:prstGeom prst="rect">
            <a:avLst/>
          </a:prstGeom>
        </p:spPr>
      </p:pic>
    </p:spTree>
    <p:extLst>
      <p:ext uri="{BB962C8B-B14F-4D97-AF65-F5344CB8AC3E}">
        <p14:creationId xmlns:p14="http://schemas.microsoft.com/office/powerpoint/2010/main" val="3318507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u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C5B172-C1F2-44A7-86BB-B7D94EF1B0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6527437A-62EE-4DB1-8786-4D0F5F82EF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6011872" y="5984928"/>
            <a:ext cx="6180127" cy="873072"/>
          </a:xfrm>
          <a:prstGeom prst="rect">
            <a:avLst/>
          </a:prstGeom>
        </p:spPr>
      </p:pic>
    </p:spTree>
    <p:extLst>
      <p:ext uri="{BB962C8B-B14F-4D97-AF65-F5344CB8AC3E}">
        <p14:creationId xmlns:p14="http://schemas.microsoft.com/office/powerpoint/2010/main" val="1656893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 name="Slide Number Placeholder 5">
            <a:extLst>
              <a:ext uri="{FF2B5EF4-FFF2-40B4-BE49-F238E27FC236}">
                <a16:creationId xmlns:a16="http://schemas.microsoft.com/office/drawing/2014/main" id="{404D5039-A669-4E32-B003-6CDDF27BD5B0}"/>
              </a:ext>
            </a:extLst>
          </p:cNvPr>
          <p:cNvSpPr>
            <a:spLocks noGrp="1"/>
          </p:cNvSpPr>
          <p:nvPr>
            <p:ph type="sldNum" sz="quarter" idx="4"/>
          </p:nvPr>
        </p:nvSpPr>
        <p:spPr>
          <a:xfrm>
            <a:off x="9001218" y="6356352"/>
            <a:ext cx="2743200" cy="365125"/>
          </a:xfrm>
          <a:prstGeom prst="rect">
            <a:avLst/>
          </a:prstGeom>
        </p:spPr>
        <p:txBody>
          <a:bodyPr vert="horz" lIns="91440" tIns="45720" rIns="91440" bIns="45720" rtlCol="0" anchor="ctr"/>
          <a:lstStyle>
            <a:lvl1pPr algn="r">
              <a:defRPr sz="1200">
                <a:solidFill>
                  <a:srgbClr val="383C4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136877790"/>
      </p:ext>
    </p:extLst>
  </p:cSld>
  <p:clrMap bg1="lt1" tx1="dk1" bg2="lt2" tx2="dk2" accent1="accent1" accent2="accent2" accent3="accent3" accent4="accent4" accent5="accent5" accent6="accent6" hlink="hlink" folHlink="folHlink"/>
  <p:sldLayoutIdLst>
    <p:sldLayoutId id="2147483920" r:id="rId1"/>
    <p:sldLayoutId id="2147483886" r:id="rId2"/>
    <p:sldLayoutId id="2147483879" r:id="rId3"/>
    <p:sldLayoutId id="2147483880" r:id="rId4"/>
    <p:sldLayoutId id="2147483881" r:id="rId5"/>
    <p:sldLayoutId id="2147483882" r:id="rId6"/>
    <p:sldLayoutId id="2147483883" r:id="rId7"/>
    <p:sldLayoutId id="2147483884" r:id="rId8"/>
    <p:sldLayoutId id="2147483885" r:id="rId9"/>
    <p:sldLayoutId id="2147483887" r:id="rId10"/>
    <p:sldLayoutId id="2147483888" r:id="rId11"/>
    <p:sldLayoutId id="2147483889" r:id="rId12"/>
    <p:sldLayoutId id="2147483897" r:id="rId13"/>
    <p:sldLayoutId id="2147483896" r:id="rId14"/>
    <p:sldLayoutId id="2147483914" r:id="rId15"/>
    <p:sldLayoutId id="2147483921" r:id="rId16"/>
    <p:sldLayoutId id="2147483922" r:id="rId17"/>
    <p:sldLayoutId id="2147483923" r:id="rId18"/>
    <p:sldLayoutId id="2147483925" r:id="rId19"/>
    <p:sldLayoutId id="2147483926" r:id="rId20"/>
    <p:sldLayoutId id="2147483929" r:id="rId21"/>
  </p:sldLayoutIdLst>
  <p:transition spd="slow">
    <p:push dir="r"/>
  </p:transition>
  <p:hf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0" indent="0" algn="l" defTabSz="914400" rtl="0" eaLnBrk="1" latinLnBrk="0" hangingPunct="1">
        <a:lnSpc>
          <a:spcPts val="1800"/>
        </a:lnSpc>
        <a:spcBef>
          <a:spcPts val="1000"/>
        </a:spcBef>
        <a:buClr>
          <a:srgbClr val="DC1E34"/>
        </a:buClr>
        <a:buFont typeface="Wingdings" panose="05000000000000000000" pitchFamily="2" charset="2"/>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91" userDrawn="1">
          <p15:clr>
            <a:srgbClr val="F26B43"/>
          </p15:clr>
        </p15:guide>
        <p15:guide id="2" pos="3840" userDrawn="1">
          <p15:clr>
            <a:srgbClr val="F26B43"/>
          </p15:clr>
        </p15:guide>
        <p15:guide id="3" pos="370" userDrawn="1">
          <p15:clr>
            <a:srgbClr val="F26B43"/>
          </p15:clr>
        </p15:guide>
        <p15:guide id="4" pos="7310" userDrawn="1">
          <p15:clr>
            <a:srgbClr val="F26B43"/>
          </p15:clr>
        </p15:guide>
        <p15:guide id="5" orient="horz" pos="3929" userDrawn="1">
          <p15:clr>
            <a:srgbClr val="F26B43"/>
          </p15:clr>
        </p15:guide>
        <p15:guide id="6" pos="642" userDrawn="1">
          <p15:clr>
            <a:srgbClr val="F26B43"/>
          </p15:clr>
        </p15:guide>
        <p15:guide id="7" pos="7038" userDrawn="1">
          <p15:clr>
            <a:srgbClr val="F26B43"/>
          </p15:clr>
        </p15:guide>
        <p15:guide id="8" pos="6144" userDrawn="1">
          <p15:clr>
            <a:srgbClr val="F26B43"/>
          </p15:clr>
        </p15:guide>
        <p15:guide id="9" pos="1527" userDrawn="1">
          <p15:clr>
            <a:srgbClr val="F26B43"/>
          </p15:clr>
        </p15:guide>
        <p15:guide id="10" pos="2400" userDrawn="1">
          <p15:clr>
            <a:srgbClr val="F26B43"/>
          </p15:clr>
        </p15:guide>
        <p15:guide id="11" pos="2832" userDrawn="1">
          <p15:clr>
            <a:srgbClr val="F26B43"/>
          </p15:clr>
        </p15:guide>
        <p15:guide id="12" pos="4848" userDrawn="1">
          <p15:clr>
            <a:srgbClr val="F26B43"/>
          </p15:clr>
        </p15:guide>
        <p15:guide id="13" pos="52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44.jpe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docs.microsoft.com/en-us/sql/ssma/oracle/installing-ssma-for-oracle-oracletosql?view=sql-server-2017" TargetMode="External"/><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hyperlink" Target="https://datamigration.microsoft.com/scenario/oracle-to-sqlserver?step=1" TargetMode="External"/><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diagramLayout" Target="../diagrams/layout1.xml"/><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75.png"/><Relationship Id="rId5" Type="http://schemas.openxmlformats.org/officeDocument/2006/relationships/diagramColors" Target="../diagrams/colors1.xml"/><Relationship Id="rId10" Type="http://schemas.openxmlformats.org/officeDocument/2006/relationships/image" Target="../media/image74.jpeg"/><Relationship Id="rId4" Type="http://schemas.openxmlformats.org/officeDocument/2006/relationships/diagramQuickStyle" Target="../diagrams/quickStyle1.xml"/><Relationship Id="rId9" Type="http://schemas.openxmlformats.org/officeDocument/2006/relationships/image" Target="../media/image73.png"/><Relationship Id="rId14" Type="http://schemas.openxmlformats.org/officeDocument/2006/relationships/image" Target="../media/image78.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79.emf"/><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80.emf"/></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hyperlink" Target="https://docs.microsoft.com/en-us/sql/ssma/oracle/connecting-to-oracle-database-oracletosql?view=sql-server-2017" TargetMode="External"/><Relationship Id="rId5" Type="http://schemas.openxmlformats.org/officeDocument/2006/relationships/image" Target="../media/image84.png"/><Relationship Id="rId4" Type="http://schemas.openxmlformats.org/officeDocument/2006/relationships/hyperlink" Target="https://docs.microsoft.com/en-us/sql/ssma/oracle/migrating-oracle-databases-to-sql-server-oracletosql?view=sql-server-201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hyperlink" Target="https://docs.microsoft.com/en-us/sql/ssma/oracle/migrating-oracle-data-into-sql-server-oracletosql?view=sql-server-2017" TargetMode="Externa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hyperlink" Target="https://docs.microsoft.com/en-us/sql/ssma/oracle/migrating-oracle-data-into-sql-server-oracletosql?view=sql-server-2017" TargetMode="Externa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0.xml"/><Relationship Id="rId7" Type="http://schemas.openxmlformats.org/officeDocument/2006/relationships/image" Target="../media/image98.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8.sv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0" Type="http://schemas.openxmlformats.org/officeDocument/2006/relationships/image" Target="../media/image114.png"/><Relationship Id="rId4" Type="http://schemas.openxmlformats.org/officeDocument/2006/relationships/image" Target="../media/image30.png"/><Relationship Id="rId9" Type="http://schemas.openxmlformats.org/officeDocument/2006/relationships/image" Target="../media/image1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9.gif"/></Relationships>
</file>

<file path=ppt/slides/_rels/slide5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23.pn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www.cloudcomputing-news.net/news/2019/feb/28/gartner-says-tipping-point-cloud-paas-almost-complete-20bn-market-revenue-201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www.gartner.com/en/newsroom/press-releases/2019-02-27-gartner-says-nearly-50-percent-of-paas-offerings-are-" TargetMode="External"/><Relationship Id="rId5" Type="http://schemas.openxmlformats.org/officeDocument/2006/relationships/hyperlink" Target="https://community.hpe.com/t5/Transforming-IT/IaaS-PaaS-and-SaaS-The-Cloud-Comparison-Guide-2018-Update/ba-p/7017543#.XMAueugzbIU" TargetMode="External"/><Relationship Id="rId4" Type="http://schemas.openxmlformats.org/officeDocument/2006/relationships/hyperlink" Target="https://www.zionmarketresearch.com/news/global-public-cloud-platform-as-a-service-paa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sitting at a table&#10;&#10;Description generated with very high confidence">
            <a:extLst>
              <a:ext uri="{FF2B5EF4-FFF2-40B4-BE49-F238E27FC236}">
                <a16:creationId xmlns:a16="http://schemas.microsoft.com/office/drawing/2014/main" id="{A12A4488-F54C-4A11-AD4C-06C098D4DF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36000" y="0"/>
            <a:ext cx="6156000" cy="6858000"/>
          </a:xfrm>
          <a:prstGeom prst="rect">
            <a:avLst/>
          </a:prstGeom>
        </p:spPr>
      </p:pic>
      <p:sp>
        <p:nvSpPr>
          <p:cNvPr id="10" name="Freeform: Shape 9">
            <a:extLst>
              <a:ext uri="{FF2B5EF4-FFF2-40B4-BE49-F238E27FC236}">
                <a16:creationId xmlns:a16="http://schemas.microsoft.com/office/drawing/2014/main" id="{CFD516EE-694B-43C6-9064-DEBF3F68E10B}"/>
              </a:ext>
            </a:extLst>
          </p:cNvPr>
          <p:cNvSpPr/>
          <p:nvPr/>
        </p:nvSpPr>
        <p:spPr>
          <a:xfrm>
            <a:off x="-1" y="0"/>
            <a:ext cx="8361575" cy="6858000"/>
          </a:xfrm>
          <a:custGeom>
            <a:avLst/>
            <a:gdLst>
              <a:gd name="connsiteX0" fmla="*/ 0 w 8361575"/>
              <a:gd name="connsiteY0" fmla="*/ 0 h 6858000"/>
              <a:gd name="connsiteX1" fmla="*/ 8361575 w 8361575"/>
              <a:gd name="connsiteY1" fmla="*/ 0 h 6858000"/>
              <a:gd name="connsiteX2" fmla="*/ 6628943 w 8361575"/>
              <a:gd name="connsiteY2" fmla="*/ 6858000 h 6858000"/>
              <a:gd name="connsiteX3" fmla="*/ 0 w 83615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61575" h="6858000">
                <a:moveTo>
                  <a:pt x="0" y="0"/>
                </a:moveTo>
                <a:lnTo>
                  <a:pt x="8361575" y="0"/>
                </a:lnTo>
                <a:lnTo>
                  <a:pt x="6628943" y="6858000"/>
                </a:lnTo>
                <a:lnTo>
                  <a:pt x="0" y="6858000"/>
                </a:lnTo>
                <a:close/>
              </a:path>
            </a:pathLst>
          </a:custGeom>
          <a:solidFill>
            <a:srgbClr val="1C4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7" name="Picture 16">
            <a:extLst>
              <a:ext uri="{FF2B5EF4-FFF2-40B4-BE49-F238E27FC236}">
                <a16:creationId xmlns:a16="http://schemas.microsoft.com/office/drawing/2014/main" id="{3CB5C177-57CA-46F8-8847-6887A5A7A4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700" y="571500"/>
            <a:ext cx="2586799" cy="445759"/>
          </a:xfrm>
          <a:prstGeom prst="rect">
            <a:avLst/>
          </a:prstGeom>
        </p:spPr>
      </p:pic>
      <p:sp>
        <p:nvSpPr>
          <p:cNvPr id="20" name="TextBox 19">
            <a:extLst>
              <a:ext uri="{FF2B5EF4-FFF2-40B4-BE49-F238E27FC236}">
                <a16:creationId xmlns:a16="http://schemas.microsoft.com/office/drawing/2014/main" id="{7C985EC4-5B80-4181-8C82-FBFAF0B0CAE0}"/>
              </a:ext>
            </a:extLst>
          </p:cNvPr>
          <p:cNvSpPr txBox="1"/>
          <p:nvPr/>
        </p:nvSpPr>
        <p:spPr>
          <a:xfrm>
            <a:off x="188224" y="5832949"/>
            <a:ext cx="2692712"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May 2019</a:t>
            </a:r>
          </a:p>
        </p:txBody>
      </p:sp>
      <p:sp>
        <p:nvSpPr>
          <p:cNvPr id="8" name="Title 1">
            <a:extLst>
              <a:ext uri="{FF2B5EF4-FFF2-40B4-BE49-F238E27FC236}">
                <a16:creationId xmlns:a16="http://schemas.microsoft.com/office/drawing/2014/main" id="{E29837BB-D1DA-430B-85CE-9EBD166D054A}"/>
              </a:ext>
            </a:extLst>
          </p:cNvPr>
          <p:cNvSpPr txBox="1">
            <a:spLocks/>
          </p:cNvSpPr>
          <p:nvPr/>
        </p:nvSpPr>
        <p:spPr>
          <a:xfrm>
            <a:off x="-1" y="2750265"/>
            <a:ext cx="8173350" cy="281817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3600" kern="0" dirty="0">
                <a:solidFill>
                  <a:schemeClr val="bg1"/>
                </a:solidFill>
                <a:latin typeface="Arial" panose="020B0604020202020204" pitchFamily="34" charset="0"/>
                <a:cs typeface="Arial" panose="020B0604020202020204" pitchFamily="34" charset="0"/>
              </a:rPr>
              <a:t>Oracle Database Migration To Azure Cloud Database Platform </a:t>
            </a:r>
            <a:endParaRPr lang="en-US" sz="3600" b="1" kern="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8546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58">
            <a:extLst>
              <a:ext uri="{FF2B5EF4-FFF2-40B4-BE49-F238E27FC236}">
                <a16:creationId xmlns:a16="http://schemas.microsoft.com/office/drawing/2014/main" id="{1384C8DE-2B84-47B1-B74E-1F1BD5CC90F3}"/>
              </a:ext>
            </a:extLst>
          </p:cNvPr>
          <p:cNvSpPr txBox="1">
            <a:spLocks/>
          </p:cNvSpPr>
          <p:nvPr/>
        </p:nvSpPr>
        <p:spPr>
          <a:xfrm>
            <a:off x="426087" y="467843"/>
            <a:ext cx="11178538"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ts val="3200"/>
              </a:lnSpc>
              <a:spcBef>
                <a:spcPts val="0"/>
              </a:spcBef>
              <a:spcAft>
                <a:spcPts val="0"/>
              </a:spcAft>
              <a:buClr>
                <a:srgbClr val="000000"/>
              </a:buClr>
              <a:buSzTx/>
              <a:buFont typeface="Arial"/>
              <a:buNone/>
              <a:tabLst/>
              <a:defRPr/>
            </a:pPr>
            <a:r>
              <a:rPr kumimoji="0" lang="en-GB" sz="3200" b="1" i="0" u="none" strike="noStrike" kern="0" cap="none" spc="0" normalizeH="0" baseline="0" noProof="0" dirty="0">
                <a:ln>
                  <a:noFill/>
                </a:ln>
                <a:solidFill>
                  <a:srgbClr val="181D22"/>
                </a:solidFill>
                <a:effectLst/>
                <a:uLnTx/>
                <a:uFillTx/>
                <a:latin typeface="Arial" panose="020B0604020202020204" pitchFamily="34" charset="0"/>
                <a:cs typeface="Arial" panose="020B0604020202020204" pitchFamily="34" charset="0"/>
                <a:sym typeface="Arial"/>
              </a:rPr>
              <a:t>FROM IDEATION TO IMPLEMENTATION</a:t>
            </a:r>
          </a:p>
        </p:txBody>
      </p:sp>
      <p:sp>
        <p:nvSpPr>
          <p:cNvPr id="8" name="Rectangle 7">
            <a:extLst>
              <a:ext uri="{FF2B5EF4-FFF2-40B4-BE49-F238E27FC236}">
                <a16:creationId xmlns:a16="http://schemas.microsoft.com/office/drawing/2014/main" id="{554501A4-5786-48F1-AC14-A5CC13670333}"/>
              </a:ext>
            </a:extLst>
          </p:cNvPr>
          <p:cNvSpPr/>
          <p:nvPr/>
        </p:nvSpPr>
        <p:spPr>
          <a:xfrm>
            <a:off x="571500" y="1177634"/>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6">
            <a:extLst>
              <a:ext uri="{FF2B5EF4-FFF2-40B4-BE49-F238E27FC236}">
                <a16:creationId xmlns:a16="http://schemas.microsoft.com/office/drawing/2014/main" id="{C99D4269-1CD4-438F-9552-2D3DFC0A5580}"/>
              </a:ext>
            </a:extLst>
          </p:cNvPr>
          <p:cNvSpPr>
            <a:spLocks noEditPoints="1"/>
          </p:cNvSpPr>
          <p:nvPr/>
        </p:nvSpPr>
        <p:spPr bwMode="auto">
          <a:xfrm>
            <a:off x="8893320" y="2790826"/>
            <a:ext cx="1896457" cy="1905309"/>
          </a:xfrm>
          <a:custGeom>
            <a:avLst/>
            <a:gdLst>
              <a:gd name="T0" fmla="*/ 1495 w 1600"/>
              <a:gd name="T1" fmla="*/ 797 h 1606"/>
              <a:gd name="T2" fmla="*/ 1599 w 1600"/>
              <a:gd name="T3" fmla="*/ 717 h 1606"/>
              <a:gd name="T4" fmla="*/ 1465 w 1600"/>
              <a:gd name="T5" fmla="*/ 599 h 1606"/>
              <a:gd name="T6" fmla="*/ 1521 w 1600"/>
              <a:gd name="T7" fmla="*/ 449 h 1606"/>
              <a:gd name="T8" fmla="*/ 1355 w 1600"/>
              <a:gd name="T9" fmla="*/ 384 h 1606"/>
              <a:gd name="T10" fmla="*/ 1357 w 1600"/>
              <a:gd name="T11" fmla="*/ 224 h 1606"/>
              <a:gd name="T12" fmla="*/ 1179 w 1600"/>
              <a:gd name="T13" fmla="*/ 219 h 1606"/>
              <a:gd name="T14" fmla="*/ 1125 w 1600"/>
              <a:gd name="T15" fmla="*/ 68 h 1606"/>
              <a:gd name="T16" fmla="*/ 956 w 1600"/>
              <a:gd name="T17" fmla="*/ 125 h 1606"/>
              <a:gd name="T18" fmla="*/ 855 w 1600"/>
              <a:gd name="T19" fmla="*/ 1 h 1606"/>
              <a:gd name="T20" fmla="*/ 732 w 1600"/>
              <a:gd name="T21" fmla="*/ 3 h 1606"/>
              <a:gd name="T22" fmla="*/ 632 w 1600"/>
              <a:gd name="T23" fmla="*/ 128 h 1606"/>
              <a:gd name="T24" fmla="*/ 462 w 1600"/>
              <a:gd name="T25" fmla="*/ 74 h 1606"/>
              <a:gd name="T26" fmla="*/ 412 w 1600"/>
              <a:gd name="T27" fmla="*/ 226 h 1606"/>
              <a:gd name="T28" fmla="*/ 234 w 1600"/>
              <a:gd name="T29" fmla="*/ 234 h 1606"/>
              <a:gd name="T30" fmla="*/ 238 w 1600"/>
              <a:gd name="T31" fmla="*/ 394 h 1606"/>
              <a:gd name="T32" fmla="*/ 73 w 1600"/>
              <a:gd name="T33" fmla="*/ 462 h 1606"/>
              <a:gd name="T34" fmla="*/ 132 w 1600"/>
              <a:gd name="T35" fmla="*/ 610 h 1606"/>
              <a:gd name="T36" fmla="*/ 0 w 1600"/>
              <a:gd name="T37" fmla="*/ 731 h 1606"/>
              <a:gd name="T38" fmla="*/ 105 w 1600"/>
              <a:gd name="T39" fmla="*/ 809 h 1606"/>
              <a:gd name="T40" fmla="*/ 2 w 1600"/>
              <a:gd name="T41" fmla="*/ 888 h 1606"/>
              <a:gd name="T42" fmla="*/ 135 w 1600"/>
              <a:gd name="T43" fmla="*/ 1006 h 1606"/>
              <a:gd name="T44" fmla="*/ 79 w 1600"/>
              <a:gd name="T45" fmla="*/ 1156 h 1606"/>
              <a:gd name="T46" fmla="*/ 245 w 1600"/>
              <a:gd name="T47" fmla="*/ 1221 h 1606"/>
              <a:gd name="T48" fmla="*/ 243 w 1600"/>
              <a:gd name="T49" fmla="*/ 1381 h 1606"/>
              <a:gd name="T50" fmla="*/ 422 w 1600"/>
              <a:gd name="T51" fmla="*/ 1386 h 1606"/>
              <a:gd name="T52" fmla="*/ 475 w 1600"/>
              <a:gd name="T53" fmla="*/ 1537 h 1606"/>
              <a:gd name="T54" fmla="*/ 644 w 1600"/>
              <a:gd name="T55" fmla="*/ 1480 h 1606"/>
              <a:gd name="T56" fmla="*/ 746 w 1600"/>
              <a:gd name="T57" fmla="*/ 1604 h 1606"/>
              <a:gd name="T58" fmla="*/ 868 w 1600"/>
              <a:gd name="T59" fmla="*/ 1603 h 1606"/>
              <a:gd name="T60" fmla="*/ 968 w 1600"/>
              <a:gd name="T61" fmla="*/ 1477 h 1606"/>
              <a:gd name="T62" fmla="*/ 1138 w 1600"/>
              <a:gd name="T63" fmla="*/ 1531 h 1606"/>
              <a:gd name="T64" fmla="*/ 1189 w 1600"/>
              <a:gd name="T65" fmla="*/ 1379 h 1606"/>
              <a:gd name="T66" fmla="*/ 1367 w 1600"/>
              <a:gd name="T67" fmla="*/ 1371 h 1606"/>
              <a:gd name="T68" fmla="*/ 1362 w 1600"/>
              <a:gd name="T69" fmla="*/ 1212 h 1606"/>
              <a:gd name="T70" fmla="*/ 1527 w 1600"/>
              <a:gd name="T71" fmla="*/ 1144 h 1606"/>
              <a:gd name="T72" fmla="*/ 1469 w 1600"/>
              <a:gd name="T73" fmla="*/ 995 h 1606"/>
              <a:gd name="T74" fmla="*/ 1600 w 1600"/>
              <a:gd name="T75" fmla="*/ 874 h 1606"/>
              <a:gd name="T76" fmla="*/ 805 w 1600"/>
              <a:gd name="T77" fmla="*/ 1383 h 1606"/>
              <a:gd name="T78" fmla="*/ 795 w 1600"/>
              <a:gd name="T79" fmla="*/ 222 h 1606"/>
              <a:gd name="T80" fmla="*/ 805 w 1600"/>
              <a:gd name="T81" fmla="*/ 1383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0" h="1606">
                <a:moveTo>
                  <a:pt x="1494" y="839"/>
                </a:moveTo>
                <a:cubicBezTo>
                  <a:pt x="1495" y="825"/>
                  <a:pt x="1496" y="811"/>
                  <a:pt x="1495" y="797"/>
                </a:cubicBezTo>
                <a:cubicBezTo>
                  <a:pt x="1495" y="782"/>
                  <a:pt x="1495" y="768"/>
                  <a:pt x="1494" y="755"/>
                </a:cubicBezTo>
                <a:cubicBezTo>
                  <a:pt x="1534" y="746"/>
                  <a:pt x="1571" y="733"/>
                  <a:pt x="1599" y="717"/>
                </a:cubicBezTo>
                <a:cubicBezTo>
                  <a:pt x="1594" y="676"/>
                  <a:pt x="1587" y="636"/>
                  <a:pt x="1576" y="596"/>
                </a:cubicBezTo>
                <a:cubicBezTo>
                  <a:pt x="1545" y="592"/>
                  <a:pt x="1506" y="592"/>
                  <a:pt x="1465" y="599"/>
                </a:cubicBezTo>
                <a:cubicBezTo>
                  <a:pt x="1457" y="572"/>
                  <a:pt x="1447" y="546"/>
                  <a:pt x="1436" y="520"/>
                </a:cubicBezTo>
                <a:cubicBezTo>
                  <a:pt x="1471" y="498"/>
                  <a:pt x="1501" y="473"/>
                  <a:pt x="1521" y="449"/>
                </a:cubicBezTo>
                <a:cubicBezTo>
                  <a:pt x="1503" y="412"/>
                  <a:pt x="1482" y="377"/>
                  <a:pt x="1459" y="343"/>
                </a:cubicBezTo>
                <a:cubicBezTo>
                  <a:pt x="1428" y="350"/>
                  <a:pt x="1392" y="364"/>
                  <a:pt x="1355" y="384"/>
                </a:cubicBezTo>
                <a:cubicBezTo>
                  <a:pt x="1338" y="362"/>
                  <a:pt x="1320" y="340"/>
                  <a:pt x="1301" y="320"/>
                </a:cubicBezTo>
                <a:cubicBezTo>
                  <a:pt x="1326" y="287"/>
                  <a:pt x="1346" y="254"/>
                  <a:pt x="1357" y="224"/>
                </a:cubicBezTo>
                <a:cubicBezTo>
                  <a:pt x="1327" y="196"/>
                  <a:pt x="1296" y="169"/>
                  <a:pt x="1262" y="146"/>
                </a:cubicBezTo>
                <a:cubicBezTo>
                  <a:pt x="1235" y="163"/>
                  <a:pt x="1206" y="188"/>
                  <a:pt x="1179" y="219"/>
                </a:cubicBezTo>
                <a:cubicBezTo>
                  <a:pt x="1155" y="204"/>
                  <a:pt x="1131" y="190"/>
                  <a:pt x="1105" y="178"/>
                </a:cubicBezTo>
                <a:cubicBezTo>
                  <a:pt x="1119" y="138"/>
                  <a:pt x="1125" y="100"/>
                  <a:pt x="1125" y="68"/>
                </a:cubicBezTo>
                <a:cubicBezTo>
                  <a:pt x="1088" y="52"/>
                  <a:pt x="1050" y="38"/>
                  <a:pt x="1010" y="27"/>
                </a:cubicBezTo>
                <a:cubicBezTo>
                  <a:pt x="990" y="52"/>
                  <a:pt x="971" y="86"/>
                  <a:pt x="956" y="125"/>
                </a:cubicBezTo>
                <a:cubicBezTo>
                  <a:pt x="929" y="119"/>
                  <a:pt x="902" y="114"/>
                  <a:pt x="873" y="111"/>
                </a:cubicBezTo>
                <a:cubicBezTo>
                  <a:pt x="872" y="70"/>
                  <a:pt x="865" y="32"/>
                  <a:pt x="855" y="1"/>
                </a:cubicBezTo>
                <a:cubicBezTo>
                  <a:pt x="834" y="0"/>
                  <a:pt x="814" y="0"/>
                  <a:pt x="793" y="0"/>
                </a:cubicBezTo>
                <a:cubicBezTo>
                  <a:pt x="773" y="0"/>
                  <a:pt x="752" y="1"/>
                  <a:pt x="732" y="3"/>
                </a:cubicBezTo>
                <a:cubicBezTo>
                  <a:pt x="722" y="33"/>
                  <a:pt x="716" y="71"/>
                  <a:pt x="715" y="112"/>
                </a:cubicBezTo>
                <a:cubicBezTo>
                  <a:pt x="687" y="116"/>
                  <a:pt x="659" y="121"/>
                  <a:pt x="632" y="128"/>
                </a:cubicBezTo>
                <a:cubicBezTo>
                  <a:pt x="617" y="89"/>
                  <a:pt x="598" y="56"/>
                  <a:pt x="577" y="31"/>
                </a:cubicBezTo>
                <a:cubicBezTo>
                  <a:pt x="538" y="42"/>
                  <a:pt x="499" y="57"/>
                  <a:pt x="462" y="74"/>
                </a:cubicBezTo>
                <a:cubicBezTo>
                  <a:pt x="463" y="106"/>
                  <a:pt x="470" y="144"/>
                  <a:pt x="484" y="183"/>
                </a:cubicBezTo>
                <a:cubicBezTo>
                  <a:pt x="459" y="196"/>
                  <a:pt x="435" y="210"/>
                  <a:pt x="412" y="226"/>
                </a:cubicBezTo>
                <a:cubicBezTo>
                  <a:pt x="384" y="195"/>
                  <a:pt x="355" y="170"/>
                  <a:pt x="327" y="154"/>
                </a:cubicBezTo>
                <a:cubicBezTo>
                  <a:pt x="294" y="178"/>
                  <a:pt x="263" y="205"/>
                  <a:pt x="234" y="234"/>
                </a:cubicBezTo>
                <a:cubicBezTo>
                  <a:pt x="245" y="263"/>
                  <a:pt x="265" y="297"/>
                  <a:pt x="292" y="329"/>
                </a:cubicBezTo>
                <a:cubicBezTo>
                  <a:pt x="272" y="349"/>
                  <a:pt x="255" y="371"/>
                  <a:pt x="238" y="394"/>
                </a:cubicBezTo>
                <a:cubicBezTo>
                  <a:pt x="201" y="374"/>
                  <a:pt x="165" y="361"/>
                  <a:pt x="134" y="355"/>
                </a:cubicBezTo>
                <a:cubicBezTo>
                  <a:pt x="111" y="389"/>
                  <a:pt x="91" y="424"/>
                  <a:pt x="73" y="462"/>
                </a:cubicBezTo>
                <a:cubicBezTo>
                  <a:pt x="94" y="486"/>
                  <a:pt x="124" y="510"/>
                  <a:pt x="160" y="531"/>
                </a:cubicBezTo>
                <a:cubicBezTo>
                  <a:pt x="149" y="557"/>
                  <a:pt x="140" y="583"/>
                  <a:pt x="132" y="610"/>
                </a:cubicBezTo>
                <a:cubicBezTo>
                  <a:pt x="91" y="604"/>
                  <a:pt x="52" y="604"/>
                  <a:pt x="21" y="610"/>
                </a:cubicBezTo>
                <a:cubicBezTo>
                  <a:pt x="11" y="649"/>
                  <a:pt x="4" y="690"/>
                  <a:pt x="0" y="731"/>
                </a:cubicBezTo>
                <a:cubicBezTo>
                  <a:pt x="29" y="746"/>
                  <a:pt x="65" y="759"/>
                  <a:pt x="106" y="766"/>
                </a:cubicBezTo>
                <a:cubicBezTo>
                  <a:pt x="105" y="780"/>
                  <a:pt x="105" y="794"/>
                  <a:pt x="105" y="809"/>
                </a:cubicBezTo>
                <a:cubicBezTo>
                  <a:pt x="105" y="823"/>
                  <a:pt x="106" y="837"/>
                  <a:pt x="107" y="851"/>
                </a:cubicBezTo>
                <a:cubicBezTo>
                  <a:pt x="66" y="859"/>
                  <a:pt x="30" y="872"/>
                  <a:pt x="2" y="888"/>
                </a:cubicBezTo>
                <a:cubicBezTo>
                  <a:pt x="6" y="929"/>
                  <a:pt x="14" y="970"/>
                  <a:pt x="24" y="1009"/>
                </a:cubicBezTo>
                <a:cubicBezTo>
                  <a:pt x="56" y="1013"/>
                  <a:pt x="94" y="1013"/>
                  <a:pt x="135" y="1006"/>
                </a:cubicBezTo>
                <a:cubicBezTo>
                  <a:pt x="143" y="1033"/>
                  <a:pt x="153" y="1059"/>
                  <a:pt x="165" y="1085"/>
                </a:cubicBezTo>
                <a:cubicBezTo>
                  <a:pt x="129" y="1107"/>
                  <a:pt x="100" y="1132"/>
                  <a:pt x="79" y="1156"/>
                </a:cubicBezTo>
                <a:cubicBezTo>
                  <a:pt x="97" y="1193"/>
                  <a:pt x="118" y="1228"/>
                  <a:pt x="141" y="1262"/>
                </a:cubicBezTo>
                <a:cubicBezTo>
                  <a:pt x="173" y="1255"/>
                  <a:pt x="209" y="1242"/>
                  <a:pt x="245" y="1221"/>
                </a:cubicBezTo>
                <a:cubicBezTo>
                  <a:pt x="262" y="1244"/>
                  <a:pt x="280" y="1265"/>
                  <a:pt x="300" y="1285"/>
                </a:cubicBezTo>
                <a:cubicBezTo>
                  <a:pt x="274" y="1318"/>
                  <a:pt x="255" y="1351"/>
                  <a:pt x="243" y="1381"/>
                </a:cubicBezTo>
                <a:cubicBezTo>
                  <a:pt x="273" y="1410"/>
                  <a:pt x="305" y="1436"/>
                  <a:pt x="338" y="1459"/>
                </a:cubicBezTo>
                <a:cubicBezTo>
                  <a:pt x="365" y="1443"/>
                  <a:pt x="395" y="1417"/>
                  <a:pt x="422" y="1386"/>
                </a:cubicBezTo>
                <a:cubicBezTo>
                  <a:pt x="445" y="1401"/>
                  <a:pt x="470" y="1415"/>
                  <a:pt x="495" y="1427"/>
                </a:cubicBezTo>
                <a:cubicBezTo>
                  <a:pt x="482" y="1467"/>
                  <a:pt x="475" y="1505"/>
                  <a:pt x="475" y="1537"/>
                </a:cubicBezTo>
                <a:cubicBezTo>
                  <a:pt x="512" y="1553"/>
                  <a:pt x="551" y="1567"/>
                  <a:pt x="591" y="1578"/>
                </a:cubicBezTo>
                <a:cubicBezTo>
                  <a:pt x="611" y="1553"/>
                  <a:pt x="629" y="1519"/>
                  <a:pt x="644" y="1480"/>
                </a:cubicBezTo>
                <a:cubicBezTo>
                  <a:pt x="671" y="1486"/>
                  <a:pt x="699" y="1491"/>
                  <a:pt x="727" y="1494"/>
                </a:cubicBezTo>
                <a:cubicBezTo>
                  <a:pt x="728" y="1536"/>
                  <a:pt x="735" y="1574"/>
                  <a:pt x="746" y="1604"/>
                </a:cubicBezTo>
                <a:cubicBezTo>
                  <a:pt x="766" y="1605"/>
                  <a:pt x="786" y="1606"/>
                  <a:pt x="807" y="1605"/>
                </a:cubicBezTo>
                <a:cubicBezTo>
                  <a:pt x="828" y="1605"/>
                  <a:pt x="848" y="1604"/>
                  <a:pt x="868" y="1603"/>
                </a:cubicBezTo>
                <a:cubicBezTo>
                  <a:pt x="879" y="1572"/>
                  <a:pt x="885" y="1534"/>
                  <a:pt x="885" y="1493"/>
                </a:cubicBezTo>
                <a:cubicBezTo>
                  <a:pt x="913" y="1489"/>
                  <a:pt x="941" y="1484"/>
                  <a:pt x="968" y="1477"/>
                </a:cubicBezTo>
                <a:cubicBezTo>
                  <a:pt x="983" y="1516"/>
                  <a:pt x="1003" y="1549"/>
                  <a:pt x="1023" y="1574"/>
                </a:cubicBezTo>
                <a:cubicBezTo>
                  <a:pt x="1063" y="1563"/>
                  <a:pt x="1101" y="1548"/>
                  <a:pt x="1138" y="1531"/>
                </a:cubicBezTo>
                <a:cubicBezTo>
                  <a:pt x="1137" y="1499"/>
                  <a:pt x="1130" y="1461"/>
                  <a:pt x="1116" y="1422"/>
                </a:cubicBezTo>
                <a:cubicBezTo>
                  <a:pt x="1141" y="1409"/>
                  <a:pt x="1165" y="1395"/>
                  <a:pt x="1189" y="1379"/>
                </a:cubicBezTo>
                <a:cubicBezTo>
                  <a:pt x="1216" y="1410"/>
                  <a:pt x="1246" y="1435"/>
                  <a:pt x="1273" y="1451"/>
                </a:cubicBezTo>
                <a:cubicBezTo>
                  <a:pt x="1306" y="1427"/>
                  <a:pt x="1338" y="1400"/>
                  <a:pt x="1367" y="1371"/>
                </a:cubicBezTo>
                <a:cubicBezTo>
                  <a:pt x="1355" y="1342"/>
                  <a:pt x="1335" y="1309"/>
                  <a:pt x="1309" y="1277"/>
                </a:cubicBezTo>
                <a:cubicBezTo>
                  <a:pt x="1328" y="1256"/>
                  <a:pt x="1346" y="1234"/>
                  <a:pt x="1362" y="1212"/>
                </a:cubicBezTo>
                <a:cubicBezTo>
                  <a:pt x="1399" y="1231"/>
                  <a:pt x="1435" y="1245"/>
                  <a:pt x="1467" y="1250"/>
                </a:cubicBezTo>
                <a:cubicBezTo>
                  <a:pt x="1489" y="1217"/>
                  <a:pt x="1510" y="1181"/>
                  <a:pt x="1527" y="1144"/>
                </a:cubicBezTo>
                <a:cubicBezTo>
                  <a:pt x="1506" y="1120"/>
                  <a:pt x="1476" y="1095"/>
                  <a:pt x="1440" y="1074"/>
                </a:cubicBezTo>
                <a:cubicBezTo>
                  <a:pt x="1451" y="1048"/>
                  <a:pt x="1461" y="1022"/>
                  <a:pt x="1469" y="995"/>
                </a:cubicBezTo>
                <a:cubicBezTo>
                  <a:pt x="1510" y="1001"/>
                  <a:pt x="1548" y="1001"/>
                  <a:pt x="1580" y="995"/>
                </a:cubicBezTo>
                <a:cubicBezTo>
                  <a:pt x="1589" y="956"/>
                  <a:pt x="1596" y="916"/>
                  <a:pt x="1600" y="874"/>
                </a:cubicBezTo>
                <a:cubicBezTo>
                  <a:pt x="1572" y="859"/>
                  <a:pt x="1535" y="846"/>
                  <a:pt x="1494" y="839"/>
                </a:cubicBezTo>
                <a:close/>
                <a:moveTo>
                  <a:pt x="805" y="1383"/>
                </a:moveTo>
                <a:cubicBezTo>
                  <a:pt x="485" y="1386"/>
                  <a:pt x="223" y="1128"/>
                  <a:pt x="220" y="808"/>
                </a:cubicBezTo>
                <a:cubicBezTo>
                  <a:pt x="217" y="487"/>
                  <a:pt x="475" y="225"/>
                  <a:pt x="795" y="222"/>
                </a:cubicBezTo>
                <a:cubicBezTo>
                  <a:pt x="1116" y="219"/>
                  <a:pt x="1378" y="477"/>
                  <a:pt x="1381" y="798"/>
                </a:cubicBezTo>
                <a:cubicBezTo>
                  <a:pt x="1383" y="1118"/>
                  <a:pt x="1126" y="1380"/>
                  <a:pt x="805" y="1383"/>
                </a:cubicBezTo>
                <a:close/>
              </a:path>
            </a:pathLst>
          </a:custGeom>
          <a:solidFill>
            <a:srgbClr val="DC1E34"/>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14" name="Oval 13">
            <a:extLst>
              <a:ext uri="{FF2B5EF4-FFF2-40B4-BE49-F238E27FC236}">
                <a16:creationId xmlns:a16="http://schemas.microsoft.com/office/drawing/2014/main" id="{6453ACAB-D15B-4DFA-A0EC-3F667015A2E1}"/>
              </a:ext>
            </a:extLst>
          </p:cNvPr>
          <p:cNvSpPr/>
          <p:nvPr/>
        </p:nvSpPr>
        <p:spPr>
          <a:xfrm>
            <a:off x="9099970" y="3001902"/>
            <a:ext cx="1483156" cy="1483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7">
            <a:extLst>
              <a:ext uri="{FF2B5EF4-FFF2-40B4-BE49-F238E27FC236}">
                <a16:creationId xmlns:a16="http://schemas.microsoft.com/office/drawing/2014/main" id="{EE9E80CC-248A-4095-B80E-A20D99C064D6}"/>
              </a:ext>
            </a:extLst>
          </p:cNvPr>
          <p:cNvSpPr>
            <a:spLocks noEditPoints="1"/>
          </p:cNvSpPr>
          <p:nvPr/>
        </p:nvSpPr>
        <p:spPr bwMode="auto">
          <a:xfrm>
            <a:off x="7006821" y="2794141"/>
            <a:ext cx="1903095" cy="1898669"/>
          </a:xfrm>
          <a:custGeom>
            <a:avLst/>
            <a:gdLst>
              <a:gd name="T0" fmla="*/ 1488 w 1607"/>
              <a:gd name="T1" fmla="*/ 923 h 1599"/>
              <a:gd name="T2" fmla="*/ 1604 w 1607"/>
              <a:gd name="T3" fmla="*/ 864 h 1599"/>
              <a:gd name="T4" fmla="*/ 1495 w 1607"/>
              <a:gd name="T5" fmla="*/ 723 h 1599"/>
              <a:gd name="T6" fmla="*/ 1578 w 1607"/>
              <a:gd name="T7" fmla="*/ 586 h 1599"/>
              <a:gd name="T8" fmla="*/ 1427 w 1607"/>
              <a:gd name="T9" fmla="*/ 491 h 1599"/>
              <a:gd name="T10" fmla="*/ 1458 w 1607"/>
              <a:gd name="T11" fmla="*/ 334 h 1599"/>
              <a:gd name="T12" fmla="*/ 1284 w 1607"/>
              <a:gd name="T13" fmla="*/ 297 h 1599"/>
              <a:gd name="T14" fmla="*/ 1259 w 1607"/>
              <a:gd name="T15" fmla="*/ 138 h 1599"/>
              <a:gd name="T16" fmla="*/ 1083 w 1607"/>
              <a:gd name="T17" fmla="*/ 163 h 1599"/>
              <a:gd name="T18" fmla="*/ 1006 w 1607"/>
              <a:gd name="T19" fmla="*/ 23 h 1599"/>
              <a:gd name="T20" fmla="*/ 885 w 1607"/>
              <a:gd name="T21" fmla="*/ 1 h 1599"/>
              <a:gd name="T22" fmla="*/ 764 w 1607"/>
              <a:gd name="T23" fmla="*/ 105 h 1599"/>
              <a:gd name="T24" fmla="*/ 607 w 1607"/>
              <a:gd name="T25" fmla="*/ 21 h 1599"/>
              <a:gd name="T26" fmla="*/ 529 w 1607"/>
              <a:gd name="T27" fmla="*/ 161 h 1599"/>
              <a:gd name="T28" fmla="*/ 352 w 1607"/>
              <a:gd name="T29" fmla="*/ 135 h 1599"/>
              <a:gd name="T30" fmla="*/ 327 w 1607"/>
              <a:gd name="T31" fmla="*/ 293 h 1599"/>
              <a:gd name="T32" fmla="*/ 152 w 1607"/>
              <a:gd name="T33" fmla="*/ 330 h 1599"/>
              <a:gd name="T34" fmla="*/ 182 w 1607"/>
              <a:gd name="T35" fmla="*/ 487 h 1599"/>
              <a:gd name="T36" fmla="*/ 31 w 1607"/>
              <a:gd name="T37" fmla="*/ 581 h 1599"/>
              <a:gd name="T38" fmla="*/ 119 w 1607"/>
              <a:gd name="T39" fmla="*/ 677 h 1599"/>
              <a:gd name="T40" fmla="*/ 3 w 1607"/>
              <a:gd name="T41" fmla="*/ 735 h 1599"/>
              <a:gd name="T42" fmla="*/ 112 w 1607"/>
              <a:gd name="T43" fmla="*/ 876 h 1599"/>
              <a:gd name="T44" fmla="*/ 29 w 1607"/>
              <a:gd name="T45" fmla="*/ 1013 h 1599"/>
              <a:gd name="T46" fmla="*/ 180 w 1607"/>
              <a:gd name="T47" fmla="*/ 1108 h 1599"/>
              <a:gd name="T48" fmla="*/ 149 w 1607"/>
              <a:gd name="T49" fmla="*/ 1265 h 1599"/>
              <a:gd name="T50" fmla="*/ 323 w 1607"/>
              <a:gd name="T51" fmla="*/ 1303 h 1599"/>
              <a:gd name="T52" fmla="*/ 348 w 1607"/>
              <a:gd name="T53" fmla="*/ 1461 h 1599"/>
              <a:gd name="T54" fmla="*/ 524 w 1607"/>
              <a:gd name="T55" fmla="*/ 1436 h 1599"/>
              <a:gd name="T56" fmla="*/ 601 w 1607"/>
              <a:gd name="T57" fmla="*/ 1577 h 1599"/>
              <a:gd name="T58" fmla="*/ 722 w 1607"/>
              <a:gd name="T59" fmla="*/ 1598 h 1599"/>
              <a:gd name="T60" fmla="*/ 843 w 1607"/>
              <a:gd name="T61" fmla="*/ 1494 h 1599"/>
              <a:gd name="T62" fmla="*/ 1000 w 1607"/>
              <a:gd name="T63" fmla="*/ 1578 h 1599"/>
              <a:gd name="T64" fmla="*/ 1078 w 1607"/>
              <a:gd name="T65" fmla="*/ 1438 h 1599"/>
              <a:gd name="T66" fmla="*/ 1255 w 1607"/>
              <a:gd name="T67" fmla="*/ 1464 h 1599"/>
              <a:gd name="T68" fmla="*/ 1280 w 1607"/>
              <a:gd name="T69" fmla="*/ 1306 h 1599"/>
              <a:gd name="T70" fmla="*/ 1455 w 1607"/>
              <a:gd name="T71" fmla="*/ 1269 h 1599"/>
              <a:gd name="T72" fmla="*/ 1425 w 1607"/>
              <a:gd name="T73" fmla="*/ 1112 h 1599"/>
              <a:gd name="T74" fmla="*/ 1576 w 1607"/>
              <a:gd name="T75" fmla="*/ 1018 h 1599"/>
              <a:gd name="T76" fmla="*/ 701 w 1607"/>
              <a:gd name="T77" fmla="*/ 1371 h 1599"/>
              <a:gd name="T78" fmla="*/ 906 w 1607"/>
              <a:gd name="T79" fmla="*/ 228 h 1599"/>
              <a:gd name="T80" fmla="*/ 701 w 1607"/>
              <a:gd name="T81" fmla="*/ 1371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7" h="1599">
                <a:moveTo>
                  <a:pt x="1479" y="964"/>
                </a:moveTo>
                <a:cubicBezTo>
                  <a:pt x="1482" y="950"/>
                  <a:pt x="1485" y="937"/>
                  <a:pt x="1488" y="923"/>
                </a:cubicBezTo>
                <a:cubicBezTo>
                  <a:pt x="1490" y="909"/>
                  <a:pt x="1492" y="895"/>
                  <a:pt x="1494" y="881"/>
                </a:cubicBezTo>
                <a:cubicBezTo>
                  <a:pt x="1536" y="880"/>
                  <a:pt x="1574" y="874"/>
                  <a:pt x="1604" y="864"/>
                </a:cubicBezTo>
                <a:cubicBezTo>
                  <a:pt x="1607" y="822"/>
                  <a:pt x="1607" y="781"/>
                  <a:pt x="1604" y="741"/>
                </a:cubicBezTo>
                <a:cubicBezTo>
                  <a:pt x="1574" y="730"/>
                  <a:pt x="1536" y="724"/>
                  <a:pt x="1495" y="723"/>
                </a:cubicBezTo>
                <a:cubicBezTo>
                  <a:pt x="1492" y="695"/>
                  <a:pt x="1487" y="667"/>
                  <a:pt x="1480" y="640"/>
                </a:cubicBezTo>
                <a:cubicBezTo>
                  <a:pt x="1519" y="625"/>
                  <a:pt x="1553" y="606"/>
                  <a:pt x="1578" y="586"/>
                </a:cubicBezTo>
                <a:cubicBezTo>
                  <a:pt x="1567" y="546"/>
                  <a:pt x="1553" y="508"/>
                  <a:pt x="1536" y="471"/>
                </a:cubicBezTo>
                <a:cubicBezTo>
                  <a:pt x="1504" y="471"/>
                  <a:pt x="1466" y="478"/>
                  <a:pt x="1427" y="491"/>
                </a:cubicBezTo>
                <a:cubicBezTo>
                  <a:pt x="1414" y="466"/>
                  <a:pt x="1400" y="442"/>
                  <a:pt x="1385" y="418"/>
                </a:cubicBezTo>
                <a:cubicBezTo>
                  <a:pt x="1416" y="391"/>
                  <a:pt x="1441" y="362"/>
                  <a:pt x="1458" y="334"/>
                </a:cubicBezTo>
                <a:cubicBezTo>
                  <a:pt x="1434" y="301"/>
                  <a:pt x="1408" y="269"/>
                  <a:pt x="1379" y="240"/>
                </a:cubicBezTo>
                <a:cubicBezTo>
                  <a:pt x="1349" y="251"/>
                  <a:pt x="1316" y="271"/>
                  <a:pt x="1284" y="297"/>
                </a:cubicBezTo>
                <a:cubicBezTo>
                  <a:pt x="1263" y="277"/>
                  <a:pt x="1242" y="259"/>
                  <a:pt x="1219" y="242"/>
                </a:cubicBezTo>
                <a:cubicBezTo>
                  <a:pt x="1240" y="206"/>
                  <a:pt x="1253" y="170"/>
                  <a:pt x="1259" y="138"/>
                </a:cubicBezTo>
                <a:cubicBezTo>
                  <a:pt x="1226" y="115"/>
                  <a:pt x="1190" y="95"/>
                  <a:pt x="1153" y="77"/>
                </a:cubicBezTo>
                <a:cubicBezTo>
                  <a:pt x="1129" y="98"/>
                  <a:pt x="1104" y="127"/>
                  <a:pt x="1083" y="163"/>
                </a:cubicBezTo>
                <a:cubicBezTo>
                  <a:pt x="1057" y="152"/>
                  <a:pt x="1031" y="142"/>
                  <a:pt x="1004" y="134"/>
                </a:cubicBezTo>
                <a:cubicBezTo>
                  <a:pt x="1010" y="93"/>
                  <a:pt x="1011" y="54"/>
                  <a:pt x="1006" y="23"/>
                </a:cubicBezTo>
                <a:cubicBezTo>
                  <a:pt x="986" y="17"/>
                  <a:pt x="966" y="13"/>
                  <a:pt x="946" y="9"/>
                </a:cubicBezTo>
                <a:cubicBezTo>
                  <a:pt x="925" y="6"/>
                  <a:pt x="905" y="3"/>
                  <a:pt x="885" y="1"/>
                </a:cubicBezTo>
                <a:cubicBezTo>
                  <a:pt x="869" y="29"/>
                  <a:pt x="856" y="65"/>
                  <a:pt x="848" y="106"/>
                </a:cubicBezTo>
                <a:cubicBezTo>
                  <a:pt x="820" y="104"/>
                  <a:pt x="792" y="104"/>
                  <a:pt x="764" y="105"/>
                </a:cubicBezTo>
                <a:cubicBezTo>
                  <a:pt x="756" y="64"/>
                  <a:pt x="743" y="28"/>
                  <a:pt x="728" y="0"/>
                </a:cubicBezTo>
                <a:cubicBezTo>
                  <a:pt x="687" y="4"/>
                  <a:pt x="646" y="11"/>
                  <a:pt x="607" y="21"/>
                </a:cubicBezTo>
                <a:cubicBezTo>
                  <a:pt x="602" y="53"/>
                  <a:pt x="602" y="91"/>
                  <a:pt x="608" y="132"/>
                </a:cubicBezTo>
                <a:cubicBezTo>
                  <a:pt x="581" y="140"/>
                  <a:pt x="554" y="150"/>
                  <a:pt x="529" y="161"/>
                </a:cubicBezTo>
                <a:cubicBezTo>
                  <a:pt x="507" y="125"/>
                  <a:pt x="483" y="95"/>
                  <a:pt x="459" y="74"/>
                </a:cubicBezTo>
                <a:cubicBezTo>
                  <a:pt x="422" y="92"/>
                  <a:pt x="386" y="112"/>
                  <a:pt x="352" y="135"/>
                </a:cubicBezTo>
                <a:cubicBezTo>
                  <a:pt x="358" y="167"/>
                  <a:pt x="372" y="203"/>
                  <a:pt x="392" y="240"/>
                </a:cubicBezTo>
                <a:cubicBezTo>
                  <a:pt x="369" y="256"/>
                  <a:pt x="347" y="274"/>
                  <a:pt x="327" y="293"/>
                </a:cubicBezTo>
                <a:cubicBezTo>
                  <a:pt x="295" y="267"/>
                  <a:pt x="261" y="248"/>
                  <a:pt x="232" y="236"/>
                </a:cubicBezTo>
                <a:cubicBezTo>
                  <a:pt x="203" y="265"/>
                  <a:pt x="176" y="296"/>
                  <a:pt x="152" y="330"/>
                </a:cubicBezTo>
                <a:cubicBezTo>
                  <a:pt x="169" y="357"/>
                  <a:pt x="194" y="387"/>
                  <a:pt x="225" y="414"/>
                </a:cubicBezTo>
                <a:cubicBezTo>
                  <a:pt x="209" y="437"/>
                  <a:pt x="195" y="462"/>
                  <a:pt x="182" y="487"/>
                </a:cubicBezTo>
                <a:cubicBezTo>
                  <a:pt x="143" y="473"/>
                  <a:pt x="105" y="466"/>
                  <a:pt x="73" y="466"/>
                </a:cubicBezTo>
                <a:cubicBezTo>
                  <a:pt x="56" y="502"/>
                  <a:pt x="42" y="541"/>
                  <a:pt x="31" y="581"/>
                </a:cubicBezTo>
                <a:cubicBezTo>
                  <a:pt x="56" y="601"/>
                  <a:pt x="89" y="620"/>
                  <a:pt x="128" y="635"/>
                </a:cubicBezTo>
                <a:cubicBezTo>
                  <a:pt x="125" y="649"/>
                  <a:pt x="122" y="663"/>
                  <a:pt x="119" y="677"/>
                </a:cubicBezTo>
                <a:cubicBezTo>
                  <a:pt x="117" y="690"/>
                  <a:pt x="115" y="704"/>
                  <a:pt x="113" y="718"/>
                </a:cubicBezTo>
                <a:cubicBezTo>
                  <a:pt x="72" y="719"/>
                  <a:pt x="33" y="725"/>
                  <a:pt x="3" y="735"/>
                </a:cubicBezTo>
                <a:cubicBezTo>
                  <a:pt x="0" y="777"/>
                  <a:pt x="0" y="818"/>
                  <a:pt x="3" y="858"/>
                </a:cubicBezTo>
                <a:cubicBezTo>
                  <a:pt x="33" y="869"/>
                  <a:pt x="71" y="875"/>
                  <a:pt x="112" y="876"/>
                </a:cubicBezTo>
                <a:cubicBezTo>
                  <a:pt x="115" y="904"/>
                  <a:pt x="120" y="932"/>
                  <a:pt x="127" y="959"/>
                </a:cubicBezTo>
                <a:cubicBezTo>
                  <a:pt x="88" y="974"/>
                  <a:pt x="54" y="993"/>
                  <a:pt x="29" y="1013"/>
                </a:cubicBezTo>
                <a:cubicBezTo>
                  <a:pt x="40" y="1053"/>
                  <a:pt x="54" y="1091"/>
                  <a:pt x="71" y="1129"/>
                </a:cubicBezTo>
                <a:cubicBezTo>
                  <a:pt x="103" y="1128"/>
                  <a:pt x="141" y="1121"/>
                  <a:pt x="180" y="1108"/>
                </a:cubicBezTo>
                <a:cubicBezTo>
                  <a:pt x="193" y="1133"/>
                  <a:pt x="207" y="1158"/>
                  <a:pt x="222" y="1181"/>
                </a:cubicBezTo>
                <a:cubicBezTo>
                  <a:pt x="191" y="1208"/>
                  <a:pt x="166" y="1238"/>
                  <a:pt x="149" y="1265"/>
                </a:cubicBezTo>
                <a:cubicBezTo>
                  <a:pt x="173" y="1298"/>
                  <a:pt x="199" y="1330"/>
                  <a:pt x="228" y="1359"/>
                </a:cubicBezTo>
                <a:cubicBezTo>
                  <a:pt x="258" y="1348"/>
                  <a:pt x="291" y="1329"/>
                  <a:pt x="323" y="1303"/>
                </a:cubicBezTo>
                <a:cubicBezTo>
                  <a:pt x="344" y="1322"/>
                  <a:pt x="365" y="1340"/>
                  <a:pt x="388" y="1357"/>
                </a:cubicBezTo>
                <a:cubicBezTo>
                  <a:pt x="367" y="1393"/>
                  <a:pt x="354" y="1429"/>
                  <a:pt x="348" y="1461"/>
                </a:cubicBezTo>
                <a:cubicBezTo>
                  <a:pt x="381" y="1484"/>
                  <a:pt x="417" y="1505"/>
                  <a:pt x="454" y="1523"/>
                </a:cubicBezTo>
                <a:cubicBezTo>
                  <a:pt x="478" y="1502"/>
                  <a:pt x="503" y="1472"/>
                  <a:pt x="524" y="1436"/>
                </a:cubicBezTo>
                <a:cubicBezTo>
                  <a:pt x="550" y="1448"/>
                  <a:pt x="576" y="1457"/>
                  <a:pt x="603" y="1465"/>
                </a:cubicBezTo>
                <a:cubicBezTo>
                  <a:pt x="597" y="1506"/>
                  <a:pt x="597" y="1545"/>
                  <a:pt x="601" y="1577"/>
                </a:cubicBezTo>
                <a:cubicBezTo>
                  <a:pt x="621" y="1582"/>
                  <a:pt x="641" y="1586"/>
                  <a:pt x="661" y="1590"/>
                </a:cubicBezTo>
                <a:cubicBezTo>
                  <a:pt x="682" y="1593"/>
                  <a:pt x="702" y="1596"/>
                  <a:pt x="722" y="1598"/>
                </a:cubicBezTo>
                <a:cubicBezTo>
                  <a:pt x="738" y="1570"/>
                  <a:pt x="751" y="1534"/>
                  <a:pt x="759" y="1493"/>
                </a:cubicBezTo>
                <a:cubicBezTo>
                  <a:pt x="787" y="1495"/>
                  <a:pt x="815" y="1495"/>
                  <a:pt x="843" y="1494"/>
                </a:cubicBezTo>
                <a:cubicBezTo>
                  <a:pt x="851" y="1535"/>
                  <a:pt x="864" y="1571"/>
                  <a:pt x="879" y="1599"/>
                </a:cubicBezTo>
                <a:cubicBezTo>
                  <a:pt x="921" y="1595"/>
                  <a:pt x="961" y="1588"/>
                  <a:pt x="1000" y="1578"/>
                </a:cubicBezTo>
                <a:cubicBezTo>
                  <a:pt x="1005" y="1547"/>
                  <a:pt x="1005" y="1508"/>
                  <a:pt x="999" y="1467"/>
                </a:cubicBezTo>
                <a:cubicBezTo>
                  <a:pt x="1026" y="1459"/>
                  <a:pt x="1053" y="1449"/>
                  <a:pt x="1078" y="1438"/>
                </a:cubicBezTo>
                <a:cubicBezTo>
                  <a:pt x="1100" y="1474"/>
                  <a:pt x="1124" y="1504"/>
                  <a:pt x="1148" y="1525"/>
                </a:cubicBezTo>
                <a:cubicBezTo>
                  <a:pt x="1185" y="1507"/>
                  <a:pt x="1221" y="1487"/>
                  <a:pt x="1255" y="1464"/>
                </a:cubicBezTo>
                <a:cubicBezTo>
                  <a:pt x="1249" y="1432"/>
                  <a:pt x="1235" y="1396"/>
                  <a:pt x="1215" y="1360"/>
                </a:cubicBezTo>
                <a:cubicBezTo>
                  <a:pt x="1238" y="1343"/>
                  <a:pt x="1260" y="1325"/>
                  <a:pt x="1280" y="1306"/>
                </a:cubicBezTo>
                <a:cubicBezTo>
                  <a:pt x="1312" y="1332"/>
                  <a:pt x="1346" y="1352"/>
                  <a:pt x="1375" y="1363"/>
                </a:cubicBezTo>
                <a:cubicBezTo>
                  <a:pt x="1404" y="1334"/>
                  <a:pt x="1431" y="1303"/>
                  <a:pt x="1455" y="1269"/>
                </a:cubicBezTo>
                <a:cubicBezTo>
                  <a:pt x="1438" y="1242"/>
                  <a:pt x="1414" y="1213"/>
                  <a:pt x="1382" y="1185"/>
                </a:cubicBezTo>
                <a:cubicBezTo>
                  <a:pt x="1398" y="1162"/>
                  <a:pt x="1412" y="1138"/>
                  <a:pt x="1425" y="1112"/>
                </a:cubicBezTo>
                <a:cubicBezTo>
                  <a:pt x="1464" y="1126"/>
                  <a:pt x="1502" y="1133"/>
                  <a:pt x="1534" y="1134"/>
                </a:cubicBezTo>
                <a:cubicBezTo>
                  <a:pt x="1551" y="1097"/>
                  <a:pt x="1565" y="1058"/>
                  <a:pt x="1576" y="1018"/>
                </a:cubicBezTo>
                <a:cubicBezTo>
                  <a:pt x="1551" y="998"/>
                  <a:pt x="1518" y="979"/>
                  <a:pt x="1479" y="964"/>
                </a:cubicBezTo>
                <a:close/>
                <a:moveTo>
                  <a:pt x="701" y="1371"/>
                </a:moveTo>
                <a:cubicBezTo>
                  <a:pt x="385" y="1314"/>
                  <a:pt x="176" y="1012"/>
                  <a:pt x="232" y="697"/>
                </a:cubicBezTo>
                <a:cubicBezTo>
                  <a:pt x="289" y="381"/>
                  <a:pt x="591" y="172"/>
                  <a:pt x="906" y="228"/>
                </a:cubicBezTo>
                <a:cubicBezTo>
                  <a:pt x="1222" y="285"/>
                  <a:pt x="1432" y="587"/>
                  <a:pt x="1375" y="902"/>
                </a:cubicBezTo>
                <a:cubicBezTo>
                  <a:pt x="1318" y="1218"/>
                  <a:pt x="1016" y="1428"/>
                  <a:pt x="701" y="1371"/>
                </a:cubicBezTo>
                <a:close/>
              </a:path>
            </a:pathLst>
          </a:custGeom>
          <a:solidFill>
            <a:srgbClr val="00428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17" name="Oval 16">
            <a:extLst>
              <a:ext uri="{FF2B5EF4-FFF2-40B4-BE49-F238E27FC236}">
                <a16:creationId xmlns:a16="http://schemas.microsoft.com/office/drawing/2014/main" id="{F2F6F134-2D35-4211-98C0-39E24945A1F0}"/>
              </a:ext>
            </a:extLst>
          </p:cNvPr>
          <p:cNvSpPr/>
          <p:nvPr/>
        </p:nvSpPr>
        <p:spPr>
          <a:xfrm>
            <a:off x="7216790" y="3001897"/>
            <a:ext cx="1483156" cy="1483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Freeform 6">
            <a:extLst>
              <a:ext uri="{FF2B5EF4-FFF2-40B4-BE49-F238E27FC236}">
                <a16:creationId xmlns:a16="http://schemas.microsoft.com/office/drawing/2014/main" id="{38C335EE-7EFD-450B-9D62-56E115088821}"/>
              </a:ext>
            </a:extLst>
          </p:cNvPr>
          <p:cNvSpPr>
            <a:spLocks noEditPoints="1"/>
          </p:cNvSpPr>
          <p:nvPr/>
        </p:nvSpPr>
        <p:spPr bwMode="auto">
          <a:xfrm>
            <a:off x="5135260" y="2790826"/>
            <a:ext cx="1896457" cy="1905309"/>
          </a:xfrm>
          <a:custGeom>
            <a:avLst/>
            <a:gdLst>
              <a:gd name="T0" fmla="*/ 1495 w 1600"/>
              <a:gd name="T1" fmla="*/ 797 h 1606"/>
              <a:gd name="T2" fmla="*/ 1599 w 1600"/>
              <a:gd name="T3" fmla="*/ 717 h 1606"/>
              <a:gd name="T4" fmla="*/ 1465 w 1600"/>
              <a:gd name="T5" fmla="*/ 599 h 1606"/>
              <a:gd name="T6" fmla="*/ 1521 w 1600"/>
              <a:gd name="T7" fmla="*/ 449 h 1606"/>
              <a:gd name="T8" fmla="*/ 1355 w 1600"/>
              <a:gd name="T9" fmla="*/ 384 h 1606"/>
              <a:gd name="T10" fmla="*/ 1357 w 1600"/>
              <a:gd name="T11" fmla="*/ 224 h 1606"/>
              <a:gd name="T12" fmla="*/ 1179 w 1600"/>
              <a:gd name="T13" fmla="*/ 219 h 1606"/>
              <a:gd name="T14" fmla="*/ 1125 w 1600"/>
              <a:gd name="T15" fmla="*/ 68 h 1606"/>
              <a:gd name="T16" fmla="*/ 956 w 1600"/>
              <a:gd name="T17" fmla="*/ 125 h 1606"/>
              <a:gd name="T18" fmla="*/ 855 w 1600"/>
              <a:gd name="T19" fmla="*/ 1 h 1606"/>
              <a:gd name="T20" fmla="*/ 732 w 1600"/>
              <a:gd name="T21" fmla="*/ 3 h 1606"/>
              <a:gd name="T22" fmla="*/ 632 w 1600"/>
              <a:gd name="T23" fmla="*/ 128 h 1606"/>
              <a:gd name="T24" fmla="*/ 462 w 1600"/>
              <a:gd name="T25" fmla="*/ 74 h 1606"/>
              <a:gd name="T26" fmla="*/ 412 w 1600"/>
              <a:gd name="T27" fmla="*/ 226 h 1606"/>
              <a:gd name="T28" fmla="*/ 234 w 1600"/>
              <a:gd name="T29" fmla="*/ 234 h 1606"/>
              <a:gd name="T30" fmla="*/ 238 w 1600"/>
              <a:gd name="T31" fmla="*/ 394 h 1606"/>
              <a:gd name="T32" fmla="*/ 73 w 1600"/>
              <a:gd name="T33" fmla="*/ 462 h 1606"/>
              <a:gd name="T34" fmla="*/ 132 w 1600"/>
              <a:gd name="T35" fmla="*/ 610 h 1606"/>
              <a:gd name="T36" fmla="*/ 0 w 1600"/>
              <a:gd name="T37" fmla="*/ 731 h 1606"/>
              <a:gd name="T38" fmla="*/ 105 w 1600"/>
              <a:gd name="T39" fmla="*/ 809 h 1606"/>
              <a:gd name="T40" fmla="*/ 2 w 1600"/>
              <a:gd name="T41" fmla="*/ 888 h 1606"/>
              <a:gd name="T42" fmla="*/ 135 w 1600"/>
              <a:gd name="T43" fmla="*/ 1006 h 1606"/>
              <a:gd name="T44" fmla="*/ 79 w 1600"/>
              <a:gd name="T45" fmla="*/ 1156 h 1606"/>
              <a:gd name="T46" fmla="*/ 245 w 1600"/>
              <a:gd name="T47" fmla="*/ 1221 h 1606"/>
              <a:gd name="T48" fmla="*/ 243 w 1600"/>
              <a:gd name="T49" fmla="*/ 1381 h 1606"/>
              <a:gd name="T50" fmla="*/ 422 w 1600"/>
              <a:gd name="T51" fmla="*/ 1386 h 1606"/>
              <a:gd name="T52" fmla="*/ 475 w 1600"/>
              <a:gd name="T53" fmla="*/ 1537 h 1606"/>
              <a:gd name="T54" fmla="*/ 644 w 1600"/>
              <a:gd name="T55" fmla="*/ 1480 h 1606"/>
              <a:gd name="T56" fmla="*/ 746 w 1600"/>
              <a:gd name="T57" fmla="*/ 1604 h 1606"/>
              <a:gd name="T58" fmla="*/ 868 w 1600"/>
              <a:gd name="T59" fmla="*/ 1603 h 1606"/>
              <a:gd name="T60" fmla="*/ 968 w 1600"/>
              <a:gd name="T61" fmla="*/ 1477 h 1606"/>
              <a:gd name="T62" fmla="*/ 1138 w 1600"/>
              <a:gd name="T63" fmla="*/ 1531 h 1606"/>
              <a:gd name="T64" fmla="*/ 1189 w 1600"/>
              <a:gd name="T65" fmla="*/ 1379 h 1606"/>
              <a:gd name="T66" fmla="*/ 1367 w 1600"/>
              <a:gd name="T67" fmla="*/ 1371 h 1606"/>
              <a:gd name="T68" fmla="*/ 1362 w 1600"/>
              <a:gd name="T69" fmla="*/ 1212 h 1606"/>
              <a:gd name="T70" fmla="*/ 1527 w 1600"/>
              <a:gd name="T71" fmla="*/ 1144 h 1606"/>
              <a:gd name="T72" fmla="*/ 1469 w 1600"/>
              <a:gd name="T73" fmla="*/ 995 h 1606"/>
              <a:gd name="T74" fmla="*/ 1600 w 1600"/>
              <a:gd name="T75" fmla="*/ 874 h 1606"/>
              <a:gd name="T76" fmla="*/ 805 w 1600"/>
              <a:gd name="T77" fmla="*/ 1383 h 1606"/>
              <a:gd name="T78" fmla="*/ 795 w 1600"/>
              <a:gd name="T79" fmla="*/ 222 h 1606"/>
              <a:gd name="T80" fmla="*/ 805 w 1600"/>
              <a:gd name="T81" fmla="*/ 1383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0" h="1606">
                <a:moveTo>
                  <a:pt x="1494" y="839"/>
                </a:moveTo>
                <a:cubicBezTo>
                  <a:pt x="1495" y="825"/>
                  <a:pt x="1496" y="811"/>
                  <a:pt x="1495" y="797"/>
                </a:cubicBezTo>
                <a:cubicBezTo>
                  <a:pt x="1495" y="782"/>
                  <a:pt x="1495" y="768"/>
                  <a:pt x="1494" y="755"/>
                </a:cubicBezTo>
                <a:cubicBezTo>
                  <a:pt x="1534" y="746"/>
                  <a:pt x="1571" y="733"/>
                  <a:pt x="1599" y="717"/>
                </a:cubicBezTo>
                <a:cubicBezTo>
                  <a:pt x="1594" y="676"/>
                  <a:pt x="1587" y="636"/>
                  <a:pt x="1576" y="596"/>
                </a:cubicBezTo>
                <a:cubicBezTo>
                  <a:pt x="1545" y="592"/>
                  <a:pt x="1506" y="592"/>
                  <a:pt x="1465" y="599"/>
                </a:cubicBezTo>
                <a:cubicBezTo>
                  <a:pt x="1457" y="572"/>
                  <a:pt x="1447" y="546"/>
                  <a:pt x="1436" y="520"/>
                </a:cubicBezTo>
                <a:cubicBezTo>
                  <a:pt x="1471" y="498"/>
                  <a:pt x="1501" y="473"/>
                  <a:pt x="1521" y="449"/>
                </a:cubicBezTo>
                <a:cubicBezTo>
                  <a:pt x="1503" y="412"/>
                  <a:pt x="1482" y="377"/>
                  <a:pt x="1459" y="343"/>
                </a:cubicBezTo>
                <a:cubicBezTo>
                  <a:pt x="1428" y="350"/>
                  <a:pt x="1392" y="364"/>
                  <a:pt x="1355" y="384"/>
                </a:cubicBezTo>
                <a:cubicBezTo>
                  <a:pt x="1338" y="362"/>
                  <a:pt x="1320" y="340"/>
                  <a:pt x="1301" y="320"/>
                </a:cubicBezTo>
                <a:cubicBezTo>
                  <a:pt x="1326" y="287"/>
                  <a:pt x="1346" y="254"/>
                  <a:pt x="1357" y="224"/>
                </a:cubicBezTo>
                <a:cubicBezTo>
                  <a:pt x="1327" y="196"/>
                  <a:pt x="1296" y="169"/>
                  <a:pt x="1262" y="146"/>
                </a:cubicBezTo>
                <a:cubicBezTo>
                  <a:pt x="1235" y="163"/>
                  <a:pt x="1206" y="188"/>
                  <a:pt x="1179" y="219"/>
                </a:cubicBezTo>
                <a:cubicBezTo>
                  <a:pt x="1155" y="204"/>
                  <a:pt x="1131" y="190"/>
                  <a:pt x="1105" y="178"/>
                </a:cubicBezTo>
                <a:cubicBezTo>
                  <a:pt x="1119" y="138"/>
                  <a:pt x="1125" y="100"/>
                  <a:pt x="1125" y="68"/>
                </a:cubicBezTo>
                <a:cubicBezTo>
                  <a:pt x="1088" y="52"/>
                  <a:pt x="1050" y="38"/>
                  <a:pt x="1010" y="27"/>
                </a:cubicBezTo>
                <a:cubicBezTo>
                  <a:pt x="990" y="52"/>
                  <a:pt x="971" y="86"/>
                  <a:pt x="956" y="125"/>
                </a:cubicBezTo>
                <a:cubicBezTo>
                  <a:pt x="929" y="119"/>
                  <a:pt x="902" y="114"/>
                  <a:pt x="873" y="111"/>
                </a:cubicBezTo>
                <a:cubicBezTo>
                  <a:pt x="872" y="70"/>
                  <a:pt x="865" y="32"/>
                  <a:pt x="855" y="1"/>
                </a:cubicBezTo>
                <a:cubicBezTo>
                  <a:pt x="834" y="0"/>
                  <a:pt x="814" y="0"/>
                  <a:pt x="793" y="0"/>
                </a:cubicBezTo>
                <a:cubicBezTo>
                  <a:pt x="773" y="0"/>
                  <a:pt x="752" y="1"/>
                  <a:pt x="732" y="3"/>
                </a:cubicBezTo>
                <a:cubicBezTo>
                  <a:pt x="722" y="33"/>
                  <a:pt x="716" y="71"/>
                  <a:pt x="715" y="112"/>
                </a:cubicBezTo>
                <a:cubicBezTo>
                  <a:pt x="687" y="116"/>
                  <a:pt x="659" y="121"/>
                  <a:pt x="632" y="128"/>
                </a:cubicBezTo>
                <a:cubicBezTo>
                  <a:pt x="617" y="89"/>
                  <a:pt x="598" y="56"/>
                  <a:pt x="577" y="31"/>
                </a:cubicBezTo>
                <a:cubicBezTo>
                  <a:pt x="538" y="42"/>
                  <a:pt x="499" y="57"/>
                  <a:pt x="462" y="74"/>
                </a:cubicBezTo>
                <a:cubicBezTo>
                  <a:pt x="463" y="106"/>
                  <a:pt x="470" y="144"/>
                  <a:pt x="484" y="183"/>
                </a:cubicBezTo>
                <a:cubicBezTo>
                  <a:pt x="459" y="196"/>
                  <a:pt x="435" y="210"/>
                  <a:pt x="412" y="226"/>
                </a:cubicBezTo>
                <a:cubicBezTo>
                  <a:pt x="384" y="195"/>
                  <a:pt x="355" y="170"/>
                  <a:pt x="327" y="154"/>
                </a:cubicBezTo>
                <a:cubicBezTo>
                  <a:pt x="294" y="178"/>
                  <a:pt x="263" y="205"/>
                  <a:pt x="234" y="234"/>
                </a:cubicBezTo>
                <a:cubicBezTo>
                  <a:pt x="245" y="263"/>
                  <a:pt x="265" y="297"/>
                  <a:pt x="292" y="329"/>
                </a:cubicBezTo>
                <a:cubicBezTo>
                  <a:pt x="272" y="349"/>
                  <a:pt x="255" y="371"/>
                  <a:pt x="238" y="394"/>
                </a:cubicBezTo>
                <a:cubicBezTo>
                  <a:pt x="201" y="374"/>
                  <a:pt x="165" y="361"/>
                  <a:pt x="134" y="355"/>
                </a:cubicBezTo>
                <a:cubicBezTo>
                  <a:pt x="111" y="389"/>
                  <a:pt x="91" y="424"/>
                  <a:pt x="73" y="462"/>
                </a:cubicBezTo>
                <a:cubicBezTo>
                  <a:pt x="94" y="486"/>
                  <a:pt x="124" y="510"/>
                  <a:pt x="160" y="531"/>
                </a:cubicBezTo>
                <a:cubicBezTo>
                  <a:pt x="149" y="557"/>
                  <a:pt x="140" y="583"/>
                  <a:pt x="132" y="610"/>
                </a:cubicBezTo>
                <a:cubicBezTo>
                  <a:pt x="91" y="604"/>
                  <a:pt x="52" y="604"/>
                  <a:pt x="21" y="610"/>
                </a:cubicBezTo>
                <a:cubicBezTo>
                  <a:pt x="11" y="649"/>
                  <a:pt x="4" y="690"/>
                  <a:pt x="0" y="731"/>
                </a:cubicBezTo>
                <a:cubicBezTo>
                  <a:pt x="29" y="746"/>
                  <a:pt x="65" y="759"/>
                  <a:pt x="106" y="766"/>
                </a:cubicBezTo>
                <a:cubicBezTo>
                  <a:pt x="105" y="780"/>
                  <a:pt x="105" y="794"/>
                  <a:pt x="105" y="809"/>
                </a:cubicBezTo>
                <a:cubicBezTo>
                  <a:pt x="105" y="823"/>
                  <a:pt x="106" y="837"/>
                  <a:pt x="107" y="851"/>
                </a:cubicBezTo>
                <a:cubicBezTo>
                  <a:pt x="66" y="859"/>
                  <a:pt x="30" y="872"/>
                  <a:pt x="2" y="888"/>
                </a:cubicBezTo>
                <a:cubicBezTo>
                  <a:pt x="6" y="929"/>
                  <a:pt x="14" y="970"/>
                  <a:pt x="24" y="1009"/>
                </a:cubicBezTo>
                <a:cubicBezTo>
                  <a:pt x="56" y="1013"/>
                  <a:pt x="94" y="1013"/>
                  <a:pt x="135" y="1006"/>
                </a:cubicBezTo>
                <a:cubicBezTo>
                  <a:pt x="143" y="1033"/>
                  <a:pt x="153" y="1059"/>
                  <a:pt x="165" y="1085"/>
                </a:cubicBezTo>
                <a:cubicBezTo>
                  <a:pt x="129" y="1107"/>
                  <a:pt x="100" y="1132"/>
                  <a:pt x="79" y="1156"/>
                </a:cubicBezTo>
                <a:cubicBezTo>
                  <a:pt x="97" y="1193"/>
                  <a:pt x="118" y="1228"/>
                  <a:pt x="141" y="1262"/>
                </a:cubicBezTo>
                <a:cubicBezTo>
                  <a:pt x="173" y="1255"/>
                  <a:pt x="209" y="1242"/>
                  <a:pt x="245" y="1221"/>
                </a:cubicBezTo>
                <a:cubicBezTo>
                  <a:pt x="262" y="1244"/>
                  <a:pt x="280" y="1265"/>
                  <a:pt x="300" y="1285"/>
                </a:cubicBezTo>
                <a:cubicBezTo>
                  <a:pt x="274" y="1318"/>
                  <a:pt x="255" y="1351"/>
                  <a:pt x="243" y="1381"/>
                </a:cubicBezTo>
                <a:cubicBezTo>
                  <a:pt x="273" y="1410"/>
                  <a:pt x="305" y="1436"/>
                  <a:pt x="338" y="1459"/>
                </a:cubicBezTo>
                <a:cubicBezTo>
                  <a:pt x="365" y="1443"/>
                  <a:pt x="395" y="1417"/>
                  <a:pt x="422" y="1386"/>
                </a:cubicBezTo>
                <a:cubicBezTo>
                  <a:pt x="445" y="1401"/>
                  <a:pt x="470" y="1415"/>
                  <a:pt x="495" y="1427"/>
                </a:cubicBezTo>
                <a:cubicBezTo>
                  <a:pt x="482" y="1467"/>
                  <a:pt x="475" y="1505"/>
                  <a:pt x="475" y="1537"/>
                </a:cubicBezTo>
                <a:cubicBezTo>
                  <a:pt x="512" y="1553"/>
                  <a:pt x="551" y="1567"/>
                  <a:pt x="591" y="1578"/>
                </a:cubicBezTo>
                <a:cubicBezTo>
                  <a:pt x="611" y="1553"/>
                  <a:pt x="629" y="1519"/>
                  <a:pt x="644" y="1480"/>
                </a:cubicBezTo>
                <a:cubicBezTo>
                  <a:pt x="671" y="1486"/>
                  <a:pt x="699" y="1491"/>
                  <a:pt x="727" y="1494"/>
                </a:cubicBezTo>
                <a:cubicBezTo>
                  <a:pt x="728" y="1536"/>
                  <a:pt x="735" y="1574"/>
                  <a:pt x="746" y="1604"/>
                </a:cubicBezTo>
                <a:cubicBezTo>
                  <a:pt x="766" y="1605"/>
                  <a:pt x="786" y="1606"/>
                  <a:pt x="807" y="1605"/>
                </a:cubicBezTo>
                <a:cubicBezTo>
                  <a:pt x="828" y="1605"/>
                  <a:pt x="848" y="1604"/>
                  <a:pt x="868" y="1603"/>
                </a:cubicBezTo>
                <a:cubicBezTo>
                  <a:pt x="879" y="1572"/>
                  <a:pt x="885" y="1534"/>
                  <a:pt x="885" y="1493"/>
                </a:cubicBezTo>
                <a:cubicBezTo>
                  <a:pt x="913" y="1489"/>
                  <a:pt x="941" y="1484"/>
                  <a:pt x="968" y="1477"/>
                </a:cubicBezTo>
                <a:cubicBezTo>
                  <a:pt x="983" y="1516"/>
                  <a:pt x="1003" y="1549"/>
                  <a:pt x="1023" y="1574"/>
                </a:cubicBezTo>
                <a:cubicBezTo>
                  <a:pt x="1063" y="1563"/>
                  <a:pt x="1101" y="1548"/>
                  <a:pt x="1138" y="1531"/>
                </a:cubicBezTo>
                <a:cubicBezTo>
                  <a:pt x="1137" y="1499"/>
                  <a:pt x="1130" y="1461"/>
                  <a:pt x="1116" y="1422"/>
                </a:cubicBezTo>
                <a:cubicBezTo>
                  <a:pt x="1141" y="1409"/>
                  <a:pt x="1165" y="1395"/>
                  <a:pt x="1189" y="1379"/>
                </a:cubicBezTo>
                <a:cubicBezTo>
                  <a:pt x="1216" y="1410"/>
                  <a:pt x="1246" y="1435"/>
                  <a:pt x="1273" y="1451"/>
                </a:cubicBezTo>
                <a:cubicBezTo>
                  <a:pt x="1306" y="1427"/>
                  <a:pt x="1338" y="1400"/>
                  <a:pt x="1367" y="1371"/>
                </a:cubicBezTo>
                <a:cubicBezTo>
                  <a:pt x="1355" y="1342"/>
                  <a:pt x="1335" y="1309"/>
                  <a:pt x="1309" y="1277"/>
                </a:cubicBezTo>
                <a:cubicBezTo>
                  <a:pt x="1328" y="1256"/>
                  <a:pt x="1346" y="1234"/>
                  <a:pt x="1362" y="1212"/>
                </a:cubicBezTo>
                <a:cubicBezTo>
                  <a:pt x="1399" y="1231"/>
                  <a:pt x="1435" y="1245"/>
                  <a:pt x="1467" y="1250"/>
                </a:cubicBezTo>
                <a:cubicBezTo>
                  <a:pt x="1489" y="1217"/>
                  <a:pt x="1510" y="1181"/>
                  <a:pt x="1527" y="1144"/>
                </a:cubicBezTo>
                <a:cubicBezTo>
                  <a:pt x="1506" y="1120"/>
                  <a:pt x="1476" y="1095"/>
                  <a:pt x="1440" y="1074"/>
                </a:cubicBezTo>
                <a:cubicBezTo>
                  <a:pt x="1451" y="1048"/>
                  <a:pt x="1461" y="1022"/>
                  <a:pt x="1469" y="995"/>
                </a:cubicBezTo>
                <a:cubicBezTo>
                  <a:pt x="1510" y="1001"/>
                  <a:pt x="1548" y="1001"/>
                  <a:pt x="1580" y="995"/>
                </a:cubicBezTo>
                <a:cubicBezTo>
                  <a:pt x="1589" y="956"/>
                  <a:pt x="1596" y="916"/>
                  <a:pt x="1600" y="874"/>
                </a:cubicBezTo>
                <a:cubicBezTo>
                  <a:pt x="1572" y="859"/>
                  <a:pt x="1535" y="846"/>
                  <a:pt x="1494" y="839"/>
                </a:cubicBezTo>
                <a:close/>
                <a:moveTo>
                  <a:pt x="805" y="1383"/>
                </a:moveTo>
                <a:cubicBezTo>
                  <a:pt x="485" y="1386"/>
                  <a:pt x="223" y="1128"/>
                  <a:pt x="220" y="808"/>
                </a:cubicBezTo>
                <a:cubicBezTo>
                  <a:pt x="217" y="487"/>
                  <a:pt x="475" y="225"/>
                  <a:pt x="795" y="222"/>
                </a:cubicBezTo>
                <a:cubicBezTo>
                  <a:pt x="1116" y="219"/>
                  <a:pt x="1378" y="477"/>
                  <a:pt x="1381" y="798"/>
                </a:cubicBezTo>
                <a:cubicBezTo>
                  <a:pt x="1383" y="1118"/>
                  <a:pt x="1126" y="1380"/>
                  <a:pt x="805" y="1383"/>
                </a:cubicBezTo>
                <a:close/>
              </a:path>
            </a:pathLst>
          </a:custGeom>
          <a:solidFill>
            <a:srgbClr val="DC1E34"/>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464EABF2-4965-45C4-BFB9-813FA1849EC5}"/>
              </a:ext>
            </a:extLst>
          </p:cNvPr>
          <p:cNvSpPr/>
          <p:nvPr/>
        </p:nvSpPr>
        <p:spPr>
          <a:xfrm>
            <a:off x="5341910" y="3001902"/>
            <a:ext cx="1483156" cy="1483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Freeform 8">
            <a:extLst>
              <a:ext uri="{FF2B5EF4-FFF2-40B4-BE49-F238E27FC236}">
                <a16:creationId xmlns:a16="http://schemas.microsoft.com/office/drawing/2014/main" id="{3185E40B-6980-424F-8201-DC2EC50CD151}"/>
              </a:ext>
            </a:extLst>
          </p:cNvPr>
          <p:cNvSpPr>
            <a:spLocks noEditPoints="1"/>
          </p:cNvSpPr>
          <p:nvPr/>
        </p:nvSpPr>
        <p:spPr bwMode="auto">
          <a:xfrm>
            <a:off x="3240465" y="2776730"/>
            <a:ext cx="1903095" cy="1898669"/>
          </a:xfrm>
          <a:custGeom>
            <a:avLst/>
            <a:gdLst>
              <a:gd name="T0" fmla="*/ 1487 w 1607"/>
              <a:gd name="T1" fmla="*/ 924 h 1599"/>
              <a:gd name="T2" fmla="*/ 1604 w 1607"/>
              <a:gd name="T3" fmla="*/ 865 h 1599"/>
              <a:gd name="T4" fmla="*/ 1495 w 1607"/>
              <a:gd name="T5" fmla="*/ 724 h 1599"/>
              <a:gd name="T6" fmla="*/ 1578 w 1607"/>
              <a:gd name="T7" fmla="*/ 587 h 1599"/>
              <a:gd name="T8" fmla="*/ 1427 w 1607"/>
              <a:gd name="T9" fmla="*/ 492 h 1599"/>
              <a:gd name="T10" fmla="*/ 1459 w 1607"/>
              <a:gd name="T11" fmla="*/ 335 h 1599"/>
              <a:gd name="T12" fmla="*/ 1284 w 1607"/>
              <a:gd name="T13" fmla="*/ 297 h 1599"/>
              <a:gd name="T14" fmla="*/ 1260 w 1607"/>
              <a:gd name="T15" fmla="*/ 139 h 1599"/>
              <a:gd name="T16" fmla="*/ 1084 w 1607"/>
              <a:gd name="T17" fmla="*/ 163 h 1599"/>
              <a:gd name="T18" fmla="*/ 1007 w 1607"/>
              <a:gd name="T19" fmla="*/ 23 h 1599"/>
              <a:gd name="T20" fmla="*/ 886 w 1607"/>
              <a:gd name="T21" fmla="*/ 1 h 1599"/>
              <a:gd name="T22" fmla="*/ 765 w 1607"/>
              <a:gd name="T23" fmla="*/ 105 h 1599"/>
              <a:gd name="T24" fmla="*/ 608 w 1607"/>
              <a:gd name="T25" fmla="*/ 20 h 1599"/>
              <a:gd name="T26" fmla="*/ 530 w 1607"/>
              <a:gd name="T27" fmla="*/ 160 h 1599"/>
              <a:gd name="T28" fmla="*/ 353 w 1607"/>
              <a:gd name="T29" fmla="*/ 134 h 1599"/>
              <a:gd name="T30" fmla="*/ 328 w 1607"/>
              <a:gd name="T31" fmla="*/ 292 h 1599"/>
              <a:gd name="T32" fmla="*/ 153 w 1607"/>
              <a:gd name="T33" fmla="*/ 328 h 1599"/>
              <a:gd name="T34" fmla="*/ 183 w 1607"/>
              <a:gd name="T35" fmla="*/ 486 h 1599"/>
              <a:gd name="T36" fmla="*/ 31 w 1607"/>
              <a:gd name="T37" fmla="*/ 579 h 1599"/>
              <a:gd name="T38" fmla="*/ 119 w 1607"/>
              <a:gd name="T39" fmla="*/ 675 h 1599"/>
              <a:gd name="T40" fmla="*/ 3 w 1607"/>
              <a:gd name="T41" fmla="*/ 734 h 1599"/>
              <a:gd name="T42" fmla="*/ 112 w 1607"/>
              <a:gd name="T43" fmla="*/ 875 h 1599"/>
              <a:gd name="T44" fmla="*/ 29 w 1607"/>
              <a:gd name="T45" fmla="*/ 1011 h 1599"/>
              <a:gd name="T46" fmla="*/ 180 w 1607"/>
              <a:gd name="T47" fmla="*/ 1107 h 1599"/>
              <a:gd name="T48" fmla="*/ 148 w 1607"/>
              <a:gd name="T49" fmla="*/ 1263 h 1599"/>
              <a:gd name="T50" fmla="*/ 322 w 1607"/>
              <a:gd name="T51" fmla="*/ 1301 h 1599"/>
              <a:gd name="T52" fmla="*/ 346 w 1607"/>
              <a:gd name="T53" fmla="*/ 1460 h 1599"/>
              <a:gd name="T54" fmla="*/ 523 w 1607"/>
              <a:gd name="T55" fmla="*/ 1436 h 1599"/>
              <a:gd name="T56" fmla="*/ 600 w 1607"/>
              <a:gd name="T57" fmla="*/ 1576 h 1599"/>
              <a:gd name="T58" fmla="*/ 721 w 1607"/>
              <a:gd name="T59" fmla="*/ 1598 h 1599"/>
              <a:gd name="T60" fmla="*/ 842 w 1607"/>
              <a:gd name="T61" fmla="*/ 1494 h 1599"/>
              <a:gd name="T62" fmla="*/ 999 w 1607"/>
              <a:gd name="T63" fmla="*/ 1578 h 1599"/>
              <a:gd name="T64" fmla="*/ 1077 w 1607"/>
              <a:gd name="T65" fmla="*/ 1439 h 1599"/>
              <a:gd name="T66" fmla="*/ 1253 w 1607"/>
              <a:gd name="T67" fmla="*/ 1464 h 1599"/>
              <a:gd name="T68" fmla="*/ 1279 w 1607"/>
              <a:gd name="T69" fmla="*/ 1306 h 1599"/>
              <a:gd name="T70" fmla="*/ 1454 w 1607"/>
              <a:gd name="T71" fmla="*/ 1270 h 1599"/>
              <a:gd name="T72" fmla="*/ 1424 w 1607"/>
              <a:gd name="T73" fmla="*/ 1113 h 1599"/>
              <a:gd name="T74" fmla="*/ 1576 w 1607"/>
              <a:gd name="T75" fmla="*/ 1019 h 1599"/>
              <a:gd name="T76" fmla="*/ 700 w 1607"/>
              <a:gd name="T77" fmla="*/ 1370 h 1599"/>
              <a:gd name="T78" fmla="*/ 907 w 1607"/>
              <a:gd name="T79" fmla="*/ 228 h 1599"/>
              <a:gd name="T80" fmla="*/ 700 w 1607"/>
              <a:gd name="T81" fmla="*/ 137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7" h="1599">
                <a:moveTo>
                  <a:pt x="1479" y="965"/>
                </a:moveTo>
                <a:cubicBezTo>
                  <a:pt x="1482" y="951"/>
                  <a:pt x="1485" y="937"/>
                  <a:pt x="1487" y="924"/>
                </a:cubicBezTo>
                <a:cubicBezTo>
                  <a:pt x="1490" y="910"/>
                  <a:pt x="1492" y="896"/>
                  <a:pt x="1494" y="882"/>
                </a:cubicBezTo>
                <a:cubicBezTo>
                  <a:pt x="1535" y="881"/>
                  <a:pt x="1573" y="875"/>
                  <a:pt x="1604" y="865"/>
                </a:cubicBezTo>
                <a:cubicBezTo>
                  <a:pt x="1607" y="824"/>
                  <a:pt x="1607" y="782"/>
                  <a:pt x="1604" y="742"/>
                </a:cubicBezTo>
                <a:cubicBezTo>
                  <a:pt x="1574" y="731"/>
                  <a:pt x="1536" y="725"/>
                  <a:pt x="1495" y="724"/>
                </a:cubicBezTo>
                <a:cubicBezTo>
                  <a:pt x="1492" y="696"/>
                  <a:pt x="1487" y="668"/>
                  <a:pt x="1481" y="641"/>
                </a:cubicBezTo>
                <a:cubicBezTo>
                  <a:pt x="1519" y="626"/>
                  <a:pt x="1553" y="607"/>
                  <a:pt x="1578" y="587"/>
                </a:cubicBezTo>
                <a:cubicBezTo>
                  <a:pt x="1567" y="547"/>
                  <a:pt x="1553" y="509"/>
                  <a:pt x="1536" y="472"/>
                </a:cubicBezTo>
                <a:cubicBezTo>
                  <a:pt x="1504" y="472"/>
                  <a:pt x="1466" y="479"/>
                  <a:pt x="1427" y="492"/>
                </a:cubicBezTo>
                <a:cubicBezTo>
                  <a:pt x="1415" y="467"/>
                  <a:pt x="1401" y="442"/>
                  <a:pt x="1385" y="419"/>
                </a:cubicBezTo>
                <a:cubicBezTo>
                  <a:pt x="1417" y="392"/>
                  <a:pt x="1442" y="362"/>
                  <a:pt x="1459" y="335"/>
                </a:cubicBezTo>
                <a:cubicBezTo>
                  <a:pt x="1435" y="302"/>
                  <a:pt x="1409" y="270"/>
                  <a:pt x="1380" y="241"/>
                </a:cubicBezTo>
                <a:cubicBezTo>
                  <a:pt x="1350" y="252"/>
                  <a:pt x="1317" y="271"/>
                  <a:pt x="1284" y="297"/>
                </a:cubicBezTo>
                <a:cubicBezTo>
                  <a:pt x="1264" y="278"/>
                  <a:pt x="1243" y="260"/>
                  <a:pt x="1220" y="243"/>
                </a:cubicBezTo>
                <a:cubicBezTo>
                  <a:pt x="1240" y="206"/>
                  <a:pt x="1254" y="170"/>
                  <a:pt x="1260" y="139"/>
                </a:cubicBezTo>
                <a:cubicBezTo>
                  <a:pt x="1227" y="116"/>
                  <a:pt x="1192" y="95"/>
                  <a:pt x="1154" y="77"/>
                </a:cubicBezTo>
                <a:cubicBezTo>
                  <a:pt x="1130" y="98"/>
                  <a:pt x="1105" y="127"/>
                  <a:pt x="1084" y="163"/>
                </a:cubicBezTo>
                <a:cubicBezTo>
                  <a:pt x="1058" y="152"/>
                  <a:pt x="1032" y="142"/>
                  <a:pt x="1005" y="134"/>
                </a:cubicBezTo>
                <a:cubicBezTo>
                  <a:pt x="1011" y="93"/>
                  <a:pt x="1012" y="54"/>
                  <a:pt x="1007" y="23"/>
                </a:cubicBezTo>
                <a:cubicBezTo>
                  <a:pt x="987" y="17"/>
                  <a:pt x="967" y="13"/>
                  <a:pt x="947" y="9"/>
                </a:cubicBezTo>
                <a:cubicBezTo>
                  <a:pt x="927" y="6"/>
                  <a:pt x="906" y="3"/>
                  <a:pt x="886" y="1"/>
                </a:cubicBezTo>
                <a:cubicBezTo>
                  <a:pt x="870" y="29"/>
                  <a:pt x="857" y="65"/>
                  <a:pt x="849" y="106"/>
                </a:cubicBezTo>
                <a:cubicBezTo>
                  <a:pt x="821" y="104"/>
                  <a:pt x="793" y="103"/>
                  <a:pt x="765" y="105"/>
                </a:cubicBezTo>
                <a:cubicBezTo>
                  <a:pt x="757" y="64"/>
                  <a:pt x="744" y="28"/>
                  <a:pt x="729" y="0"/>
                </a:cubicBezTo>
                <a:cubicBezTo>
                  <a:pt x="688" y="3"/>
                  <a:pt x="647" y="10"/>
                  <a:pt x="608" y="20"/>
                </a:cubicBezTo>
                <a:cubicBezTo>
                  <a:pt x="603" y="52"/>
                  <a:pt x="603" y="91"/>
                  <a:pt x="609" y="132"/>
                </a:cubicBezTo>
                <a:cubicBezTo>
                  <a:pt x="582" y="140"/>
                  <a:pt x="556" y="149"/>
                  <a:pt x="530" y="160"/>
                </a:cubicBezTo>
                <a:cubicBezTo>
                  <a:pt x="509" y="124"/>
                  <a:pt x="484" y="95"/>
                  <a:pt x="460" y="73"/>
                </a:cubicBezTo>
                <a:cubicBezTo>
                  <a:pt x="423" y="91"/>
                  <a:pt x="387" y="111"/>
                  <a:pt x="353" y="134"/>
                </a:cubicBezTo>
                <a:cubicBezTo>
                  <a:pt x="359" y="166"/>
                  <a:pt x="373" y="202"/>
                  <a:pt x="392" y="239"/>
                </a:cubicBezTo>
                <a:cubicBezTo>
                  <a:pt x="370" y="255"/>
                  <a:pt x="348" y="273"/>
                  <a:pt x="328" y="292"/>
                </a:cubicBezTo>
                <a:cubicBezTo>
                  <a:pt x="295" y="266"/>
                  <a:pt x="262" y="246"/>
                  <a:pt x="233" y="235"/>
                </a:cubicBezTo>
                <a:cubicBezTo>
                  <a:pt x="204" y="264"/>
                  <a:pt x="177" y="295"/>
                  <a:pt x="153" y="328"/>
                </a:cubicBezTo>
                <a:cubicBezTo>
                  <a:pt x="169" y="356"/>
                  <a:pt x="194" y="385"/>
                  <a:pt x="225" y="413"/>
                </a:cubicBezTo>
                <a:cubicBezTo>
                  <a:pt x="210" y="436"/>
                  <a:pt x="196" y="460"/>
                  <a:pt x="183" y="486"/>
                </a:cubicBezTo>
                <a:cubicBezTo>
                  <a:pt x="144" y="472"/>
                  <a:pt x="106" y="465"/>
                  <a:pt x="74" y="464"/>
                </a:cubicBezTo>
                <a:cubicBezTo>
                  <a:pt x="57" y="501"/>
                  <a:pt x="43" y="539"/>
                  <a:pt x="31" y="579"/>
                </a:cubicBezTo>
                <a:cubicBezTo>
                  <a:pt x="56" y="599"/>
                  <a:pt x="89" y="619"/>
                  <a:pt x="128" y="634"/>
                </a:cubicBezTo>
                <a:cubicBezTo>
                  <a:pt x="125" y="647"/>
                  <a:pt x="122" y="661"/>
                  <a:pt x="119" y="675"/>
                </a:cubicBezTo>
                <a:cubicBezTo>
                  <a:pt x="117" y="689"/>
                  <a:pt x="115" y="703"/>
                  <a:pt x="113" y="717"/>
                </a:cubicBezTo>
                <a:cubicBezTo>
                  <a:pt x="72" y="717"/>
                  <a:pt x="33" y="724"/>
                  <a:pt x="3" y="734"/>
                </a:cubicBezTo>
                <a:cubicBezTo>
                  <a:pt x="0" y="775"/>
                  <a:pt x="0" y="816"/>
                  <a:pt x="2" y="857"/>
                </a:cubicBezTo>
                <a:cubicBezTo>
                  <a:pt x="33" y="867"/>
                  <a:pt x="71" y="874"/>
                  <a:pt x="112" y="875"/>
                </a:cubicBezTo>
                <a:cubicBezTo>
                  <a:pt x="115" y="903"/>
                  <a:pt x="120" y="931"/>
                  <a:pt x="126" y="958"/>
                </a:cubicBezTo>
                <a:cubicBezTo>
                  <a:pt x="87" y="973"/>
                  <a:pt x="54" y="992"/>
                  <a:pt x="29" y="1011"/>
                </a:cubicBezTo>
                <a:cubicBezTo>
                  <a:pt x="40" y="1051"/>
                  <a:pt x="54" y="1090"/>
                  <a:pt x="70" y="1127"/>
                </a:cubicBezTo>
                <a:cubicBezTo>
                  <a:pt x="102" y="1127"/>
                  <a:pt x="140" y="1120"/>
                  <a:pt x="180" y="1107"/>
                </a:cubicBezTo>
                <a:cubicBezTo>
                  <a:pt x="192" y="1132"/>
                  <a:pt x="206" y="1156"/>
                  <a:pt x="221" y="1180"/>
                </a:cubicBezTo>
                <a:cubicBezTo>
                  <a:pt x="190" y="1207"/>
                  <a:pt x="165" y="1236"/>
                  <a:pt x="148" y="1263"/>
                </a:cubicBezTo>
                <a:cubicBezTo>
                  <a:pt x="172" y="1297"/>
                  <a:pt x="198" y="1329"/>
                  <a:pt x="227" y="1358"/>
                </a:cubicBezTo>
                <a:cubicBezTo>
                  <a:pt x="257" y="1347"/>
                  <a:pt x="290" y="1327"/>
                  <a:pt x="322" y="1301"/>
                </a:cubicBezTo>
                <a:cubicBezTo>
                  <a:pt x="343" y="1321"/>
                  <a:pt x="364" y="1339"/>
                  <a:pt x="387" y="1356"/>
                </a:cubicBezTo>
                <a:cubicBezTo>
                  <a:pt x="366" y="1392"/>
                  <a:pt x="353" y="1428"/>
                  <a:pt x="346" y="1460"/>
                </a:cubicBezTo>
                <a:cubicBezTo>
                  <a:pt x="380" y="1483"/>
                  <a:pt x="415" y="1504"/>
                  <a:pt x="452" y="1522"/>
                </a:cubicBezTo>
                <a:cubicBezTo>
                  <a:pt x="477" y="1501"/>
                  <a:pt x="502" y="1471"/>
                  <a:pt x="523" y="1436"/>
                </a:cubicBezTo>
                <a:cubicBezTo>
                  <a:pt x="549" y="1447"/>
                  <a:pt x="575" y="1457"/>
                  <a:pt x="602" y="1465"/>
                </a:cubicBezTo>
                <a:cubicBezTo>
                  <a:pt x="596" y="1506"/>
                  <a:pt x="595" y="1544"/>
                  <a:pt x="600" y="1576"/>
                </a:cubicBezTo>
                <a:cubicBezTo>
                  <a:pt x="620" y="1581"/>
                  <a:pt x="640" y="1586"/>
                  <a:pt x="660" y="1589"/>
                </a:cubicBezTo>
                <a:cubicBezTo>
                  <a:pt x="680" y="1593"/>
                  <a:pt x="701" y="1596"/>
                  <a:pt x="721" y="1598"/>
                </a:cubicBezTo>
                <a:cubicBezTo>
                  <a:pt x="736" y="1570"/>
                  <a:pt x="750" y="1534"/>
                  <a:pt x="758" y="1493"/>
                </a:cubicBezTo>
                <a:cubicBezTo>
                  <a:pt x="786" y="1495"/>
                  <a:pt x="814" y="1495"/>
                  <a:pt x="842" y="1494"/>
                </a:cubicBezTo>
                <a:cubicBezTo>
                  <a:pt x="850" y="1534"/>
                  <a:pt x="863" y="1571"/>
                  <a:pt x="878" y="1599"/>
                </a:cubicBezTo>
                <a:cubicBezTo>
                  <a:pt x="919" y="1595"/>
                  <a:pt x="959" y="1588"/>
                  <a:pt x="999" y="1578"/>
                </a:cubicBezTo>
                <a:cubicBezTo>
                  <a:pt x="1004" y="1547"/>
                  <a:pt x="1004" y="1508"/>
                  <a:pt x="998" y="1467"/>
                </a:cubicBezTo>
                <a:cubicBezTo>
                  <a:pt x="1025" y="1459"/>
                  <a:pt x="1051" y="1450"/>
                  <a:pt x="1077" y="1439"/>
                </a:cubicBezTo>
                <a:cubicBezTo>
                  <a:pt x="1098" y="1474"/>
                  <a:pt x="1123" y="1504"/>
                  <a:pt x="1147" y="1525"/>
                </a:cubicBezTo>
                <a:cubicBezTo>
                  <a:pt x="1184" y="1508"/>
                  <a:pt x="1220" y="1487"/>
                  <a:pt x="1253" y="1464"/>
                </a:cubicBezTo>
                <a:cubicBezTo>
                  <a:pt x="1248" y="1433"/>
                  <a:pt x="1234" y="1397"/>
                  <a:pt x="1214" y="1360"/>
                </a:cubicBezTo>
                <a:cubicBezTo>
                  <a:pt x="1237" y="1344"/>
                  <a:pt x="1259" y="1326"/>
                  <a:pt x="1279" y="1306"/>
                </a:cubicBezTo>
                <a:cubicBezTo>
                  <a:pt x="1311" y="1333"/>
                  <a:pt x="1345" y="1352"/>
                  <a:pt x="1374" y="1364"/>
                </a:cubicBezTo>
                <a:cubicBezTo>
                  <a:pt x="1403" y="1335"/>
                  <a:pt x="1430" y="1304"/>
                  <a:pt x="1454" y="1270"/>
                </a:cubicBezTo>
                <a:cubicBezTo>
                  <a:pt x="1438" y="1243"/>
                  <a:pt x="1413" y="1213"/>
                  <a:pt x="1382" y="1186"/>
                </a:cubicBezTo>
                <a:cubicBezTo>
                  <a:pt x="1397" y="1163"/>
                  <a:pt x="1411" y="1138"/>
                  <a:pt x="1424" y="1113"/>
                </a:cubicBezTo>
                <a:cubicBezTo>
                  <a:pt x="1463" y="1127"/>
                  <a:pt x="1501" y="1134"/>
                  <a:pt x="1533" y="1135"/>
                </a:cubicBezTo>
                <a:cubicBezTo>
                  <a:pt x="1550" y="1098"/>
                  <a:pt x="1564" y="1059"/>
                  <a:pt x="1576" y="1019"/>
                </a:cubicBezTo>
                <a:cubicBezTo>
                  <a:pt x="1551" y="999"/>
                  <a:pt x="1517" y="980"/>
                  <a:pt x="1479" y="965"/>
                </a:cubicBezTo>
                <a:close/>
                <a:moveTo>
                  <a:pt x="700" y="1370"/>
                </a:moveTo>
                <a:cubicBezTo>
                  <a:pt x="384" y="1313"/>
                  <a:pt x="175" y="1011"/>
                  <a:pt x="232" y="696"/>
                </a:cubicBezTo>
                <a:cubicBezTo>
                  <a:pt x="290" y="380"/>
                  <a:pt x="592" y="171"/>
                  <a:pt x="907" y="228"/>
                </a:cubicBezTo>
                <a:cubicBezTo>
                  <a:pt x="1223" y="286"/>
                  <a:pt x="1432" y="588"/>
                  <a:pt x="1374" y="903"/>
                </a:cubicBezTo>
                <a:cubicBezTo>
                  <a:pt x="1317" y="1218"/>
                  <a:pt x="1015" y="1428"/>
                  <a:pt x="700" y="1370"/>
                </a:cubicBezTo>
                <a:close/>
              </a:path>
            </a:pathLst>
          </a:custGeom>
          <a:solidFill>
            <a:srgbClr val="00428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9A3377BB-65F2-46C9-A918-FBF60BB2C741}"/>
              </a:ext>
            </a:extLst>
          </p:cNvPr>
          <p:cNvSpPr/>
          <p:nvPr/>
        </p:nvSpPr>
        <p:spPr>
          <a:xfrm>
            <a:off x="3450434" y="2984486"/>
            <a:ext cx="1483156" cy="1483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Freeform 5">
            <a:extLst>
              <a:ext uri="{FF2B5EF4-FFF2-40B4-BE49-F238E27FC236}">
                <a16:creationId xmlns:a16="http://schemas.microsoft.com/office/drawing/2014/main" id="{11C2718E-855E-4991-A026-7D7B0D98CDE6}"/>
              </a:ext>
            </a:extLst>
          </p:cNvPr>
          <p:cNvSpPr>
            <a:spLocks noEditPoints="1"/>
          </p:cNvSpPr>
          <p:nvPr/>
        </p:nvSpPr>
        <p:spPr bwMode="auto">
          <a:xfrm>
            <a:off x="1367531" y="2776464"/>
            <a:ext cx="1899201" cy="1899201"/>
          </a:xfrm>
          <a:custGeom>
            <a:avLst/>
            <a:gdLst>
              <a:gd name="T0" fmla="*/ 1494 w 1598"/>
              <a:gd name="T1" fmla="*/ 803 h 1605"/>
              <a:gd name="T2" fmla="*/ 1598 w 1598"/>
              <a:gd name="T3" fmla="*/ 724 h 1605"/>
              <a:gd name="T4" fmla="*/ 1466 w 1598"/>
              <a:gd name="T5" fmla="*/ 605 h 1605"/>
              <a:gd name="T6" fmla="*/ 1523 w 1598"/>
              <a:gd name="T7" fmla="*/ 455 h 1605"/>
              <a:gd name="T8" fmla="*/ 1358 w 1598"/>
              <a:gd name="T9" fmla="*/ 389 h 1605"/>
              <a:gd name="T10" fmla="*/ 1361 w 1598"/>
              <a:gd name="T11" fmla="*/ 229 h 1605"/>
              <a:gd name="T12" fmla="*/ 1182 w 1598"/>
              <a:gd name="T13" fmla="*/ 223 h 1605"/>
              <a:gd name="T14" fmla="*/ 1130 w 1598"/>
              <a:gd name="T15" fmla="*/ 71 h 1605"/>
              <a:gd name="T16" fmla="*/ 961 w 1598"/>
              <a:gd name="T17" fmla="*/ 126 h 1605"/>
              <a:gd name="T18" fmla="*/ 860 w 1598"/>
              <a:gd name="T19" fmla="*/ 2 h 1605"/>
              <a:gd name="T20" fmla="*/ 737 w 1598"/>
              <a:gd name="T21" fmla="*/ 2 h 1605"/>
              <a:gd name="T22" fmla="*/ 637 w 1598"/>
              <a:gd name="T23" fmla="*/ 126 h 1605"/>
              <a:gd name="T24" fmla="*/ 467 w 1598"/>
              <a:gd name="T25" fmla="*/ 71 h 1605"/>
              <a:gd name="T26" fmla="*/ 415 w 1598"/>
              <a:gd name="T27" fmla="*/ 223 h 1605"/>
              <a:gd name="T28" fmla="*/ 237 w 1598"/>
              <a:gd name="T29" fmla="*/ 229 h 1605"/>
              <a:gd name="T30" fmla="*/ 240 w 1598"/>
              <a:gd name="T31" fmla="*/ 389 h 1605"/>
              <a:gd name="T32" fmla="*/ 75 w 1598"/>
              <a:gd name="T33" fmla="*/ 455 h 1605"/>
              <a:gd name="T34" fmla="*/ 132 w 1598"/>
              <a:gd name="T35" fmla="*/ 605 h 1605"/>
              <a:gd name="T36" fmla="*/ 0 w 1598"/>
              <a:gd name="T37" fmla="*/ 724 h 1605"/>
              <a:gd name="T38" fmla="*/ 104 w 1598"/>
              <a:gd name="T39" fmla="*/ 803 h 1605"/>
              <a:gd name="T40" fmla="*/ 0 w 1598"/>
              <a:gd name="T41" fmla="*/ 881 h 1605"/>
              <a:gd name="T42" fmla="*/ 132 w 1598"/>
              <a:gd name="T43" fmla="*/ 1000 h 1605"/>
              <a:gd name="T44" fmla="*/ 75 w 1598"/>
              <a:gd name="T45" fmla="*/ 1150 h 1605"/>
              <a:gd name="T46" fmla="*/ 240 w 1598"/>
              <a:gd name="T47" fmla="*/ 1216 h 1605"/>
              <a:gd name="T48" fmla="*/ 237 w 1598"/>
              <a:gd name="T49" fmla="*/ 1376 h 1605"/>
              <a:gd name="T50" fmla="*/ 415 w 1598"/>
              <a:gd name="T51" fmla="*/ 1383 h 1605"/>
              <a:gd name="T52" fmla="*/ 467 w 1598"/>
              <a:gd name="T53" fmla="*/ 1534 h 1605"/>
              <a:gd name="T54" fmla="*/ 637 w 1598"/>
              <a:gd name="T55" fmla="*/ 1479 h 1605"/>
              <a:gd name="T56" fmla="*/ 737 w 1598"/>
              <a:gd name="T57" fmla="*/ 1603 h 1605"/>
              <a:gd name="T58" fmla="*/ 860 w 1598"/>
              <a:gd name="T59" fmla="*/ 1603 h 1605"/>
              <a:gd name="T60" fmla="*/ 961 w 1598"/>
              <a:gd name="T61" fmla="*/ 1479 h 1605"/>
              <a:gd name="T62" fmla="*/ 1130 w 1598"/>
              <a:gd name="T63" fmla="*/ 1534 h 1605"/>
              <a:gd name="T64" fmla="*/ 1182 w 1598"/>
              <a:gd name="T65" fmla="*/ 1383 h 1605"/>
              <a:gd name="T66" fmla="*/ 1361 w 1598"/>
              <a:gd name="T67" fmla="*/ 1376 h 1605"/>
              <a:gd name="T68" fmla="*/ 1358 w 1598"/>
              <a:gd name="T69" fmla="*/ 1216 h 1605"/>
              <a:gd name="T70" fmla="*/ 1523 w 1598"/>
              <a:gd name="T71" fmla="*/ 1150 h 1605"/>
              <a:gd name="T72" fmla="*/ 1466 w 1598"/>
              <a:gd name="T73" fmla="*/ 1000 h 1605"/>
              <a:gd name="T74" fmla="*/ 1598 w 1598"/>
              <a:gd name="T75" fmla="*/ 881 h 1605"/>
              <a:gd name="T76" fmla="*/ 799 w 1598"/>
              <a:gd name="T77" fmla="*/ 1383 h 1605"/>
              <a:gd name="T78" fmla="*/ 799 w 1598"/>
              <a:gd name="T79" fmla="*/ 222 h 1605"/>
              <a:gd name="T80" fmla="*/ 799 w 1598"/>
              <a:gd name="T81" fmla="*/ 1383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8" h="1605">
                <a:moveTo>
                  <a:pt x="1493" y="845"/>
                </a:moveTo>
                <a:cubicBezTo>
                  <a:pt x="1494" y="831"/>
                  <a:pt x="1494" y="817"/>
                  <a:pt x="1494" y="803"/>
                </a:cubicBezTo>
                <a:cubicBezTo>
                  <a:pt x="1494" y="788"/>
                  <a:pt x="1494" y="774"/>
                  <a:pt x="1493" y="760"/>
                </a:cubicBezTo>
                <a:cubicBezTo>
                  <a:pt x="1534" y="753"/>
                  <a:pt x="1570" y="740"/>
                  <a:pt x="1598" y="724"/>
                </a:cubicBezTo>
                <a:cubicBezTo>
                  <a:pt x="1594" y="683"/>
                  <a:pt x="1587" y="642"/>
                  <a:pt x="1577" y="603"/>
                </a:cubicBezTo>
                <a:cubicBezTo>
                  <a:pt x="1545" y="598"/>
                  <a:pt x="1507" y="598"/>
                  <a:pt x="1466" y="605"/>
                </a:cubicBezTo>
                <a:cubicBezTo>
                  <a:pt x="1458" y="578"/>
                  <a:pt x="1448" y="551"/>
                  <a:pt x="1437" y="526"/>
                </a:cubicBezTo>
                <a:cubicBezTo>
                  <a:pt x="1472" y="504"/>
                  <a:pt x="1502" y="479"/>
                  <a:pt x="1523" y="455"/>
                </a:cubicBezTo>
                <a:cubicBezTo>
                  <a:pt x="1505" y="418"/>
                  <a:pt x="1485" y="383"/>
                  <a:pt x="1461" y="349"/>
                </a:cubicBezTo>
                <a:cubicBezTo>
                  <a:pt x="1430" y="355"/>
                  <a:pt x="1394" y="369"/>
                  <a:pt x="1358" y="389"/>
                </a:cubicBezTo>
                <a:cubicBezTo>
                  <a:pt x="1341" y="366"/>
                  <a:pt x="1323" y="345"/>
                  <a:pt x="1303" y="324"/>
                </a:cubicBezTo>
                <a:cubicBezTo>
                  <a:pt x="1330" y="292"/>
                  <a:pt x="1349" y="259"/>
                  <a:pt x="1361" y="229"/>
                </a:cubicBezTo>
                <a:cubicBezTo>
                  <a:pt x="1331" y="200"/>
                  <a:pt x="1300" y="174"/>
                  <a:pt x="1266" y="150"/>
                </a:cubicBezTo>
                <a:cubicBezTo>
                  <a:pt x="1239" y="166"/>
                  <a:pt x="1210" y="191"/>
                  <a:pt x="1182" y="223"/>
                </a:cubicBezTo>
                <a:cubicBezTo>
                  <a:pt x="1159" y="207"/>
                  <a:pt x="1135" y="193"/>
                  <a:pt x="1109" y="180"/>
                </a:cubicBezTo>
                <a:cubicBezTo>
                  <a:pt x="1123" y="141"/>
                  <a:pt x="1130" y="103"/>
                  <a:pt x="1130" y="71"/>
                </a:cubicBezTo>
                <a:cubicBezTo>
                  <a:pt x="1093" y="54"/>
                  <a:pt x="1055" y="40"/>
                  <a:pt x="1015" y="29"/>
                </a:cubicBezTo>
                <a:cubicBezTo>
                  <a:pt x="995" y="54"/>
                  <a:pt x="976" y="88"/>
                  <a:pt x="961" y="126"/>
                </a:cubicBezTo>
                <a:cubicBezTo>
                  <a:pt x="934" y="120"/>
                  <a:pt x="906" y="115"/>
                  <a:pt x="878" y="112"/>
                </a:cubicBezTo>
                <a:cubicBezTo>
                  <a:pt x="877" y="70"/>
                  <a:pt x="871" y="32"/>
                  <a:pt x="860" y="2"/>
                </a:cubicBezTo>
                <a:cubicBezTo>
                  <a:pt x="840" y="0"/>
                  <a:pt x="820" y="0"/>
                  <a:pt x="799" y="0"/>
                </a:cubicBezTo>
                <a:cubicBezTo>
                  <a:pt x="778" y="0"/>
                  <a:pt x="758" y="0"/>
                  <a:pt x="737" y="2"/>
                </a:cubicBezTo>
                <a:cubicBezTo>
                  <a:pt x="727" y="32"/>
                  <a:pt x="721" y="70"/>
                  <a:pt x="720" y="112"/>
                </a:cubicBezTo>
                <a:cubicBezTo>
                  <a:pt x="692" y="115"/>
                  <a:pt x="664" y="120"/>
                  <a:pt x="637" y="126"/>
                </a:cubicBezTo>
                <a:cubicBezTo>
                  <a:pt x="622" y="88"/>
                  <a:pt x="603" y="54"/>
                  <a:pt x="583" y="29"/>
                </a:cubicBezTo>
                <a:cubicBezTo>
                  <a:pt x="543" y="40"/>
                  <a:pt x="504" y="54"/>
                  <a:pt x="467" y="71"/>
                </a:cubicBezTo>
                <a:cubicBezTo>
                  <a:pt x="468" y="103"/>
                  <a:pt x="475" y="141"/>
                  <a:pt x="488" y="180"/>
                </a:cubicBezTo>
                <a:cubicBezTo>
                  <a:pt x="463" y="193"/>
                  <a:pt x="439" y="207"/>
                  <a:pt x="415" y="223"/>
                </a:cubicBezTo>
                <a:cubicBezTo>
                  <a:pt x="388" y="191"/>
                  <a:pt x="359" y="166"/>
                  <a:pt x="331" y="150"/>
                </a:cubicBezTo>
                <a:cubicBezTo>
                  <a:pt x="298" y="174"/>
                  <a:pt x="266" y="200"/>
                  <a:pt x="237" y="229"/>
                </a:cubicBezTo>
                <a:cubicBezTo>
                  <a:pt x="249" y="259"/>
                  <a:pt x="268" y="292"/>
                  <a:pt x="294" y="324"/>
                </a:cubicBezTo>
                <a:cubicBezTo>
                  <a:pt x="275" y="345"/>
                  <a:pt x="257" y="366"/>
                  <a:pt x="240" y="389"/>
                </a:cubicBezTo>
                <a:cubicBezTo>
                  <a:pt x="204" y="369"/>
                  <a:pt x="168" y="355"/>
                  <a:pt x="136" y="349"/>
                </a:cubicBezTo>
                <a:cubicBezTo>
                  <a:pt x="113" y="383"/>
                  <a:pt x="93" y="418"/>
                  <a:pt x="75" y="455"/>
                </a:cubicBezTo>
                <a:cubicBezTo>
                  <a:pt x="96" y="479"/>
                  <a:pt x="125" y="504"/>
                  <a:pt x="161" y="526"/>
                </a:cubicBezTo>
                <a:cubicBezTo>
                  <a:pt x="150" y="551"/>
                  <a:pt x="140" y="578"/>
                  <a:pt x="132" y="605"/>
                </a:cubicBezTo>
                <a:cubicBezTo>
                  <a:pt x="91" y="598"/>
                  <a:pt x="53" y="598"/>
                  <a:pt x="21" y="603"/>
                </a:cubicBezTo>
                <a:cubicBezTo>
                  <a:pt x="11" y="642"/>
                  <a:pt x="4" y="683"/>
                  <a:pt x="0" y="724"/>
                </a:cubicBezTo>
                <a:cubicBezTo>
                  <a:pt x="28" y="740"/>
                  <a:pt x="64" y="753"/>
                  <a:pt x="105" y="760"/>
                </a:cubicBezTo>
                <a:cubicBezTo>
                  <a:pt x="104" y="774"/>
                  <a:pt x="104" y="788"/>
                  <a:pt x="104" y="803"/>
                </a:cubicBezTo>
                <a:cubicBezTo>
                  <a:pt x="104" y="817"/>
                  <a:pt x="104" y="831"/>
                  <a:pt x="105" y="845"/>
                </a:cubicBezTo>
                <a:cubicBezTo>
                  <a:pt x="64" y="853"/>
                  <a:pt x="28" y="866"/>
                  <a:pt x="0" y="881"/>
                </a:cubicBezTo>
                <a:cubicBezTo>
                  <a:pt x="4" y="922"/>
                  <a:pt x="11" y="963"/>
                  <a:pt x="21" y="1002"/>
                </a:cubicBezTo>
                <a:cubicBezTo>
                  <a:pt x="53" y="1007"/>
                  <a:pt x="91" y="1007"/>
                  <a:pt x="132" y="1000"/>
                </a:cubicBezTo>
                <a:cubicBezTo>
                  <a:pt x="140" y="1028"/>
                  <a:pt x="150" y="1054"/>
                  <a:pt x="161" y="1080"/>
                </a:cubicBezTo>
                <a:cubicBezTo>
                  <a:pt x="125" y="1101"/>
                  <a:pt x="96" y="1126"/>
                  <a:pt x="75" y="1150"/>
                </a:cubicBezTo>
                <a:cubicBezTo>
                  <a:pt x="93" y="1187"/>
                  <a:pt x="113" y="1222"/>
                  <a:pt x="136" y="1256"/>
                </a:cubicBezTo>
                <a:cubicBezTo>
                  <a:pt x="168" y="1250"/>
                  <a:pt x="204" y="1237"/>
                  <a:pt x="240" y="1216"/>
                </a:cubicBezTo>
                <a:cubicBezTo>
                  <a:pt x="257" y="1239"/>
                  <a:pt x="275" y="1261"/>
                  <a:pt x="294" y="1281"/>
                </a:cubicBezTo>
                <a:cubicBezTo>
                  <a:pt x="268" y="1313"/>
                  <a:pt x="249" y="1346"/>
                  <a:pt x="237" y="1376"/>
                </a:cubicBezTo>
                <a:cubicBezTo>
                  <a:pt x="266" y="1405"/>
                  <a:pt x="298" y="1431"/>
                  <a:pt x="331" y="1455"/>
                </a:cubicBezTo>
                <a:cubicBezTo>
                  <a:pt x="359" y="1439"/>
                  <a:pt x="388" y="1414"/>
                  <a:pt x="415" y="1383"/>
                </a:cubicBezTo>
                <a:cubicBezTo>
                  <a:pt x="439" y="1398"/>
                  <a:pt x="463" y="1412"/>
                  <a:pt x="488" y="1425"/>
                </a:cubicBezTo>
                <a:cubicBezTo>
                  <a:pt x="475" y="1464"/>
                  <a:pt x="468" y="1502"/>
                  <a:pt x="467" y="1534"/>
                </a:cubicBezTo>
                <a:cubicBezTo>
                  <a:pt x="504" y="1551"/>
                  <a:pt x="543" y="1565"/>
                  <a:pt x="583" y="1576"/>
                </a:cubicBezTo>
                <a:cubicBezTo>
                  <a:pt x="603" y="1551"/>
                  <a:pt x="622" y="1518"/>
                  <a:pt x="637" y="1479"/>
                </a:cubicBezTo>
                <a:cubicBezTo>
                  <a:pt x="664" y="1485"/>
                  <a:pt x="692" y="1490"/>
                  <a:pt x="720" y="1493"/>
                </a:cubicBezTo>
                <a:cubicBezTo>
                  <a:pt x="721" y="1535"/>
                  <a:pt x="727" y="1573"/>
                  <a:pt x="737" y="1603"/>
                </a:cubicBezTo>
                <a:cubicBezTo>
                  <a:pt x="758" y="1605"/>
                  <a:pt x="778" y="1605"/>
                  <a:pt x="799" y="1605"/>
                </a:cubicBezTo>
                <a:cubicBezTo>
                  <a:pt x="820" y="1605"/>
                  <a:pt x="840" y="1605"/>
                  <a:pt x="860" y="1603"/>
                </a:cubicBezTo>
                <a:cubicBezTo>
                  <a:pt x="871" y="1573"/>
                  <a:pt x="877" y="1535"/>
                  <a:pt x="878" y="1493"/>
                </a:cubicBezTo>
                <a:cubicBezTo>
                  <a:pt x="906" y="1490"/>
                  <a:pt x="934" y="1485"/>
                  <a:pt x="961" y="1479"/>
                </a:cubicBezTo>
                <a:cubicBezTo>
                  <a:pt x="976" y="1518"/>
                  <a:pt x="995" y="1551"/>
                  <a:pt x="1015" y="1576"/>
                </a:cubicBezTo>
                <a:cubicBezTo>
                  <a:pt x="1055" y="1565"/>
                  <a:pt x="1093" y="1551"/>
                  <a:pt x="1130" y="1534"/>
                </a:cubicBezTo>
                <a:cubicBezTo>
                  <a:pt x="1130" y="1502"/>
                  <a:pt x="1123" y="1464"/>
                  <a:pt x="1109" y="1425"/>
                </a:cubicBezTo>
                <a:cubicBezTo>
                  <a:pt x="1135" y="1412"/>
                  <a:pt x="1159" y="1398"/>
                  <a:pt x="1182" y="1383"/>
                </a:cubicBezTo>
                <a:cubicBezTo>
                  <a:pt x="1210" y="1414"/>
                  <a:pt x="1239" y="1439"/>
                  <a:pt x="1266" y="1455"/>
                </a:cubicBezTo>
                <a:cubicBezTo>
                  <a:pt x="1300" y="1431"/>
                  <a:pt x="1331" y="1405"/>
                  <a:pt x="1361" y="1376"/>
                </a:cubicBezTo>
                <a:cubicBezTo>
                  <a:pt x="1349" y="1346"/>
                  <a:pt x="1330" y="1313"/>
                  <a:pt x="1303" y="1281"/>
                </a:cubicBezTo>
                <a:cubicBezTo>
                  <a:pt x="1323" y="1261"/>
                  <a:pt x="1341" y="1239"/>
                  <a:pt x="1358" y="1216"/>
                </a:cubicBezTo>
                <a:cubicBezTo>
                  <a:pt x="1394" y="1237"/>
                  <a:pt x="1430" y="1250"/>
                  <a:pt x="1462" y="1256"/>
                </a:cubicBezTo>
                <a:cubicBezTo>
                  <a:pt x="1485" y="1222"/>
                  <a:pt x="1505" y="1187"/>
                  <a:pt x="1523" y="1150"/>
                </a:cubicBezTo>
                <a:cubicBezTo>
                  <a:pt x="1502" y="1126"/>
                  <a:pt x="1472" y="1101"/>
                  <a:pt x="1437" y="1080"/>
                </a:cubicBezTo>
                <a:cubicBezTo>
                  <a:pt x="1448" y="1054"/>
                  <a:pt x="1458" y="1028"/>
                  <a:pt x="1466" y="1000"/>
                </a:cubicBezTo>
                <a:cubicBezTo>
                  <a:pt x="1507" y="1007"/>
                  <a:pt x="1545" y="1007"/>
                  <a:pt x="1577" y="1002"/>
                </a:cubicBezTo>
                <a:cubicBezTo>
                  <a:pt x="1587" y="963"/>
                  <a:pt x="1594" y="922"/>
                  <a:pt x="1598" y="881"/>
                </a:cubicBezTo>
                <a:cubicBezTo>
                  <a:pt x="1570" y="866"/>
                  <a:pt x="1534" y="853"/>
                  <a:pt x="1493" y="845"/>
                </a:cubicBezTo>
                <a:close/>
                <a:moveTo>
                  <a:pt x="799" y="1383"/>
                </a:moveTo>
                <a:cubicBezTo>
                  <a:pt x="478" y="1383"/>
                  <a:pt x="218" y="1123"/>
                  <a:pt x="218" y="803"/>
                </a:cubicBezTo>
                <a:cubicBezTo>
                  <a:pt x="218" y="482"/>
                  <a:pt x="478" y="222"/>
                  <a:pt x="799" y="222"/>
                </a:cubicBezTo>
                <a:cubicBezTo>
                  <a:pt x="1119" y="222"/>
                  <a:pt x="1379" y="482"/>
                  <a:pt x="1379" y="803"/>
                </a:cubicBezTo>
                <a:cubicBezTo>
                  <a:pt x="1379" y="1123"/>
                  <a:pt x="1119" y="1383"/>
                  <a:pt x="799" y="1383"/>
                </a:cubicBezTo>
                <a:close/>
              </a:path>
            </a:pathLst>
          </a:custGeom>
          <a:solidFill>
            <a:srgbClr val="DC1E34"/>
          </a:solidFill>
          <a:ln w="666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D8CFA811-B421-43EF-AAE5-8BC0063083F7}"/>
              </a:ext>
            </a:extLst>
          </p:cNvPr>
          <p:cNvSpPr/>
          <p:nvPr/>
        </p:nvSpPr>
        <p:spPr>
          <a:xfrm>
            <a:off x="1575553" y="2984486"/>
            <a:ext cx="1483156" cy="1483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BCE8385-DD4E-4987-BCEF-9A8A002CB944}"/>
              </a:ext>
            </a:extLst>
          </p:cNvPr>
          <p:cNvSpPr txBox="1"/>
          <p:nvPr/>
        </p:nvSpPr>
        <p:spPr>
          <a:xfrm>
            <a:off x="1621960" y="3894342"/>
            <a:ext cx="1382615"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10" normalizeH="0" baseline="0" noProof="0" dirty="0">
                <a:ln>
                  <a:noFill/>
                </a:ln>
                <a:solidFill>
                  <a:srgbClr val="181D22"/>
                </a:solidFill>
                <a:effectLst/>
                <a:uLnTx/>
                <a:uFillTx/>
                <a:latin typeface="Arial" panose="020B0604020202020204"/>
                <a:ea typeface="Roboto" panose="02000000000000000000" pitchFamily="2" charset="0"/>
                <a:cs typeface="+mn-cs"/>
              </a:rPr>
              <a:t>STRATEGIZE</a:t>
            </a:r>
          </a:p>
        </p:txBody>
      </p:sp>
      <p:sp>
        <p:nvSpPr>
          <p:cNvPr id="25" name="TextBox 24">
            <a:extLst>
              <a:ext uri="{FF2B5EF4-FFF2-40B4-BE49-F238E27FC236}">
                <a16:creationId xmlns:a16="http://schemas.microsoft.com/office/drawing/2014/main" id="{1AA1AB16-8DB5-40A3-A7C3-61E5748AD41C}"/>
              </a:ext>
            </a:extLst>
          </p:cNvPr>
          <p:cNvSpPr txBox="1"/>
          <p:nvPr/>
        </p:nvSpPr>
        <p:spPr>
          <a:xfrm>
            <a:off x="3496839" y="3894342"/>
            <a:ext cx="1382615"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10" normalizeH="0" baseline="0" noProof="0">
                <a:ln>
                  <a:noFill/>
                </a:ln>
                <a:solidFill>
                  <a:srgbClr val="181D22"/>
                </a:solidFill>
                <a:effectLst/>
                <a:uLnTx/>
                <a:uFillTx/>
                <a:latin typeface="Arial" panose="020B0604020202020204"/>
                <a:ea typeface="Roboto" panose="02000000000000000000" pitchFamily="2" charset="0"/>
                <a:cs typeface="+mn-cs"/>
              </a:rPr>
              <a:t>IDEATE + DESIGN</a:t>
            </a:r>
          </a:p>
        </p:txBody>
      </p:sp>
      <p:sp>
        <p:nvSpPr>
          <p:cNvPr id="26" name="TextBox 25">
            <a:extLst>
              <a:ext uri="{FF2B5EF4-FFF2-40B4-BE49-F238E27FC236}">
                <a16:creationId xmlns:a16="http://schemas.microsoft.com/office/drawing/2014/main" id="{7EDFD09A-331A-4B91-8DF7-4011FBAAE758}"/>
              </a:ext>
            </a:extLst>
          </p:cNvPr>
          <p:cNvSpPr txBox="1"/>
          <p:nvPr/>
        </p:nvSpPr>
        <p:spPr>
          <a:xfrm>
            <a:off x="5393839" y="3911753"/>
            <a:ext cx="1382615"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10" normalizeH="0" baseline="0" noProof="0">
                <a:ln>
                  <a:noFill/>
                </a:ln>
                <a:solidFill>
                  <a:srgbClr val="181D22"/>
                </a:solidFill>
                <a:effectLst/>
                <a:uLnTx/>
                <a:uFillTx/>
                <a:latin typeface="Arial" panose="020B0604020202020204"/>
                <a:ea typeface="Roboto" panose="02000000000000000000" pitchFamily="2" charset="0"/>
                <a:cs typeface="+mn-cs"/>
              </a:rPr>
              <a:t>ARCHITECT</a:t>
            </a:r>
          </a:p>
        </p:txBody>
      </p:sp>
      <p:sp>
        <p:nvSpPr>
          <p:cNvPr id="27" name="TextBox 26">
            <a:extLst>
              <a:ext uri="{FF2B5EF4-FFF2-40B4-BE49-F238E27FC236}">
                <a16:creationId xmlns:a16="http://schemas.microsoft.com/office/drawing/2014/main" id="{E2863A7D-139B-434E-9D50-7050248237BC}"/>
              </a:ext>
            </a:extLst>
          </p:cNvPr>
          <p:cNvSpPr txBox="1"/>
          <p:nvPr/>
        </p:nvSpPr>
        <p:spPr>
          <a:xfrm>
            <a:off x="7265401" y="3911753"/>
            <a:ext cx="1382615"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10" normalizeH="0" baseline="0" noProof="0">
                <a:ln>
                  <a:noFill/>
                </a:ln>
                <a:solidFill>
                  <a:srgbClr val="181D22"/>
                </a:solidFill>
                <a:effectLst/>
                <a:uLnTx/>
                <a:uFillTx/>
                <a:latin typeface="Arial" panose="020B0604020202020204"/>
                <a:ea typeface="Roboto" panose="02000000000000000000" pitchFamily="2" charset="0"/>
                <a:cs typeface="+mn-cs"/>
              </a:rPr>
              <a:t>DEVELOP</a:t>
            </a:r>
          </a:p>
        </p:txBody>
      </p:sp>
      <p:sp>
        <p:nvSpPr>
          <p:cNvPr id="28" name="TextBox 27">
            <a:extLst>
              <a:ext uri="{FF2B5EF4-FFF2-40B4-BE49-F238E27FC236}">
                <a16:creationId xmlns:a16="http://schemas.microsoft.com/office/drawing/2014/main" id="{E402CDF3-7386-4E3B-AD25-9B8FAAAAECB7}"/>
              </a:ext>
            </a:extLst>
          </p:cNvPr>
          <p:cNvSpPr txBox="1"/>
          <p:nvPr/>
        </p:nvSpPr>
        <p:spPr>
          <a:xfrm>
            <a:off x="9140282" y="3911753"/>
            <a:ext cx="1382615" cy="33855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10" normalizeH="0" baseline="0" noProof="0">
                <a:ln>
                  <a:noFill/>
                </a:ln>
                <a:solidFill>
                  <a:srgbClr val="181D22"/>
                </a:solidFill>
                <a:effectLst/>
                <a:uLnTx/>
                <a:uFillTx/>
                <a:latin typeface="Arial" panose="020B0604020202020204"/>
                <a:ea typeface="Roboto" panose="02000000000000000000" pitchFamily="2" charset="0"/>
                <a:cs typeface="+mn-cs"/>
              </a:rPr>
              <a:t>OPERATE + OPTIMIZE</a:t>
            </a:r>
          </a:p>
        </p:txBody>
      </p:sp>
      <p:sp>
        <p:nvSpPr>
          <p:cNvPr id="29" name="Freeform 5">
            <a:extLst>
              <a:ext uri="{FF2B5EF4-FFF2-40B4-BE49-F238E27FC236}">
                <a16:creationId xmlns:a16="http://schemas.microsoft.com/office/drawing/2014/main" id="{0056D718-B101-4EAD-BC41-C382ECF1798E}"/>
              </a:ext>
            </a:extLst>
          </p:cNvPr>
          <p:cNvSpPr>
            <a:spLocks noEditPoints="1"/>
          </p:cNvSpPr>
          <p:nvPr/>
        </p:nvSpPr>
        <p:spPr bwMode="auto">
          <a:xfrm>
            <a:off x="3997726" y="3315618"/>
            <a:ext cx="337928" cy="337925"/>
          </a:xfrm>
          <a:custGeom>
            <a:avLst/>
            <a:gdLst>
              <a:gd name="T0" fmla="*/ 49 w 1340"/>
              <a:gd name="T1" fmla="*/ 183 h 1339"/>
              <a:gd name="T2" fmla="*/ 167 w 1340"/>
              <a:gd name="T3" fmla="*/ 133 h 1339"/>
              <a:gd name="T4" fmla="*/ 335 w 1340"/>
              <a:gd name="T5" fmla="*/ 32 h 1339"/>
              <a:gd name="T6" fmla="*/ 368 w 1340"/>
              <a:gd name="T7" fmla="*/ 0 h 1339"/>
              <a:gd name="T8" fmla="*/ 402 w 1340"/>
              <a:gd name="T9" fmla="*/ 32 h 1339"/>
              <a:gd name="T10" fmla="*/ 938 w 1340"/>
              <a:gd name="T11" fmla="*/ 133 h 1339"/>
              <a:gd name="T12" fmla="*/ 948 w 1340"/>
              <a:gd name="T13" fmla="*/ 9 h 1339"/>
              <a:gd name="T14" fmla="*/ 995 w 1340"/>
              <a:gd name="T15" fmla="*/ 9 h 1339"/>
              <a:gd name="T16" fmla="*/ 1005 w 1340"/>
              <a:gd name="T17" fmla="*/ 133 h 1339"/>
              <a:gd name="T18" fmla="*/ 1238 w 1340"/>
              <a:gd name="T19" fmla="*/ 146 h 1339"/>
              <a:gd name="T20" fmla="*/ 1327 w 1340"/>
              <a:gd name="T21" fmla="*/ 236 h 1339"/>
              <a:gd name="T22" fmla="*/ 1340 w 1340"/>
              <a:gd name="T23" fmla="*/ 468 h 1339"/>
              <a:gd name="T24" fmla="*/ 0 w 1340"/>
              <a:gd name="T25" fmla="*/ 301 h 1339"/>
              <a:gd name="T26" fmla="*/ 167 w 1340"/>
              <a:gd name="T27" fmla="*/ 1339 h 1339"/>
              <a:gd name="T28" fmla="*/ 49 w 1340"/>
              <a:gd name="T29" fmla="*/ 1291 h 1339"/>
              <a:gd name="T30" fmla="*/ 0 w 1340"/>
              <a:gd name="T31" fmla="*/ 1172 h 1339"/>
              <a:gd name="T32" fmla="*/ 1340 w 1340"/>
              <a:gd name="T33" fmla="*/ 535 h 1339"/>
              <a:gd name="T34" fmla="*/ 1327 w 1340"/>
              <a:gd name="T35" fmla="*/ 1237 h 1339"/>
              <a:gd name="T36" fmla="*/ 1238 w 1340"/>
              <a:gd name="T37" fmla="*/ 1326 h 1339"/>
              <a:gd name="T38" fmla="*/ 167 w 1340"/>
              <a:gd name="T39" fmla="*/ 1339 h 1339"/>
              <a:gd name="T40" fmla="*/ 201 w 1340"/>
              <a:gd name="T41" fmla="*/ 870 h 1339"/>
              <a:gd name="T42" fmla="*/ 469 w 1340"/>
              <a:gd name="T43" fmla="*/ 669 h 1339"/>
              <a:gd name="T44" fmla="*/ 201 w 1340"/>
              <a:gd name="T45" fmla="*/ 937 h 1339"/>
              <a:gd name="T46" fmla="*/ 469 w 1340"/>
              <a:gd name="T47" fmla="*/ 1138 h 1339"/>
              <a:gd name="T48" fmla="*/ 201 w 1340"/>
              <a:gd name="T49" fmla="*/ 937 h 1339"/>
              <a:gd name="T50" fmla="*/ 439 w 1340"/>
              <a:gd name="T51" fmla="*/ 372 h 1339"/>
              <a:gd name="T52" fmla="*/ 469 w 1340"/>
              <a:gd name="T53" fmla="*/ 301 h 1339"/>
              <a:gd name="T54" fmla="*/ 402 w 1340"/>
              <a:gd name="T55" fmla="*/ 207 h 1339"/>
              <a:gd name="T56" fmla="*/ 392 w 1340"/>
              <a:gd name="T57" fmla="*/ 324 h 1339"/>
              <a:gd name="T58" fmla="*/ 344 w 1340"/>
              <a:gd name="T59" fmla="*/ 324 h 1339"/>
              <a:gd name="T60" fmla="*/ 335 w 1340"/>
              <a:gd name="T61" fmla="*/ 207 h 1339"/>
              <a:gd name="T62" fmla="*/ 268 w 1340"/>
              <a:gd name="T63" fmla="*/ 301 h 1339"/>
              <a:gd name="T64" fmla="*/ 297 w 1340"/>
              <a:gd name="T65" fmla="*/ 372 h 1339"/>
              <a:gd name="T66" fmla="*/ 368 w 1340"/>
              <a:gd name="T67" fmla="*/ 402 h 1339"/>
              <a:gd name="T68" fmla="*/ 536 w 1340"/>
              <a:gd name="T69" fmla="*/ 669 h 1339"/>
              <a:gd name="T70" fmla="*/ 804 w 1340"/>
              <a:gd name="T71" fmla="*/ 870 h 1339"/>
              <a:gd name="T72" fmla="*/ 536 w 1340"/>
              <a:gd name="T73" fmla="*/ 669 h 1339"/>
              <a:gd name="T74" fmla="*/ 536 w 1340"/>
              <a:gd name="T75" fmla="*/ 1138 h 1339"/>
              <a:gd name="T76" fmla="*/ 804 w 1340"/>
              <a:gd name="T77" fmla="*/ 937 h 1339"/>
              <a:gd name="T78" fmla="*/ 1011 w 1340"/>
              <a:gd name="T79" fmla="*/ 394 h 1339"/>
              <a:gd name="T80" fmla="*/ 1064 w 1340"/>
              <a:gd name="T81" fmla="*/ 340 h 1339"/>
              <a:gd name="T82" fmla="*/ 1053 w 1340"/>
              <a:gd name="T83" fmla="*/ 243 h 1339"/>
              <a:gd name="T84" fmla="*/ 1005 w 1340"/>
              <a:gd name="T85" fmla="*/ 301 h 1339"/>
              <a:gd name="T86" fmla="*/ 972 w 1340"/>
              <a:gd name="T87" fmla="*/ 334 h 1339"/>
              <a:gd name="T88" fmla="*/ 938 w 1340"/>
              <a:gd name="T89" fmla="*/ 301 h 1339"/>
              <a:gd name="T90" fmla="*/ 890 w 1340"/>
              <a:gd name="T91" fmla="*/ 243 h 1339"/>
              <a:gd name="T92" fmla="*/ 879 w 1340"/>
              <a:gd name="T93" fmla="*/ 340 h 1339"/>
              <a:gd name="T94" fmla="*/ 932 w 1340"/>
              <a:gd name="T95" fmla="*/ 394 h 1339"/>
              <a:gd name="T96" fmla="*/ 1011 w 1340"/>
              <a:gd name="T97" fmla="*/ 394 h 1339"/>
              <a:gd name="T98" fmla="*/ 871 w 1340"/>
              <a:gd name="T99" fmla="*/ 870 h 1339"/>
              <a:gd name="T100" fmla="*/ 1139 w 1340"/>
              <a:gd name="T101" fmla="*/ 669 h 1339"/>
              <a:gd name="T102" fmla="*/ 871 w 1340"/>
              <a:gd name="T103" fmla="*/ 937 h 1339"/>
              <a:gd name="T104" fmla="*/ 1139 w 1340"/>
              <a:gd name="T105" fmla="*/ 1138 h 1339"/>
              <a:gd name="T106" fmla="*/ 871 w 1340"/>
              <a:gd name="T107" fmla="*/ 937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0" h="1339">
                <a:moveTo>
                  <a:pt x="13" y="236"/>
                </a:moveTo>
                <a:cubicBezTo>
                  <a:pt x="22" y="215"/>
                  <a:pt x="34" y="198"/>
                  <a:pt x="49" y="183"/>
                </a:cubicBezTo>
                <a:cubicBezTo>
                  <a:pt x="64" y="167"/>
                  <a:pt x="82" y="155"/>
                  <a:pt x="102" y="146"/>
                </a:cubicBezTo>
                <a:cubicBezTo>
                  <a:pt x="123" y="137"/>
                  <a:pt x="144" y="133"/>
                  <a:pt x="167" y="133"/>
                </a:cubicBezTo>
                <a:cubicBezTo>
                  <a:pt x="335" y="133"/>
                  <a:pt x="335" y="133"/>
                  <a:pt x="335" y="133"/>
                </a:cubicBezTo>
                <a:cubicBezTo>
                  <a:pt x="335" y="32"/>
                  <a:pt x="335" y="32"/>
                  <a:pt x="335" y="32"/>
                </a:cubicBezTo>
                <a:cubicBezTo>
                  <a:pt x="335" y="24"/>
                  <a:pt x="338" y="16"/>
                  <a:pt x="344" y="9"/>
                </a:cubicBezTo>
                <a:cubicBezTo>
                  <a:pt x="351" y="3"/>
                  <a:pt x="359" y="0"/>
                  <a:pt x="368" y="0"/>
                </a:cubicBezTo>
                <a:cubicBezTo>
                  <a:pt x="378" y="0"/>
                  <a:pt x="386" y="3"/>
                  <a:pt x="392" y="9"/>
                </a:cubicBezTo>
                <a:cubicBezTo>
                  <a:pt x="399" y="16"/>
                  <a:pt x="402" y="24"/>
                  <a:pt x="402" y="32"/>
                </a:cubicBezTo>
                <a:cubicBezTo>
                  <a:pt x="402" y="133"/>
                  <a:pt x="402" y="133"/>
                  <a:pt x="402" y="133"/>
                </a:cubicBezTo>
                <a:cubicBezTo>
                  <a:pt x="938" y="133"/>
                  <a:pt x="938" y="133"/>
                  <a:pt x="938" y="133"/>
                </a:cubicBezTo>
                <a:cubicBezTo>
                  <a:pt x="938" y="32"/>
                  <a:pt x="938" y="32"/>
                  <a:pt x="938" y="32"/>
                </a:cubicBezTo>
                <a:cubicBezTo>
                  <a:pt x="938" y="24"/>
                  <a:pt x="941" y="16"/>
                  <a:pt x="948" y="9"/>
                </a:cubicBezTo>
                <a:cubicBezTo>
                  <a:pt x="954" y="3"/>
                  <a:pt x="962" y="0"/>
                  <a:pt x="972" y="0"/>
                </a:cubicBezTo>
                <a:cubicBezTo>
                  <a:pt x="981" y="0"/>
                  <a:pt x="989" y="3"/>
                  <a:pt x="995" y="9"/>
                </a:cubicBezTo>
                <a:cubicBezTo>
                  <a:pt x="1002" y="16"/>
                  <a:pt x="1005" y="24"/>
                  <a:pt x="1005" y="32"/>
                </a:cubicBezTo>
                <a:cubicBezTo>
                  <a:pt x="1005" y="133"/>
                  <a:pt x="1005" y="133"/>
                  <a:pt x="1005" y="133"/>
                </a:cubicBezTo>
                <a:cubicBezTo>
                  <a:pt x="1173" y="133"/>
                  <a:pt x="1173" y="133"/>
                  <a:pt x="1173" y="133"/>
                </a:cubicBezTo>
                <a:cubicBezTo>
                  <a:pt x="1196" y="133"/>
                  <a:pt x="1217" y="137"/>
                  <a:pt x="1238" y="146"/>
                </a:cubicBezTo>
                <a:cubicBezTo>
                  <a:pt x="1258" y="155"/>
                  <a:pt x="1276" y="167"/>
                  <a:pt x="1291" y="183"/>
                </a:cubicBezTo>
                <a:cubicBezTo>
                  <a:pt x="1306" y="198"/>
                  <a:pt x="1318" y="215"/>
                  <a:pt x="1327" y="236"/>
                </a:cubicBezTo>
                <a:cubicBezTo>
                  <a:pt x="1336" y="256"/>
                  <a:pt x="1340" y="278"/>
                  <a:pt x="1340" y="301"/>
                </a:cubicBezTo>
                <a:cubicBezTo>
                  <a:pt x="1340" y="468"/>
                  <a:pt x="1340" y="468"/>
                  <a:pt x="1340" y="468"/>
                </a:cubicBezTo>
                <a:cubicBezTo>
                  <a:pt x="0" y="468"/>
                  <a:pt x="0" y="468"/>
                  <a:pt x="0" y="468"/>
                </a:cubicBezTo>
                <a:cubicBezTo>
                  <a:pt x="0" y="301"/>
                  <a:pt x="0" y="301"/>
                  <a:pt x="0" y="301"/>
                </a:cubicBezTo>
                <a:cubicBezTo>
                  <a:pt x="0" y="278"/>
                  <a:pt x="4" y="256"/>
                  <a:pt x="13" y="236"/>
                </a:cubicBezTo>
                <a:close/>
                <a:moveTo>
                  <a:pt x="167" y="1339"/>
                </a:moveTo>
                <a:cubicBezTo>
                  <a:pt x="144" y="1339"/>
                  <a:pt x="123" y="1335"/>
                  <a:pt x="102" y="1326"/>
                </a:cubicBezTo>
                <a:cubicBezTo>
                  <a:pt x="82" y="1318"/>
                  <a:pt x="64" y="1306"/>
                  <a:pt x="49" y="1291"/>
                </a:cubicBezTo>
                <a:cubicBezTo>
                  <a:pt x="34" y="1275"/>
                  <a:pt x="22" y="1258"/>
                  <a:pt x="13" y="1237"/>
                </a:cubicBezTo>
                <a:cubicBezTo>
                  <a:pt x="4" y="1217"/>
                  <a:pt x="0" y="1195"/>
                  <a:pt x="0" y="1172"/>
                </a:cubicBezTo>
                <a:cubicBezTo>
                  <a:pt x="0" y="535"/>
                  <a:pt x="0" y="535"/>
                  <a:pt x="0" y="535"/>
                </a:cubicBezTo>
                <a:cubicBezTo>
                  <a:pt x="1340" y="535"/>
                  <a:pt x="1340" y="535"/>
                  <a:pt x="1340" y="535"/>
                </a:cubicBezTo>
                <a:cubicBezTo>
                  <a:pt x="1340" y="1172"/>
                  <a:pt x="1340" y="1172"/>
                  <a:pt x="1340" y="1172"/>
                </a:cubicBezTo>
                <a:cubicBezTo>
                  <a:pt x="1340" y="1195"/>
                  <a:pt x="1336" y="1217"/>
                  <a:pt x="1327" y="1237"/>
                </a:cubicBezTo>
                <a:cubicBezTo>
                  <a:pt x="1318" y="1258"/>
                  <a:pt x="1306" y="1275"/>
                  <a:pt x="1291" y="1291"/>
                </a:cubicBezTo>
                <a:cubicBezTo>
                  <a:pt x="1276" y="1306"/>
                  <a:pt x="1258" y="1318"/>
                  <a:pt x="1238" y="1326"/>
                </a:cubicBezTo>
                <a:cubicBezTo>
                  <a:pt x="1217" y="1335"/>
                  <a:pt x="1196" y="1339"/>
                  <a:pt x="1173" y="1339"/>
                </a:cubicBezTo>
                <a:lnTo>
                  <a:pt x="167" y="1339"/>
                </a:lnTo>
                <a:close/>
                <a:moveTo>
                  <a:pt x="201" y="669"/>
                </a:moveTo>
                <a:cubicBezTo>
                  <a:pt x="201" y="870"/>
                  <a:pt x="201" y="870"/>
                  <a:pt x="201" y="870"/>
                </a:cubicBezTo>
                <a:cubicBezTo>
                  <a:pt x="469" y="870"/>
                  <a:pt x="469" y="870"/>
                  <a:pt x="469" y="870"/>
                </a:cubicBezTo>
                <a:cubicBezTo>
                  <a:pt x="469" y="669"/>
                  <a:pt x="469" y="669"/>
                  <a:pt x="469" y="669"/>
                </a:cubicBezTo>
                <a:lnTo>
                  <a:pt x="201" y="669"/>
                </a:lnTo>
                <a:close/>
                <a:moveTo>
                  <a:pt x="201" y="937"/>
                </a:moveTo>
                <a:cubicBezTo>
                  <a:pt x="201" y="1138"/>
                  <a:pt x="201" y="1138"/>
                  <a:pt x="201" y="1138"/>
                </a:cubicBezTo>
                <a:cubicBezTo>
                  <a:pt x="469" y="1138"/>
                  <a:pt x="469" y="1138"/>
                  <a:pt x="469" y="1138"/>
                </a:cubicBezTo>
                <a:cubicBezTo>
                  <a:pt x="469" y="937"/>
                  <a:pt x="469" y="937"/>
                  <a:pt x="469" y="937"/>
                </a:cubicBezTo>
                <a:lnTo>
                  <a:pt x="201" y="937"/>
                </a:lnTo>
                <a:close/>
                <a:moveTo>
                  <a:pt x="408" y="394"/>
                </a:moveTo>
                <a:cubicBezTo>
                  <a:pt x="420" y="389"/>
                  <a:pt x="430" y="381"/>
                  <a:pt x="439" y="372"/>
                </a:cubicBezTo>
                <a:cubicBezTo>
                  <a:pt x="449" y="363"/>
                  <a:pt x="456" y="352"/>
                  <a:pt x="461" y="340"/>
                </a:cubicBezTo>
                <a:cubicBezTo>
                  <a:pt x="466" y="328"/>
                  <a:pt x="469" y="315"/>
                  <a:pt x="469" y="301"/>
                </a:cubicBezTo>
                <a:cubicBezTo>
                  <a:pt x="469" y="279"/>
                  <a:pt x="463" y="260"/>
                  <a:pt x="450" y="243"/>
                </a:cubicBezTo>
                <a:cubicBezTo>
                  <a:pt x="438" y="226"/>
                  <a:pt x="422" y="214"/>
                  <a:pt x="402" y="207"/>
                </a:cubicBezTo>
                <a:cubicBezTo>
                  <a:pt x="402" y="301"/>
                  <a:pt x="402" y="301"/>
                  <a:pt x="402" y="301"/>
                </a:cubicBezTo>
                <a:cubicBezTo>
                  <a:pt x="402" y="310"/>
                  <a:pt x="399" y="318"/>
                  <a:pt x="392" y="324"/>
                </a:cubicBezTo>
                <a:cubicBezTo>
                  <a:pt x="386" y="331"/>
                  <a:pt x="378" y="334"/>
                  <a:pt x="368" y="334"/>
                </a:cubicBezTo>
                <a:cubicBezTo>
                  <a:pt x="359" y="334"/>
                  <a:pt x="351" y="331"/>
                  <a:pt x="344" y="324"/>
                </a:cubicBezTo>
                <a:cubicBezTo>
                  <a:pt x="338" y="318"/>
                  <a:pt x="335" y="310"/>
                  <a:pt x="335" y="301"/>
                </a:cubicBezTo>
                <a:cubicBezTo>
                  <a:pt x="335" y="207"/>
                  <a:pt x="335" y="207"/>
                  <a:pt x="335" y="207"/>
                </a:cubicBezTo>
                <a:cubicBezTo>
                  <a:pt x="315" y="214"/>
                  <a:pt x="299" y="226"/>
                  <a:pt x="287" y="243"/>
                </a:cubicBezTo>
                <a:cubicBezTo>
                  <a:pt x="274" y="260"/>
                  <a:pt x="268" y="279"/>
                  <a:pt x="268" y="301"/>
                </a:cubicBezTo>
                <a:cubicBezTo>
                  <a:pt x="268" y="315"/>
                  <a:pt x="270" y="328"/>
                  <a:pt x="276" y="340"/>
                </a:cubicBezTo>
                <a:cubicBezTo>
                  <a:pt x="281" y="352"/>
                  <a:pt x="288" y="363"/>
                  <a:pt x="297" y="372"/>
                </a:cubicBezTo>
                <a:cubicBezTo>
                  <a:pt x="306" y="381"/>
                  <a:pt x="317" y="389"/>
                  <a:pt x="329" y="394"/>
                </a:cubicBezTo>
                <a:cubicBezTo>
                  <a:pt x="341" y="399"/>
                  <a:pt x="354" y="402"/>
                  <a:pt x="368" y="402"/>
                </a:cubicBezTo>
                <a:cubicBezTo>
                  <a:pt x="383" y="402"/>
                  <a:pt x="396" y="399"/>
                  <a:pt x="408" y="394"/>
                </a:cubicBezTo>
                <a:close/>
                <a:moveTo>
                  <a:pt x="536" y="669"/>
                </a:moveTo>
                <a:cubicBezTo>
                  <a:pt x="536" y="870"/>
                  <a:pt x="536" y="870"/>
                  <a:pt x="536" y="870"/>
                </a:cubicBezTo>
                <a:cubicBezTo>
                  <a:pt x="804" y="870"/>
                  <a:pt x="804" y="870"/>
                  <a:pt x="804" y="870"/>
                </a:cubicBezTo>
                <a:cubicBezTo>
                  <a:pt x="804" y="669"/>
                  <a:pt x="804" y="669"/>
                  <a:pt x="804" y="669"/>
                </a:cubicBezTo>
                <a:lnTo>
                  <a:pt x="536" y="669"/>
                </a:lnTo>
                <a:close/>
                <a:moveTo>
                  <a:pt x="536" y="937"/>
                </a:moveTo>
                <a:cubicBezTo>
                  <a:pt x="536" y="1138"/>
                  <a:pt x="536" y="1138"/>
                  <a:pt x="536" y="1138"/>
                </a:cubicBezTo>
                <a:cubicBezTo>
                  <a:pt x="804" y="1138"/>
                  <a:pt x="804" y="1138"/>
                  <a:pt x="804" y="1138"/>
                </a:cubicBezTo>
                <a:cubicBezTo>
                  <a:pt x="804" y="937"/>
                  <a:pt x="804" y="937"/>
                  <a:pt x="804" y="937"/>
                </a:cubicBezTo>
                <a:lnTo>
                  <a:pt x="536" y="937"/>
                </a:lnTo>
                <a:close/>
                <a:moveTo>
                  <a:pt x="1011" y="394"/>
                </a:moveTo>
                <a:cubicBezTo>
                  <a:pt x="1023" y="389"/>
                  <a:pt x="1033" y="381"/>
                  <a:pt x="1043" y="372"/>
                </a:cubicBezTo>
                <a:cubicBezTo>
                  <a:pt x="1052" y="363"/>
                  <a:pt x="1059" y="352"/>
                  <a:pt x="1064" y="340"/>
                </a:cubicBezTo>
                <a:cubicBezTo>
                  <a:pt x="1069" y="328"/>
                  <a:pt x="1072" y="315"/>
                  <a:pt x="1072" y="301"/>
                </a:cubicBezTo>
                <a:cubicBezTo>
                  <a:pt x="1072" y="279"/>
                  <a:pt x="1066" y="260"/>
                  <a:pt x="1053" y="243"/>
                </a:cubicBezTo>
                <a:cubicBezTo>
                  <a:pt x="1041" y="226"/>
                  <a:pt x="1025" y="214"/>
                  <a:pt x="1005" y="207"/>
                </a:cubicBezTo>
                <a:cubicBezTo>
                  <a:pt x="1005" y="301"/>
                  <a:pt x="1005" y="301"/>
                  <a:pt x="1005" y="301"/>
                </a:cubicBezTo>
                <a:cubicBezTo>
                  <a:pt x="1005" y="310"/>
                  <a:pt x="1002" y="318"/>
                  <a:pt x="995" y="324"/>
                </a:cubicBezTo>
                <a:cubicBezTo>
                  <a:pt x="989" y="331"/>
                  <a:pt x="981" y="334"/>
                  <a:pt x="972" y="334"/>
                </a:cubicBezTo>
                <a:cubicBezTo>
                  <a:pt x="962" y="334"/>
                  <a:pt x="954" y="331"/>
                  <a:pt x="948" y="324"/>
                </a:cubicBezTo>
                <a:cubicBezTo>
                  <a:pt x="941" y="318"/>
                  <a:pt x="938" y="310"/>
                  <a:pt x="938" y="301"/>
                </a:cubicBezTo>
                <a:cubicBezTo>
                  <a:pt x="938" y="207"/>
                  <a:pt x="938" y="207"/>
                  <a:pt x="938" y="207"/>
                </a:cubicBezTo>
                <a:cubicBezTo>
                  <a:pt x="918" y="214"/>
                  <a:pt x="902" y="226"/>
                  <a:pt x="890" y="243"/>
                </a:cubicBezTo>
                <a:cubicBezTo>
                  <a:pt x="877" y="260"/>
                  <a:pt x="871" y="279"/>
                  <a:pt x="871" y="301"/>
                </a:cubicBezTo>
                <a:cubicBezTo>
                  <a:pt x="871" y="315"/>
                  <a:pt x="874" y="328"/>
                  <a:pt x="879" y="340"/>
                </a:cubicBezTo>
                <a:cubicBezTo>
                  <a:pt x="884" y="352"/>
                  <a:pt x="891" y="363"/>
                  <a:pt x="900" y="372"/>
                </a:cubicBezTo>
                <a:cubicBezTo>
                  <a:pt x="910" y="381"/>
                  <a:pt x="920" y="389"/>
                  <a:pt x="932" y="394"/>
                </a:cubicBezTo>
                <a:cubicBezTo>
                  <a:pt x="944" y="399"/>
                  <a:pt x="957" y="402"/>
                  <a:pt x="972" y="402"/>
                </a:cubicBezTo>
                <a:cubicBezTo>
                  <a:pt x="986" y="402"/>
                  <a:pt x="999" y="399"/>
                  <a:pt x="1011" y="394"/>
                </a:cubicBezTo>
                <a:close/>
                <a:moveTo>
                  <a:pt x="871" y="669"/>
                </a:moveTo>
                <a:cubicBezTo>
                  <a:pt x="871" y="870"/>
                  <a:pt x="871" y="870"/>
                  <a:pt x="871" y="870"/>
                </a:cubicBezTo>
                <a:cubicBezTo>
                  <a:pt x="1139" y="870"/>
                  <a:pt x="1139" y="870"/>
                  <a:pt x="1139" y="870"/>
                </a:cubicBezTo>
                <a:cubicBezTo>
                  <a:pt x="1139" y="669"/>
                  <a:pt x="1139" y="669"/>
                  <a:pt x="1139" y="669"/>
                </a:cubicBezTo>
                <a:lnTo>
                  <a:pt x="871" y="669"/>
                </a:lnTo>
                <a:close/>
                <a:moveTo>
                  <a:pt x="871" y="937"/>
                </a:moveTo>
                <a:cubicBezTo>
                  <a:pt x="871" y="1138"/>
                  <a:pt x="871" y="1138"/>
                  <a:pt x="871" y="1138"/>
                </a:cubicBezTo>
                <a:cubicBezTo>
                  <a:pt x="1139" y="1138"/>
                  <a:pt x="1139" y="1138"/>
                  <a:pt x="1139" y="1138"/>
                </a:cubicBezTo>
                <a:cubicBezTo>
                  <a:pt x="1139" y="937"/>
                  <a:pt x="1139" y="937"/>
                  <a:pt x="1139" y="937"/>
                </a:cubicBezTo>
                <a:lnTo>
                  <a:pt x="871" y="9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0" name="Freeform 9">
            <a:extLst>
              <a:ext uri="{FF2B5EF4-FFF2-40B4-BE49-F238E27FC236}">
                <a16:creationId xmlns:a16="http://schemas.microsoft.com/office/drawing/2014/main" id="{EDBDF440-184E-49CD-A812-EA974A1BAF8E}"/>
              </a:ext>
            </a:extLst>
          </p:cNvPr>
          <p:cNvSpPr>
            <a:spLocks noEditPoints="1"/>
          </p:cNvSpPr>
          <p:nvPr/>
        </p:nvSpPr>
        <p:spPr bwMode="auto">
          <a:xfrm>
            <a:off x="7691372" y="3333548"/>
            <a:ext cx="451857" cy="307392"/>
          </a:xfrm>
          <a:custGeom>
            <a:avLst/>
            <a:gdLst>
              <a:gd name="T0" fmla="*/ 968 w 2382"/>
              <a:gd name="T1" fmla="*/ 1227 h 1618"/>
              <a:gd name="T2" fmla="*/ 1055 w 2382"/>
              <a:gd name="T3" fmla="*/ 1552 h 1618"/>
              <a:gd name="T4" fmla="*/ 1380 w 2382"/>
              <a:gd name="T5" fmla="*/ 1465 h 1618"/>
              <a:gd name="T6" fmla="*/ 1936 w 2382"/>
              <a:gd name="T7" fmla="*/ 26 h 1618"/>
              <a:gd name="T8" fmla="*/ 968 w 2382"/>
              <a:gd name="T9" fmla="*/ 1227 h 1618"/>
              <a:gd name="T10" fmla="*/ 1191 w 2382"/>
              <a:gd name="T11" fmla="*/ 322 h 1618"/>
              <a:gd name="T12" fmla="*/ 1344 w 2382"/>
              <a:gd name="T13" fmla="*/ 335 h 1618"/>
              <a:gd name="T14" fmla="*/ 1511 w 2382"/>
              <a:gd name="T15" fmla="*/ 129 h 1618"/>
              <a:gd name="T16" fmla="*/ 1191 w 2382"/>
              <a:gd name="T17" fmla="*/ 84 h 1618"/>
              <a:gd name="T18" fmla="*/ 0 w 2382"/>
              <a:gd name="T19" fmla="*/ 1365 h 1618"/>
              <a:gd name="T20" fmla="*/ 6 w 2382"/>
              <a:gd name="T21" fmla="*/ 1497 h 1618"/>
              <a:gd name="T22" fmla="*/ 135 w 2382"/>
              <a:gd name="T23" fmla="*/ 1605 h 1618"/>
              <a:gd name="T24" fmla="*/ 243 w 2382"/>
              <a:gd name="T25" fmla="*/ 1476 h 1618"/>
              <a:gd name="T26" fmla="*/ 239 w 2382"/>
              <a:gd name="T27" fmla="*/ 1365 h 1618"/>
              <a:gd name="T28" fmla="*/ 1191 w 2382"/>
              <a:gd name="T29" fmla="*/ 322 h 1618"/>
              <a:gd name="T30" fmla="*/ 2050 w 2382"/>
              <a:gd name="T31" fmla="*/ 471 h 1618"/>
              <a:gd name="T32" fmla="*/ 1951 w 2382"/>
              <a:gd name="T33" fmla="*/ 729 h 1618"/>
              <a:gd name="T34" fmla="*/ 2143 w 2382"/>
              <a:gd name="T35" fmla="*/ 1365 h 1618"/>
              <a:gd name="T36" fmla="*/ 2138 w 2382"/>
              <a:gd name="T37" fmla="*/ 1478 h 1618"/>
              <a:gd name="T38" fmla="*/ 2246 w 2382"/>
              <a:gd name="T39" fmla="*/ 1607 h 1618"/>
              <a:gd name="T40" fmla="*/ 2257 w 2382"/>
              <a:gd name="T41" fmla="*/ 1608 h 1618"/>
              <a:gd name="T42" fmla="*/ 2375 w 2382"/>
              <a:gd name="T43" fmla="*/ 1499 h 1618"/>
              <a:gd name="T44" fmla="*/ 2382 w 2382"/>
              <a:gd name="T45" fmla="*/ 1365 h 1618"/>
              <a:gd name="T46" fmla="*/ 2050 w 2382"/>
              <a:gd name="T47" fmla="*/ 471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2" h="1618">
                <a:moveTo>
                  <a:pt x="968" y="1227"/>
                </a:moveTo>
                <a:cubicBezTo>
                  <a:pt x="886" y="1369"/>
                  <a:pt x="941" y="1486"/>
                  <a:pt x="1055" y="1552"/>
                </a:cubicBezTo>
                <a:cubicBezTo>
                  <a:pt x="1169" y="1618"/>
                  <a:pt x="1298" y="1607"/>
                  <a:pt x="1380" y="1465"/>
                </a:cubicBezTo>
                <a:cubicBezTo>
                  <a:pt x="1462" y="1322"/>
                  <a:pt x="1981" y="52"/>
                  <a:pt x="1936" y="26"/>
                </a:cubicBezTo>
                <a:cubicBezTo>
                  <a:pt x="1891" y="0"/>
                  <a:pt x="1050" y="1084"/>
                  <a:pt x="968" y="1227"/>
                </a:cubicBezTo>
                <a:close/>
                <a:moveTo>
                  <a:pt x="1191" y="322"/>
                </a:moveTo>
                <a:cubicBezTo>
                  <a:pt x="1243" y="322"/>
                  <a:pt x="1294" y="326"/>
                  <a:pt x="1344" y="335"/>
                </a:cubicBezTo>
                <a:cubicBezTo>
                  <a:pt x="1396" y="269"/>
                  <a:pt x="1454" y="197"/>
                  <a:pt x="1511" y="129"/>
                </a:cubicBezTo>
                <a:cubicBezTo>
                  <a:pt x="1409" y="100"/>
                  <a:pt x="1302" y="84"/>
                  <a:pt x="1191" y="84"/>
                </a:cubicBezTo>
                <a:cubicBezTo>
                  <a:pt x="523" y="84"/>
                  <a:pt x="0" y="647"/>
                  <a:pt x="0" y="1365"/>
                </a:cubicBezTo>
                <a:cubicBezTo>
                  <a:pt x="0" y="1410"/>
                  <a:pt x="2" y="1454"/>
                  <a:pt x="6" y="1497"/>
                </a:cubicBezTo>
                <a:cubicBezTo>
                  <a:pt x="12" y="1562"/>
                  <a:pt x="71" y="1610"/>
                  <a:pt x="135" y="1605"/>
                </a:cubicBezTo>
                <a:cubicBezTo>
                  <a:pt x="201" y="1599"/>
                  <a:pt x="249" y="1541"/>
                  <a:pt x="243" y="1476"/>
                </a:cubicBezTo>
                <a:cubicBezTo>
                  <a:pt x="240" y="1440"/>
                  <a:pt x="239" y="1402"/>
                  <a:pt x="239" y="1365"/>
                </a:cubicBezTo>
                <a:cubicBezTo>
                  <a:pt x="239" y="780"/>
                  <a:pt x="657" y="322"/>
                  <a:pt x="1191" y="322"/>
                </a:cubicBezTo>
                <a:close/>
                <a:moveTo>
                  <a:pt x="2050" y="471"/>
                </a:moveTo>
                <a:cubicBezTo>
                  <a:pt x="2017" y="560"/>
                  <a:pt x="1982" y="651"/>
                  <a:pt x="1951" y="729"/>
                </a:cubicBezTo>
                <a:cubicBezTo>
                  <a:pt x="2072" y="904"/>
                  <a:pt x="2143" y="1124"/>
                  <a:pt x="2143" y="1365"/>
                </a:cubicBezTo>
                <a:cubicBezTo>
                  <a:pt x="2143" y="1403"/>
                  <a:pt x="2142" y="1441"/>
                  <a:pt x="2138" y="1478"/>
                </a:cubicBezTo>
                <a:cubicBezTo>
                  <a:pt x="2132" y="1543"/>
                  <a:pt x="2181" y="1601"/>
                  <a:pt x="2246" y="1607"/>
                </a:cubicBezTo>
                <a:cubicBezTo>
                  <a:pt x="2250" y="1607"/>
                  <a:pt x="2253" y="1608"/>
                  <a:pt x="2257" y="1608"/>
                </a:cubicBezTo>
                <a:cubicBezTo>
                  <a:pt x="2318" y="1608"/>
                  <a:pt x="2370" y="1561"/>
                  <a:pt x="2375" y="1499"/>
                </a:cubicBezTo>
                <a:cubicBezTo>
                  <a:pt x="2379" y="1455"/>
                  <a:pt x="2382" y="1410"/>
                  <a:pt x="2382" y="1365"/>
                </a:cubicBezTo>
                <a:cubicBezTo>
                  <a:pt x="2382" y="1014"/>
                  <a:pt x="2256" y="700"/>
                  <a:pt x="2050" y="4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1" name="Freeform 17">
            <a:extLst>
              <a:ext uri="{FF2B5EF4-FFF2-40B4-BE49-F238E27FC236}">
                <a16:creationId xmlns:a16="http://schemas.microsoft.com/office/drawing/2014/main" id="{661CEFCB-9FB3-4355-B569-AF10C18B07DD}"/>
              </a:ext>
            </a:extLst>
          </p:cNvPr>
          <p:cNvSpPr>
            <a:spLocks noEditPoints="1"/>
          </p:cNvSpPr>
          <p:nvPr/>
        </p:nvSpPr>
        <p:spPr bwMode="auto">
          <a:xfrm>
            <a:off x="2127083" y="3326036"/>
            <a:ext cx="320187" cy="320184"/>
          </a:xfrm>
          <a:custGeom>
            <a:avLst/>
            <a:gdLst>
              <a:gd name="T0" fmla="*/ 0 w 1151"/>
              <a:gd name="T1" fmla="*/ 432 h 1149"/>
              <a:gd name="T2" fmla="*/ 58 w 1151"/>
              <a:gd name="T3" fmla="*/ 216 h 1149"/>
              <a:gd name="T4" fmla="*/ 215 w 1151"/>
              <a:gd name="T5" fmla="*/ 58 h 1149"/>
              <a:gd name="T6" fmla="*/ 432 w 1151"/>
              <a:gd name="T7" fmla="*/ 0 h 1149"/>
              <a:gd name="T8" fmla="*/ 648 w 1151"/>
              <a:gd name="T9" fmla="*/ 58 h 1149"/>
              <a:gd name="T10" fmla="*/ 805 w 1151"/>
              <a:gd name="T11" fmla="*/ 216 h 1149"/>
              <a:gd name="T12" fmla="*/ 863 w 1151"/>
              <a:gd name="T13" fmla="*/ 432 h 1149"/>
              <a:gd name="T14" fmla="*/ 807 w 1151"/>
              <a:gd name="T15" fmla="*/ 643 h 1149"/>
              <a:gd name="T16" fmla="*/ 1118 w 1151"/>
              <a:gd name="T17" fmla="*/ 953 h 1149"/>
              <a:gd name="T18" fmla="*/ 1151 w 1151"/>
              <a:gd name="T19" fmla="*/ 1035 h 1149"/>
              <a:gd name="T20" fmla="*/ 1143 w 1151"/>
              <a:gd name="T21" fmla="*/ 1079 h 1149"/>
              <a:gd name="T22" fmla="*/ 1118 w 1151"/>
              <a:gd name="T23" fmla="*/ 1116 h 1149"/>
              <a:gd name="T24" fmla="*/ 1080 w 1151"/>
              <a:gd name="T25" fmla="*/ 1142 h 1149"/>
              <a:gd name="T26" fmla="*/ 1037 w 1151"/>
              <a:gd name="T27" fmla="*/ 1149 h 1149"/>
              <a:gd name="T28" fmla="*/ 955 w 1151"/>
              <a:gd name="T29" fmla="*/ 1116 h 1149"/>
              <a:gd name="T30" fmla="*/ 644 w 1151"/>
              <a:gd name="T31" fmla="*/ 806 h 1149"/>
              <a:gd name="T32" fmla="*/ 432 w 1151"/>
              <a:gd name="T33" fmla="*/ 862 h 1149"/>
              <a:gd name="T34" fmla="*/ 215 w 1151"/>
              <a:gd name="T35" fmla="*/ 805 h 1149"/>
              <a:gd name="T36" fmla="*/ 58 w 1151"/>
              <a:gd name="T37" fmla="*/ 648 h 1149"/>
              <a:gd name="T38" fmla="*/ 0 w 1151"/>
              <a:gd name="T39" fmla="*/ 432 h 1149"/>
              <a:gd name="T40" fmla="*/ 116 w 1151"/>
              <a:gd name="T41" fmla="*/ 432 h 1149"/>
              <a:gd name="T42" fmla="*/ 140 w 1151"/>
              <a:gd name="T43" fmla="*/ 553 h 1149"/>
              <a:gd name="T44" fmla="*/ 209 w 1151"/>
              <a:gd name="T45" fmla="*/ 654 h 1149"/>
              <a:gd name="T46" fmla="*/ 310 w 1151"/>
              <a:gd name="T47" fmla="*/ 722 h 1149"/>
              <a:gd name="T48" fmla="*/ 432 w 1151"/>
              <a:gd name="T49" fmla="*/ 748 h 1149"/>
              <a:gd name="T50" fmla="*/ 514 w 1151"/>
              <a:gd name="T51" fmla="*/ 736 h 1149"/>
              <a:gd name="T52" fmla="*/ 590 w 1151"/>
              <a:gd name="T53" fmla="*/ 704 h 1149"/>
              <a:gd name="T54" fmla="*/ 654 w 1151"/>
              <a:gd name="T55" fmla="*/ 654 h 1149"/>
              <a:gd name="T56" fmla="*/ 704 w 1151"/>
              <a:gd name="T57" fmla="*/ 589 h 1149"/>
              <a:gd name="T58" fmla="*/ 737 w 1151"/>
              <a:gd name="T59" fmla="*/ 514 h 1149"/>
              <a:gd name="T60" fmla="*/ 748 w 1151"/>
              <a:gd name="T61" fmla="*/ 432 h 1149"/>
              <a:gd name="T62" fmla="*/ 723 w 1151"/>
              <a:gd name="T63" fmla="*/ 310 h 1149"/>
              <a:gd name="T64" fmla="*/ 654 w 1151"/>
              <a:gd name="T65" fmla="*/ 209 h 1149"/>
              <a:gd name="T66" fmla="*/ 553 w 1151"/>
              <a:gd name="T67" fmla="*/ 140 h 1149"/>
              <a:gd name="T68" fmla="*/ 432 w 1151"/>
              <a:gd name="T69" fmla="*/ 116 h 1149"/>
              <a:gd name="T70" fmla="*/ 311 w 1151"/>
              <a:gd name="T71" fmla="*/ 140 h 1149"/>
              <a:gd name="T72" fmla="*/ 209 w 1151"/>
              <a:gd name="T73" fmla="*/ 208 h 1149"/>
              <a:gd name="T74" fmla="*/ 140 w 1151"/>
              <a:gd name="T75" fmla="*/ 310 h 1149"/>
              <a:gd name="T76" fmla="*/ 116 w 1151"/>
              <a:gd name="T77" fmla="*/ 43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1" h="1149">
                <a:moveTo>
                  <a:pt x="0" y="432"/>
                </a:moveTo>
                <a:cubicBezTo>
                  <a:pt x="0" y="354"/>
                  <a:pt x="20" y="282"/>
                  <a:pt x="58" y="216"/>
                </a:cubicBezTo>
                <a:cubicBezTo>
                  <a:pt x="96" y="149"/>
                  <a:pt x="149" y="97"/>
                  <a:pt x="215" y="58"/>
                </a:cubicBezTo>
                <a:cubicBezTo>
                  <a:pt x="282" y="19"/>
                  <a:pt x="355" y="0"/>
                  <a:pt x="432" y="0"/>
                </a:cubicBezTo>
                <a:cubicBezTo>
                  <a:pt x="509" y="0"/>
                  <a:pt x="581" y="19"/>
                  <a:pt x="648" y="58"/>
                </a:cubicBezTo>
                <a:cubicBezTo>
                  <a:pt x="714" y="96"/>
                  <a:pt x="766" y="149"/>
                  <a:pt x="805" y="216"/>
                </a:cubicBezTo>
                <a:cubicBezTo>
                  <a:pt x="843" y="282"/>
                  <a:pt x="863" y="354"/>
                  <a:pt x="863" y="432"/>
                </a:cubicBezTo>
                <a:cubicBezTo>
                  <a:pt x="863" y="509"/>
                  <a:pt x="844" y="579"/>
                  <a:pt x="807" y="643"/>
                </a:cubicBezTo>
                <a:cubicBezTo>
                  <a:pt x="1118" y="953"/>
                  <a:pt x="1118" y="953"/>
                  <a:pt x="1118" y="953"/>
                </a:cubicBezTo>
                <a:cubicBezTo>
                  <a:pt x="1140" y="975"/>
                  <a:pt x="1151" y="1003"/>
                  <a:pt x="1151" y="1035"/>
                </a:cubicBezTo>
                <a:cubicBezTo>
                  <a:pt x="1151" y="1051"/>
                  <a:pt x="1148" y="1065"/>
                  <a:pt x="1143" y="1079"/>
                </a:cubicBezTo>
                <a:cubicBezTo>
                  <a:pt x="1138" y="1092"/>
                  <a:pt x="1130" y="1105"/>
                  <a:pt x="1118" y="1116"/>
                </a:cubicBezTo>
                <a:cubicBezTo>
                  <a:pt x="1106" y="1128"/>
                  <a:pt x="1094" y="1137"/>
                  <a:pt x="1080" y="1142"/>
                </a:cubicBezTo>
                <a:cubicBezTo>
                  <a:pt x="1067" y="1147"/>
                  <a:pt x="1052" y="1149"/>
                  <a:pt x="1037" y="1149"/>
                </a:cubicBezTo>
                <a:cubicBezTo>
                  <a:pt x="1004" y="1149"/>
                  <a:pt x="977" y="1138"/>
                  <a:pt x="955" y="1116"/>
                </a:cubicBezTo>
                <a:cubicBezTo>
                  <a:pt x="644" y="806"/>
                  <a:pt x="644" y="806"/>
                  <a:pt x="644" y="806"/>
                </a:cubicBezTo>
                <a:cubicBezTo>
                  <a:pt x="579" y="844"/>
                  <a:pt x="508" y="862"/>
                  <a:pt x="432" y="862"/>
                </a:cubicBezTo>
                <a:cubicBezTo>
                  <a:pt x="354" y="862"/>
                  <a:pt x="282" y="843"/>
                  <a:pt x="215" y="805"/>
                </a:cubicBezTo>
                <a:cubicBezTo>
                  <a:pt x="149" y="767"/>
                  <a:pt x="97" y="714"/>
                  <a:pt x="58" y="648"/>
                </a:cubicBezTo>
                <a:cubicBezTo>
                  <a:pt x="20" y="581"/>
                  <a:pt x="0" y="509"/>
                  <a:pt x="0" y="432"/>
                </a:cubicBezTo>
                <a:close/>
                <a:moveTo>
                  <a:pt x="116" y="432"/>
                </a:moveTo>
                <a:cubicBezTo>
                  <a:pt x="115" y="475"/>
                  <a:pt x="123" y="515"/>
                  <a:pt x="140" y="553"/>
                </a:cubicBezTo>
                <a:cubicBezTo>
                  <a:pt x="157" y="591"/>
                  <a:pt x="180" y="625"/>
                  <a:pt x="209" y="654"/>
                </a:cubicBezTo>
                <a:cubicBezTo>
                  <a:pt x="238" y="682"/>
                  <a:pt x="272" y="705"/>
                  <a:pt x="310" y="722"/>
                </a:cubicBezTo>
                <a:cubicBezTo>
                  <a:pt x="348" y="739"/>
                  <a:pt x="389" y="748"/>
                  <a:pt x="432" y="748"/>
                </a:cubicBezTo>
                <a:cubicBezTo>
                  <a:pt x="460" y="748"/>
                  <a:pt x="488" y="744"/>
                  <a:pt x="514" y="736"/>
                </a:cubicBezTo>
                <a:cubicBezTo>
                  <a:pt x="541" y="729"/>
                  <a:pt x="566" y="718"/>
                  <a:pt x="590" y="704"/>
                </a:cubicBezTo>
                <a:cubicBezTo>
                  <a:pt x="613" y="690"/>
                  <a:pt x="635" y="673"/>
                  <a:pt x="654" y="654"/>
                </a:cubicBezTo>
                <a:cubicBezTo>
                  <a:pt x="673" y="634"/>
                  <a:pt x="690" y="613"/>
                  <a:pt x="704" y="589"/>
                </a:cubicBezTo>
                <a:cubicBezTo>
                  <a:pt x="718" y="566"/>
                  <a:pt x="729" y="541"/>
                  <a:pt x="737" y="514"/>
                </a:cubicBezTo>
                <a:cubicBezTo>
                  <a:pt x="744" y="488"/>
                  <a:pt x="748" y="460"/>
                  <a:pt x="748" y="432"/>
                </a:cubicBezTo>
                <a:cubicBezTo>
                  <a:pt x="748" y="389"/>
                  <a:pt x="740" y="348"/>
                  <a:pt x="723" y="310"/>
                </a:cubicBezTo>
                <a:cubicBezTo>
                  <a:pt x="706" y="271"/>
                  <a:pt x="683" y="238"/>
                  <a:pt x="654" y="209"/>
                </a:cubicBezTo>
                <a:cubicBezTo>
                  <a:pt x="625" y="180"/>
                  <a:pt x="592" y="157"/>
                  <a:pt x="553" y="140"/>
                </a:cubicBezTo>
                <a:cubicBezTo>
                  <a:pt x="515" y="124"/>
                  <a:pt x="474" y="116"/>
                  <a:pt x="432" y="116"/>
                </a:cubicBezTo>
                <a:cubicBezTo>
                  <a:pt x="388" y="117"/>
                  <a:pt x="348" y="125"/>
                  <a:pt x="311" y="140"/>
                </a:cubicBezTo>
                <a:cubicBezTo>
                  <a:pt x="274" y="154"/>
                  <a:pt x="239" y="177"/>
                  <a:pt x="209" y="208"/>
                </a:cubicBezTo>
                <a:cubicBezTo>
                  <a:pt x="178" y="239"/>
                  <a:pt x="155" y="273"/>
                  <a:pt x="140" y="310"/>
                </a:cubicBezTo>
                <a:cubicBezTo>
                  <a:pt x="125" y="347"/>
                  <a:pt x="117" y="388"/>
                  <a:pt x="116" y="4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2" name="Freeform 21">
            <a:extLst>
              <a:ext uri="{FF2B5EF4-FFF2-40B4-BE49-F238E27FC236}">
                <a16:creationId xmlns:a16="http://schemas.microsoft.com/office/drawing/2014/main" id="{5626C328-FBCA-4F63-8413-F74C0E06FE4F}"/>
              </a:ext>
            </a:extLst>
          </p:cNvPr>
          <p:cNvSpPr>
            <a:spLocks noEditPoints="1"/>
          </p:cNvSpPr>
          <p:nvPr/>
        </p:nvSpPr>
        <p:spPr bwMode="auto">
          <a:xfrm>
            <a:off x="5859603" y="3306361"/>
            <a:ext cx="397507" cy="353692"/>
          </a:xfrm>
          <a:custGeom>
            <a:avLst/>
            <a:gdLst>
              <a:gd name="T0" fmla="*/ 374 w 2388"/>
              <a:gd name="T1" fmla="*/ 687 h 2123"/>
              <a:gd name="T2" fmla="*/ 700 w 2388"/>
              <a:gd name="T3" fmla="*/ 802 h 2123"/>
              <a:gd name="T4" fmla="*/ 743 w 2388"/>
              <a:gd name="T5" fmla="*/ 790 h 2123"/>
              <a:gd name="T6" fmla="*/ 924 w 2388"/>
              <a:gd name="T7" fmla="*/ 628 h 2123"/>
              <a:gd name="T8" fmla="*/ 928 w 2388"/>
              <a:gd name="T9" fmla="*/ 594 h 2123"/>
              <a:gd name="T10" fmla="*/ 840 w 2388"/>
              <a:gd name="T11" fmla="*/ 480 h 2123"/>
              <a:gd name="T12" fmla="*/ 1305 w 2388"/>
              <a:gd name="T13" fmla="*/ 5 h 2123"/>
              <a:gd name="T14" fmla="*/ 953 w 2388"/>
              <a:gd name="T15" fmla="*/ 4 h 2123"/>
              <a:gd name="T16" fmla="*/ 512 w 2388"/>
              <a:gd name="T17" fmla="*/ 230 h 2123"/>
              <a:gd name="T18" fmla="*/ 330 w 2388"/>
              <a:gd name="T19" fmla="*/ 374 h 2123"/>
              <a:gd name="T20" fmla="*/ 260 w 2388"/>
              <a:gd name="T21" fmla="*/ 534 h 2123"/>
              <a:gd name="T22" fmla="*/ 109 w 2388"/>
              <a:gd name="T23" fmla="*/ 583 h 2123"/>
              <a:gd name="T24" fmla="*/ 19 w 2388"/>
              <a:gd name="T25" fmla="*/ 656 h 2123"/>
              <a:gd name="T26" fmla="*/ 16 w 2388"/>
              <a:gd name="T27" fmla="*/ 712 h 2123"/>
              <a:gd name="T28" fmla="*/ 179 w 2388"/>
              <a:gd name="T29" fmla="*/ 893 h 2123"/>
              <a:gd name="T30" fmla="*/ 247 w 2388"/>
              <a:gd name="T31" fmla="*/ 901 h 2123"/>
              <a:gd name="T32" fmla="*/ 331 w 2388"/>
              <a:gd name="T33" fmla="*/ 827 h 2123"/>
              <a:gd name="T34" fmla="*/ 374 w 2388"/>
              <a:gd name="T35" fmla="*/ 687 h 2123"/>
              <a:gd name="T36" fmla="*/ 1053 w 2388"/>
              <a:gd name="T37" fmla="*/ 748 h 2123"/>
              <a:gd name="T38" fmla="*/ 1006 w 2388"/>
              <a:gd name="T39" fmla="*/ 745 h 2123"/>
              <a:gd name="T40" fmla="*/ 835 w 2388"/>
              <a:gd name="T41" fmla="*/ 894 h 2123"/>
              <a:gd name="T42" fmla="*/ 832 w 2388"/>
              <a:gd name="T43" fmla="*/ 942 h 2123"/>
              <a:gd name="T44" fmla="*/ 1819 w 2388"/>
              <a:gd name="T45" fmla="*/ 2065 h 2123"/>
              <a:gd name="T46" fmla="*/ 1909 w 2388"/>
              <a:gd name="T47" fmla="*/ 2072 h 2123"/>
              <a:gd name="T48" fmla="*/ 2024 w 2388"/>
              <a:gd name="T49" fmla="*/ 1975 h 2123"/>
              <a:gd name="T50" fmla="*/ 2031 w 2388"/>
              <a:gd name="T51" fmla="*/ 1885 h 2123"/>
              <a:gd name="T52" fmla="*/ 1053 w 2388"/>
              <a:gd name="T53" fmla="*/ 748 h 2123"/>
              <a:gd name="T54" fmla="*/ 2370 w 2388"/>
              <a:gd name="T55" fmla="*/ 270 h 2123"/>
              <a:gd name="T56" fmla="*/ 2315 w 2388"/>
              <a:gd name="T57" fmla="*/ 248 h 2123"/>
              <a:gd name="T58" fmla="*/ 2200 w 2388"/>
              <a:gd name="T59" fmla="*/ 428 h 2123"/>
              <a:gd name="T60" fmla="*/ 1970 w 2388"/>
              <a:gd name="T61" fmla="*/ 476 h 2123"/>
              <a:gd name="T62" fmla="*/ 1905 w 2388"/>
              <a:gd name="T63" fmla="*/ 267 h 2123"/>
              <a:gd name="T64" fmla="*/ 2012 w 2388"/>
              <a:gd name="T65" fmla="*/ 78 h 2123"/>
              <a:gd name="T66" fmla="*/ 1968 w 2388"/>
              <a:gd name="T67" fmla="*/ 35 h 2123"/>
              <a:gd name="T68" fmla="*/ 1632 w 2388"/>
              <a:gd name="T69" fmla="*/ 304 h 2123"/>
              <a:gd name="T70" fmla="*/ 1531 w 2388"/>
              <a:gd name="T71" fmla="*/ 720 h 2123"/>
              <a:gd name="T72" fmla="*/ 1371 w 2388"/>
              <a:gd name="T73" fmla="*/ 886 h 2123"/>
              <a:gd name="T74" fmla="*/ 1532 w 2388"/>
              <a:gd name="T75" fmla="*/ 1073 h 2123"/>
              <a:gd name="T76" fmla="*/ 1729 w 2388"/>
              <a:gd name="T77" fmla="*/ 886 h 2123"/>
              <a:gd name="T78" fmla="*/ 1967 w 2388"/>
              <a:gd name="T79" fmla="*/ 814 h 2123"/>
              <a:gd name="T80" fmla="*/ 2331 w 2388"/>
              <a:gd name="T81" fmla="*/ 664 h 2123"/>
              <a:gd name="T82" fmla="*/ 2370 w 2388"/>
              <a:gd name="T83" fmla="*/ 270 h 2123"/>
              <a:gd name="T84" fmla="*/ 327 w 2388"/>
              <a:gd name="T85" fmla="*/ 1897 h 2123"/>
              <a:gd name="T86" fmla="*/ 327 w 2388"/>
              <a:gd name="T87" fmla="*/ 1987 h 2123"/>
              <a:gd name="T88" fmla="*/ 440 w 2388"/>
              <a:gd name="T89" fmla="*/ 2098 h 2123"/>
              <a:gd name="T90" fmla="*/ 529 w 2388"/>
              <a:gd name="T91" fmla="*/ 2087 h 2123"/>
              <a:gd name="T92" fmla="*/ 1113 w 2388"/>
              <a:gd name="T93" fmla="*/ 1513 h 2123"/>
              <a:gd name="T94" fmla="*/ 934 w 2388"/>
              <a:gd name="T95" fmla="*/ 1309 h 2123"/>
              <a:gd name="T96" fmla="*/ 327 w 2388"/>
              <a:gd name="T97" fmla="*/ 1897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8" h="2123">
                <a:moveTo>
                  <a:pt x="374" y="687"/>
                </a:moveTo>
                <a:cubicBezTo>
                  <a:pt x="485" y="600"/>
                  <a:pt x="577" y="660"/>
                  <a:pt x="700" y="802"/>
                </a:cubicBezTo>
                <a:cubicBezTo>
                  <a:pt x="714" y="818"/>
                  <a:pt x="732" y="800"/>
                  <a:pt x="743" y="790"/>
                </a:cubicBezTo>
                <a:cubicBezTo>
                  <a:pt x="753" y="781"/>
                  <a:pt x="916" y="635"/>
                  <a:pt x="924" y="628"/>
                </a:cubicBezTo>
                <a:cubicBezTo>
                  <a:pt x="931" y="621"/>
                  <a:pt x="941" y="608"/>
                  <a:pt x="928" y="594"/>
                </a:cubicBezTo>
                <a:cubicBezTo>
                  <a:pt x="916" y="579"/>
                  <a:pt x="870" y="519"/>
                  <a:pt x="840" y="480"/>
                </a:cubicBezTo>
                <a:cubicBezTo>
                  <a:pt x="625" y="199"/>
                  <a:pt x="1429" y="8"/>
                  <a:pt x="1305" y="5"/>
                </a:cubicBezTo>
                <a:cubicBezTo>
                  <a:pt x="1243" y="3"/>
                  <a:pt x="990" y="0"/>
                  <a:pt x="953" y="4"/>
                </a:cubicBezTo>
                <a:cubicBezTo>
                  <a:pt x="800" y="20"/>
                  <a:pt x="608" y="163"/>
                  <a:pt x="512" y="230"/>
                </a:cubicBezTo>
                <a:cubicBezTo>
                  <a:pt x="385" y="316"/>
                  <a:pt x="338" y="367"/>
                  <a:pt x="330" y="374"/>
                </a:cubicBezTo>
                <a:cubicBezTo>
                  <a:pt x="295" y="405"/>
                  <a:pt x="325" y="477"/>
                  <a:pt x="260" y="534"/>
                </a:cubicBezTo>
                <a:cubicBezTo>
                  <a:pt x="191" y="594"/>
                  <a:pt x="149" y="549"/>
                  <a:pt x="109" y="583"/>
                </a:cubicBezTo>
                <a:cubicBezTo>
                  <a:pt x="89" y="601"/>
                  <a:pt x="34" y="642"/>
                  <a:pt x="19" y="656"/>
                </a:cubicBezTo>
                <a:cubicBezTo>
                  <a:pt x="3" y="669"/>
                  <a:pt x="0" y="693"/>
                  <a:pt x="16" y="712"/>
                </a:cubicBezTo>
                <a:cubicBezTo>
                  <a:pt x="16" y="712"/>
                  <a:pt x="167" y="878"/>
                  <a:pt x="179" y="893"/>
                </a:cubicBezTo>
                <a:cubicBezTo>
                  <a:pt x="192" y="907"/>
                  <a:pt x="226" y="920"/>
                  <a:pt x="247" y="901"/>
                </a:cubicBezTo>
                <a:cubicBezTo>
                  <a:pt x="268" y="882"/>
                  <a:pt x="322" y="835"/>
                  <a:pt x="331" y="827"/>
                </a:cubicBezTo>
                <a:cubicBezTo>
                  <a:pt x="340" y="819"/>
                  <a:pt x="325" y="724"/>
                  <a:pt x="374" y="687"/>
                </a:cubicBezTo>
                <a:close/>
                <a:moveTo>
                  <a:pt x="1053" y="748"/>
                </a:moveTo>
                <a:cubicBezTo>
                  <a:pt x="1039" y="732"/>
                  <a:pt x="1021" y="731"/>
                  <a:pt x="1006" y="745"/>
                </a:cubicBezTo>
                <a:cubicBezTo>
                  <a:pt x="835" y="894"/>
                  <a:pt x="835" y="894"/>
                  <a:pt x="835" y="894"/>
                </a:cubicBezTo>
                <a:cubicBezTo>
                  <a:pt x="822" y="906"/>
                  <a:pt x="820" y="928"/>
                  <a:pt x="832" y="942"/>
                </a:cubicBezTo>
                <a:cubicBezTo>
                  <a:pt x="1819" y="2065"/>
                  <a:pt x="1819" y="2065"/>
                  <a:pt x="1819" y="2065"/>
                </a:cubicBezTo>
                <a:cubicBezTo>
                  <a:pt x="1843" y="2092"/>
                  <a:pt x="1883" y="2095"/>
                  <a:pt x="1909" y="2072"/>
                </a:cubicBezTo>
                <a:cubicBezTo>
                  <a:pt x="2024" y="1975"/>
                  <a:pt x="2024" y="1975"/>
                  <a:pt x="2024" y="1975"/>
                </a:cubicBezTo>
                <a:cubicBezTo>
                  <a:pt x="2051" y="1952"/>
                  <a:pt x="2054" y="1911"/>
                  <a:pt x="2031" y="1885"/>
                </a:cubicBezTo>
                <a:lnTo>
                  <a:pt x="1053" y="748"/>
                </a:lnTo>
                <a:close/>
                <a:moveTo>
                  <a:pt x="2370" y="270"/>
                </a:moveTo>
                <a:cubicBezTo>
                  <a:pt x="2361" y="211"/>
                  <a:pt x="2331" y="223"/>
                  <a:pt x="2315" y="248"/>
                </a:cubicBezTo>
                <a:cubicBezTo>
                  <a:pt x="2299" y="273"/>
                  <a:pt x="2229" y="380"/>
                  <a:pt x="2200" y="428"/>
                </a:cubicBezTo>
                <a:cubicBezTo>
                  <a:pt x="2172" y="475"/>
                  <a:pt x="2101" y="569"/>
                  <a:pt x="1970" y="476"/>
                </a:cubicBezTo>
                <a:cubicBezTo>
                  <a:pt x="1833" y="380"/>
                  <a:pt x="1881" y="313"/>
                  <a:pt x="1905" y="267"/>
                </a:cubicBezTo>
                <a:cubicBezTo>
                  <a:pt x="1928" y="222"/>
                  <a:pt x="2002" y="94"/>
                  <a:pt x="2012" y="78"/>
                </a:cubicBezTo>
                <a:cubicBezTo>
                  <a:pt x="2023" y="62"/>
                  <a:pt x="2011" y="15"/>
                  <a:pt x="1968" y="35"/>
                </a:cubicBezTo>
                <a:cubicBezTo>
                  <a:pt x="1926" y="54"/>
                  <a:pt x="1668" y="157"/>
                  <a:pt x="1632" y="304"/>
                </a:cubicBezTo>
                <a:cubicBezTo>
                  <a:pt x="1596" y="453"/>
                  <a:pt x="1663" y="587"/>
                  <a:pt x="1531" y="720"/>
                </a:cubicBezTo>
                <a:cubicBezTo>
                  <a:pt x="1371" y="886"/>
                  <a:pt x="1371" y="886"/>
                  <a:pt x="1371" y="886"/>
                </a:cubicBezTo>
                <a:cubicBezTo>
                  <a:pt x="1532" y="1073"/>
                  <a:pt x="1532" y="1073"/>
                  <a:pt x="1532" y="1073"/>
                </a:cubicBezTo>
                <a:cubicBezTo>
                  <a:pt x="1729" y="886"/>
                  <a:pt x="1729" y="886"/>
                  <a:pt x="1729" y="886"/>
                </a:cubicBezTo>
                <a:cubicBezTo>
                  <a:pt x="1776" y="839"/>
                  <a:pt x="1876" y="793"/>
                  <a:pt x="1967" y="814"/>
                </a:cubicBezTo>
                <a:cubicBezTo>
                  <a:pt x="2161" y="858"/>
                  <a:pt x="2267" y="785"/>
                  <a:pt x="2331" y="664"/>
                </a:cubicBezTo>
                <a:cubicBezTo>
                  <a:pt x="2388" y="556"/>
                  <a:pt x="2379" y="329"/>
                  <a:pt x="2370" y="270"/>
                </a:cubicBezTo>
                <a:close/>
                <a:moveTo>
                  <a:pt x="327" y="1897"/>
                </a:moveTo>
                <a:cubicBezTo>
                  <a:pt x="302" y="1922"/>
                  <a:pt x="302" y="1962"/>
                  <a:pt x="327" y="1987"/>
                </a:cubicBezTo>
                <a:cubicBezTo>
                  <a:pt x="440" y="2098"/>
                  <a:pt x="440" y="2098"/>
                  <a:pt x="440" y="2098"/>
                </a:cubicBezTo>
                <a:cubicBezTo>
                  <a:pt x="465" y="2123"/>
                  <a:pt x="504" y="2112"/>
                  <a:pt x="529" y="2087"/>
                </a:cubicBezTo>
                <a:cubicBezTo>
                  <a:pt x="1113" y="1513"/>
                  <a:pt x="1113" y="1513"/>
                  <a:pt x="1113" y="1513"/>
                </a:cubicBezTo>
                <a:cubicBezTo>
                  <a:pt x="934" y="1309"/>
                  <a:pt x="934" y="1309"/>
                  <a:pt x="934" y="1309"/>
                </a:cubicBezTo>
                <a:lnTo>
                  <a:pt x="327" y="18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3" name="Freeform 25">
            <a:extLst>
              <a:ext uri="{FF2B5EF4-FFF2-40B4-BE49-F238E27FC236}">
                <a16:creationId xmlns:a16="http://schemas.microsoft.com/office/drawing/2014/main" id="{03E21AA6-6402-4D8D-8F85-58B480C5985D}"/>
              </a:ext>
            </a:extLst>
          </p:cNvPr>
          <p:cNvSpPr>
            <a:spLocks noEditPoints="1"/>
          </p:cNvSpPr>
          <p:nvPr/>
        </p:nvSpPr>
        <p:spPr bwMode="auto">
          <a:xfrm>
            <a:off x="9579152" y="3297941"/>
            <a:ext cx="401487" cy="368029"/>
          </a:xfrm>
          <a:custGeom>
            <a:avLst/>
            <a:gdLst>
              <a:gd name="T0" fmla="*/ 747 w 1127"/>
              <a:gd name="T1" fmla="*/ 583 h 1033"/>
              <a:gd name="T2" fmla="*/ 628 w 1127"/>
              <a:gd name="T3" fmla="*/ 648 h 1033"/>
              <a:gd name="T4" fmla="*/ 681 w 1127"/>
              <a:gd name="T5" fmla="*/ 738 h 1033"/>
              <a:gd name="T6" fmla="*/ 574 w 1127"/>
              <a:gd name="T7" fmla="*/ 821 h 1033"/>
              <a:gd name="T8" fmla="*/ 448 w 1127"/>
              <a:gd name="T9" fmla="*/ 878 h 1033"/>
              <a:gd name="T10" fmla="*/ 310 w 1127"/>
              <a:gd name="T11" fmla="*/ 887 h 1033"/>
              <a:gd name="T12" fmla="*/ 246 w 1127"/>
              <a:gd name="T13" fmla="*/ 769 h 1033"/>
              <a:gd name="T14" fmla="*/ 153 w 1127"/>
              <a:gd name="T15" fmla="*/ 821 h 1033"/>
              <a:gd name="T16" fmla="*/ 97 w 1127"/>
              <a:gd name="T17" fmla="*/ 685 h 1033"/>
              <a:gd name="T18" fmla="*/ 14 w 1127"/>
              <a:gd name="T19" fmla="*/ 587 h 1033"/>
              <a:gd name="T20" fmla="*/ 0 w 1127"/>
              <a:gd name="T21" fmla="*/ 461 h 1033"/>
              <a:gd name="T22" fmla="*/ 105 w 1127"/>
              <a:gd name="T23" fmla="*/ 429 h 1033"/>
              <a:gd name="T24" fmla="*/ 67 w 1127"/>
              <a:gd name="T25" fmla="*/ 306 h 1033"/>
              <a:gd name="T26" fmla="*/ 165 w 1127"/>
              <a:gd name="T27" fmla="*/ 207 h 1033"/>
              <a:gd name="T28" fmla="*/ 290 w 1127"/>
              <a:gd name="T29" fmla="*/ 245 h 1033"/>
              <a:gd name="T30" fmla="*/ 430 w 1127"/>
              <a:gd name="T31" fmla="*/ 141 h 1033"/>
              <a:gd name="T32" fmla="*/ 462 w 1127"/>
              <a:gd name="T33" fmla="*/ 245 h 1033"/>
              <a:gd name="T34" fmla="*/ 587 w 1127"/>
              <a:gd name="T35" fmla="*/ 207 h 1033"/>
              <a:gd name="T36" fmla="*/ 679 w 1127"/>
              <a:gd name="T37" fmla="*/ 317 h 1033"/>
              <a:gd name="T38" fmla="*/ 648 w 1127"/>
              <a:gd name="T39" fmla="*/ 432 h 1033"/>
              <a:gd name="T40" fmla="*/ 751 w 1127"/>
              <a:gd name="T41" fmla="*/ 463 h 1033"/>
              <a:gd name="T42" fmla="*/ 482 w 1127"/>
              <a:gd name="T43" fmla="*/ 410 h 1033"/>
              <a:gd name="T44" fmla="*/ 226 w 1127"/>
              <a:gd name="T45" fmla="*/ 516 h 1033"/>
              <a:gd name="T46" fmla="*/ 482 w 1127"/>
              <a:gd name="T47" fmla="*/ 622 h 1033"/>
              <a:gd name="T48" fmla="*/ 1040 w 1127"/>
              <a:gd name="T49" fmla="*/ 275 h 1033"/>
              <a:gd name="T50" fmla="*/ 1049 w 1127"/>
              <a:gd name="T51" fmla="*/ 391 h 1033"/>
              <a:gd name="T52" fmla="*/ 919 w 1127"/>
              <a:gd name="T53" fmla="*/ 365 h 1033"/>
              <a:gd name="T54" fmla="*/ 854 w 1127"/>
              <a:gd name="T55" fmla="*/ 405 h 1033"/>
              <a:gd name="T56" fmla="*/ 751 w 1127"/>
              <a:gd name="T57" fmla="*/ 386 h 1033"/>
              <a:gd name="T58" fmla="*/ 676 w 1127"/>
              <a:gd name="T59" fmla="*/ 257 h 1033"/>
              <a:gd name="T60" fmla="*/ 781 w 1127"/>
              <a:gd name="T61" fmla="*/ 126 h 1033"/>
              <a:gd name="T62" fmla="*/ 774 w 1127"/>
              <a:gd name="T63" fmla="*/ 29 h 1033"/>
              <a:gd name="T64" fmla="*/ 854 w 1127"/>
              <a:gd name="T65" fmla="*/ 27 h 1033"/>
              <a:gd name="T66" fmla="*/ 919 w 1127"/>
              <a:gd name="T67" fmla="*/ 67 h 1033"/>
              <a:gd name="T68" fmla="*/ 1049 w 1127"/>
              <a:gd name="T69" fmla="*/ 41 h 1033"/>
              <a:gd name="T70" fmla="*/ 1040 w 1127"/>
              <a:gd name="T71" fmla="*/ 156 h 1033"/>
              <a:gd name="T72" fmla="*/ 1127 w 1127"/>
              <a:gd name="T73" fmla="*/ 858 h 1033"/>
              <a:gd name="T74" fmla="*/ 1052 w 1127"/>
              <a:gd name="T75" fmla="*/ 987 h 1033"/>
              <a:gd name="T76" fmla="*/ 950 w 1127"/>
              <a:gd name="T77" fmla="*/ 1006 h 1033"/>
              <a:gd name="T78" fmla="*/ 884 w 1127"/>
              <a:gd name="T79" fmla="*/ 966 h 1033"/>
              <a:gd name="T80" fmla="*/ 754 w 1127"/>
              <a:gd name="T81" fmla="*/ 991 h 1033"/>
              <a:gd name="T82" fmla="*/ 764 w 1127"/>
              <a:gd name="T83" fmla="*/ 876 h 1033"/>
              <a:gd name="T84" fmla="*/ 764 w 1127"/>
              <a:gd name="T85" fmla="*/ 757 h 1033"/>
              <a:gd name="T86" fmla="*/ 754 w 1127"/>
              <a:gd name="T87" fmla="*/ 642 h 1033"/>
              <a:gd name="T88" fmla="*/ 827 w 1127"/>
              <a:gd name="T89" fmla="*/ 601 h 1033"/>
              <a:gd name="T90" fmla="*/ 902 w 1127"/>
              <a:gd name="T91" fmla="*/ 666 h 1033"/>
              <a:gd name="T92" fmla="*/ 977 w 1127"/>
              <a:gd name="T93" fmla="*/ 601 h 1033"/>
              <a:gd name="T94" fmla="*/ 1022 w 1127"/>
              <a:gd name="T95" fmla="*/ 727 h 1033"/>
              <a:gd name="T96" fmla="*/ 977 w 1127"/>
              <a:gd name="T97" fmla="*/ 216 h 1033"/>
              <a:gd name="T98" fmla="*/ 849 w 1127"/>
              <a:gd name="T99" fmla="*/ 163 h 1033"/>
              <a:gd name="T100" fmla="*/ 902 w 1127"/>
              <a:gd name="T101" fmla="*/ 291 h 1033"/>
              <a:gd name="T102" fmla="*/ 977 w 1127"/>
              <a:gd name="T103" fmla="*/ 817 h 1033"/>
              <a:gd name="T104" fmla="*/ 849 w 1127"/>
              <a:gd name="T105" fmla="*/ 764 h 1033"/>
              <a:gd name="T106" fmla="*/ 902 w 1127"/>
              <a:gd name="T107" fmla="*/ 892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7" h="1033">
                <a:moveTo>
                  <a:pt x="751" y="463"/>
                </a:moveTo>
                <a:cubicBezTo>
                  <a:pt x="751" y="571"/>
                  <a:pt x="751" y="571"/>
                  <a:pt x="751" y="571"/>
                </a:cubicBezTo>
                <a:cubicBezTo>
                  <a:pt x="751" y="575"/>
                  <a:pt x="750" y="579"/>
                  <a:pt x="747" y="583"/>
                </a:cubicBezTo>
                <a:cubicBezTo>
                  <a:pt x="745" y="586"/>
                  <a:pt x="741" y="589"/>
                  <a:pt x="738" y="589"/>
                </a:cubicBezTo>
                <a:cubicBezTo>
                  <a:pt x="647" y="603"/>
                  <a:pt x="647" y="603"/>
                  <a:pt x="647" y="603"/>
                </a:cubicBezTo>
                <a:cubicBezTo>
                  <a:pt x="643" y="617"/>
                  <a:pt x="636" y="632"/>
                  <a:pt x="628" y="648"/>
                </a:cubicBezTo>
                <a:cubicBezTo>
                  <a:pt x="642" y="666"/>
                  <a:pt x="659" y="689"/>
                  <a:pt x="681" y="715"/>
                </a:cubicBezTo>
                <a:cubicBezTo>
                  <a:pt x="684" y="719"/>
                  <a:pt x="685" y="723"/>
                  <a:pt x="685" y="727"/>
                </a:cubicBezTo>
                <a:cubicBezTo>
                  <a:pt x="685" y="732"/>
                  <a:pt x="684" y="735"/>
                  <a:pt x="681" y="738"/>
                </a:cubicBezTo>
                <a:cubicBezTo>
                  <a:pt x="672" y="750"/>
                  <a:pt x="656" y="767"/>
                  <a:pt x="633" y="790"/>
                </a:cubicBezTo>
                <a:cubicBezTo>
                  <a:pt x="609" y="814"/>
                  <a:pt x="594" y="825"/>
                  <a:pt x="587" y="825"/>
                </a:cubicBezTo>
                <a:cubicBezTo>
                  <a:pt x="582" y="825"/>
                  <a:pt x="578" y="824"/>
                  <a:pt x="574" y="821"/>
                </a:cubicBezTo>
                <a:cubicBezTo>
                  <a:pt x="507" y="768"/>
                  <a:pt x="507" y="768"/>
                  <a:pt x="507" y="768"/>
                </a:cubicBezTo>
                <a:cubicBezTo>
                  <a:pt x="492" y="776"/>
                  <a:pt x="477" y="782"/>
                  <a:pt x="462" y="787"/>
                </a:cubicBezTo>
                <a:cubicBezTo>
                  <a:pt x="457" y="829"/>
                  <a:pt x="453" y="859"/>
                  <a:pt x="448" y="878"/>
                </a:cubicBezTo>
                <a:cubicBezTo>
                  <a:pt x="445" y="887"/>
                  <a:pt x="439" y="892"/>
                  <a:pt x="430" y="892"/>
                </a:cubicBezTo>
                <a:cubicBezTo>
                  <a:pt x="321" y="892"/>
                  <a:pt x="321" y="892"/>
                  <a:pt x="321" y="892"/>
                </a:cubicBezTo>
                <a:cubicBezTo>
                  <a:pt x="317" y="892"/>
                  <a:pt x="313" y="890"/>
                  <a:pt x="310" y="887"/>
                </a:cubicBezTo>
                <a:cubicBezTo>
                  <a:pt x="306" y="884"/>
                  <a:pt x="304" y="881"/>
                  <a:pt x="304" y="877"/>
                </a:cubicBezTo>
                <a:cubicBezTo>
                  <a:pt x="290" y="787"/>
                  <a:pt x="290" y="787"/>
                  <a:pt x="290" y="787"/>
                </a:cubicBezTo>
                <a:cubicBezTo>
                  <a:pt x="277" y="783"/>
                  <a:pt x="262" y="777"/>
                  <a:pt x="246" y="769"/>
                </a:cubicBezTo>
                <a:cubicBezTo>
                  <a:pt x="177" y="821"/>
                  <a:pt x="177" y="821"/>
                  <a:pt x="177" y="821"/>
                </a:cubicBezTo>
                <a:cubicBezTo>
                  <a:pt x="174" y="824"/>
                  <a:pt x="170" y="825"/>
                  <a:pt x="165" y="825"/>
                </a:cubicBezTo>
                <a:cubicBezTo>
                  <a:pt x="161" y="825"/>
                  <a:pt x="157" y="824"/>
                  <a:pt x="153" y="821"/>
                </a:cubicBezTo>
                <a:cubicBezTo>
                  <a:pt x="97" y="769"/>
                  <a:pt x="68" y="737"/>
                  <a:pt x="68" y="727"/>
                </a:cubicBezTo>
                <a:cubicBezTo>
                  <a:pt x="68" y="723"/>
                  <a:pt x="70" y="720"/>
                  <a:pt x="73" y="716"/>
                </a:cubicBezTo>
                <a:cubicBezTo>
                  <a:pt x="76" y="710"/>
                  <a:pt x="84" y="700"/>
                  <a:pt x="97" y="685"/>
                </a:cubicBezTo>
                <a:cubicBezTo>
                  <a:pt x="109" y="669"/>
                  <a:pt x="118" y="657"/>
                  <a:pt x="124" y="649"/>
                </a:cubicBezTo>
                <a:cubicBezTo>
                  <a:pt x="115" y="632"/>
                  <a:pt x="108" y="616"/>
                  <a:pt x="104" y="601"/>
                </a:cubicBezTo>
                <a:cubicBezTo>
                  <a:pt x="14" y="587"/>
                  <a:pt x="14" y="587"/>
                  <a:pt x="14" y="587"/>
                </a:cubicBezTo>
                <a:cubicBezTo>
                  <a:pt x="11" y="586"/>
                  <a:pt x="7" y="584"/>
                  <a:pt x="5" y="581"/>
                </a:cubicBezTo>
                <a:cubicBezTo>
                  <a:pt x="2" y="578"/>
                  <a:pt x="0" y="574"/>
                  <a:pt x="0" y="570"/>
                </a:cubicBezTo>
                <a:cubicBezTo>
                  <a:pt x="0" y="461"/>
                  <a:pt x="0" y="461"/>
                  <a:pt x="0" y="461"/>
                </a:cubicBezTo>
                <a:cubicBezTo>
                  <a:pt x="0" y="457"/>
                  <a:pt x="2" y="453"/>
                  <a:pt x="5" y="450"/>
                </a:cubicBezTo>
                <a:cubicBezTo>
                  <a:pt x="7" y="446"/>
                  <a:pt x="10" y="444"/>
                  <a:pt x="14" y="443"/>
                </a:cubicBezTo>
                <a:cubicBezTo>
                  <a:pt x="105" y="429"/>
                  <a:pt x="105" y="429"/>
                  <a:pt x="105" y="429"/>
                </a:cubicBezTo>
                <a:cubicBezTo>
                  <a:pt x="109" y="416"/>
                  <a:pt x="115" y="401"/>
                  <a:pt x="124" y="385"/>
                </a:cubicBezTo>
                <a:cubicBezTo>
                  <a:pt x="110" y="366"/>
                  <a:pt x="93" y="343"/>
                  <a:pt x="71" y="317"/>
                </a:cubicBezTo>
                <a:cubicBezTo>
                  <a:pt x="68" y="313"/>
                  <a:pt x="67" y="309"/>
                  <a:pt x="67" y="306"/>
                </a:cubicBezTo>
                <a:cubicBezTo>
                  <a:pt x="67" y="301"/>
                  <a:pt x="68" y="297"/>
                  <a:pt x="71" y="294"/>
                </a:cubicBezTo>
                <a:cubicBezTo>
                  <a:pt x="79" y="282"/>
                  <a:pt x="95" y="265"/>
                  <a:pt x="119" y="242"/>
                </a:cubicBezTo>
                <a:cubicBezTo>
                  <a:pt x="142" y="218"/>
                  <a:pt x="158" y="207"/>
                  <a:pt x="165" y="207"/>
                </a:cubicBezTo>
                <a:cubicBezTo>
                  <a:pt x="170" y="207"/>
                  <a:pt x="174" y="208"/>
                  <a:pt x="178" y="211"/>
                </a:cubicBezTo>
                <a:cubicBezTo>
                  <a:pt x="245" y="264"/>
                  <a:pt x="245" y="264"/>
                  <a:pt x="245" y="264"/>
                </a:cubicBezTo>
                <a:cubicBezTo>
                  <a:pt x="258" y="257"/>
                  <a:pt x="273" y="251"/>
                  <a:pt x="290" y="245"/>
                </a:cubicBezTo>
                <a:cubicBezTo>
                  <a:pt x="295" y="203"/>
                  <a:pt x="299" y="173"/>
                  <a:pt x="304" y="155"/>
                </a:cubicBezTo>
                <a:cubicBezTo>
                  <a:pt x="306" y="145"/>
                  <a:pt x="312" y="141"/>
                  <a:pt x="321" y="141"/>
                </a:cubicBezTo>
                <a:cubicBezTo>
                  <a:pt x="430" y="141"/>
                  <a:pt x="430" y="141"/>
                  <a:pt x="430" y="141"/>
                </a:cubicBezTo>
                <a:cubicBezTo>
                  <a:pt x="435" y="141"/>
                  <a:pt x="439" y="142"/>
                  <a:pt x="442" y="145"/>
                </a:cubicBezTo>
                <a:cubicBezTo>
                  <a:pt x="446" y="148"/>
                  <a:pt x="448" y="151"/>
                  <a:pt x="448" y="155"/>
                </a:cubicBezTo>
                <a:cubicBezTo>
                  <a:pt x="462" y="245"/>
                  <a:pt x="462" y="245"/>
                  <a:pt x="462" y="245"/>
                </a:cubicBezTo>
                <a:cubicBezTo>
                  <a:pt x="475" y="249"/>
                  <a:pt x="490" y="255"/>
                  <a:pt x="506" y="263"/>
                </a:cubicBezTo>
                <a:cubicBezTo>
                  <a:pt x="575" y="211"/>
                  <a:pt x="575" y="211"/>
                  <a:pt x="575" y="211"/>
                </a:cubicBezTo>
                <a:cubicBezTo>
                  <a:pt x="578" y="208"/>
                  <a:pt x="582" y="207"/>
                  <a:pt x="587" y="207"/>
                </a:cubicBezTo>
                <a:cubicBezTo>
                  <a:pt x="591" y="207"/>
                  <a:pt x="595" y="209"/>
                  <a:pt x="599" y="212"/>
                </a:cubicBezTo>
                <a:cubicBezTo>
                  <a:pt x="655" y="264"/>
                  <a:pt x="683" y="295"/>
                  <a:pt x="683" y="306"/>
                </a:cubicBezTo>
                <a:cubicBezTo>
                  <a:pt x="683" y="309"/>
                  <a:pt x="682" y="313"/>
                  <a:pt x="679" y="317"/>
                </a:cubicBezTo>
                <a:cubicBezTo>
                  <a:pt x="675" y="323"/>
                  <a:pt x="666" y="333"/>
                  <a:pt x="655" y="348"/>
                </a:cubicBezTo>
                <a:cubicBezTo>
                  <a:pt x="643" y="363"/>
                  <a:pt x="634" y="375"/>
                  <a:pt x="628" y="384"/>
                </a:cubicBezTo>
                <a:cubicBezTo>
                  <a:pt x="637" y="402"/>
                  <a:pt x="644" y="418"/>
                  <a:pt x="648" y="432"/>
                </a:cubicBezTo>
                <a:cubicBezTo>
                  <a:pt x="737" y="445"/>
                  <a:pt x="737" y="445"/>
                  <a:pt x="737" y="445"/>
                </a:cubicBezTo>
                <a:cubicBezTo>
                  <a:pt x="741" y="446"/>
                  <a:pt x="745" y="448"/>
                  <a:pt x="747" y="451"/>
                </a:cubicBezTo>
                <a:cubicBezTo>
                  <a:pt x="750" y="455"/>
                  <a:pt x="751" y="458"/>
                  <a:pt x="751" y="463"/>
                </a:cubicBezTo>
                <a:close/>
                <a:moveTo>
                  <a:pt x="482" y="622"/>
                </a:moveTo>
                <a:cubicBezTo>
                  <a:pt x="511" y="593"/>
                  <a:pt x="526" y="558"/>
                  <a:pt x="526" y="516"/>
                </a:cubicBezTo>
                <a:cubicBezTo>
                  <a:pt x="526" y="475"/>
                  <a:pt x="511" y="439"/>
                  <a:pt x="482" y="410"/>
                </a:cubicBezTo>
                <a:cubicBezTo>
                  <a:pt x="453" y="381"/>
                  <a:pt x="417" y="366"/>
                  <a:pt x="376" y="366"/>
                </a:cubicBezTo>
                <a:cubicBezTo>
                  <a:pt x="334" y="366"/>
                  <a:pt x="299" y="381"/>
                  <a:pt x="270" y="410"/>
                </a:cubicBezTo>
                <a:cubicBezTo>
                  <a:pt x="240" y="439"/>
                  <a:pt x="226" y="475"/>
                  <a:pt x="226" y="516"/>
                </a:cubicBezTo>
                <a:cubicBezTo>
                  <a:pt x="226" y="558"/>
                  <a:pt x="240" y="593"/>
                  <a:pt x="270" y="622"/>
                </a:cubicBezTo>
                <a:cubicBezTo>
                  <a:pt x="299" y="652"/>
                  <a:pt x="334" y="666"/>
                  <a:pt x="376" y="666"/>
                </a:cubicBezTo>
                <a:cubicBezTo>
                  <a:pt x="417" y="666"/>
                  <a:pt x="453" y="652"/>
                  <a:pt x="482" y="622"/>
                </a:cubicBezTo>
                <a:close/>
                <a:moveTo>
                  <a:pt x="1127" y="175"/>
                </a:moveTo>
                <a:cubicBezTo>
                  <a:pt x="1127" y="257"/>
                  <a:pt x="1127" y="257"/>
                  <a:pt x="1127" y="257"/>
                </a:cubicBezTo>
                <a:cubicBezTo>
                  <a:pt x="1127" y="263"/>
                  <a:pt x="1098" y="269"/>
                  <a:pt x="1040" y="275"/>
                </a:cubicBezTo>
                <a:cubicBezTo>
                  <a:pt x="1035" y="286"/>
                  <a:pt x="1029" y="296"/>
                  <a:pt x="1022" y="306"/>
                </a:cubicBezTo>
                <a:cubicBezTo>
                  <a:pt x="1042" y="350"/>
                  <a:pt x="1052" y="377"/>
                  <a:pt x="1052" y="386"/>
                </a:cubicBezTo>
                <a:cubicBezTo>
                  <a:pt x="1052" y="388"/>
                  <a:pt x="1051" y="389"/>
                  <a:pt x="1049" y="391"/>
                </a:cubicBezTo>
                <a:cubicBezTo>
                  <a:pt x="1002" y="418"/>
                  <a:pt x="978" y="432"/>
                  <a:pt x="977" y="432"/>
                </a:cubicBezTo>
                <a:cubicBezTo>
                  <a:pt x="974" y="432"/>
                  <a:pt x="965" y="423"/>
                  <a:pt x="950" y="405"/>
                </a:cubicBezTo>
                <a:cubicBezTo>
                  <a:pt x="935" y="386"/>
                  <a:pt x="925" y="373"/>
                  <a:pt x="919" y="365"/>
                </a:cubicBezTo>
                <a:cubicBezTo>
                  <a:pt x="911" y="366"/>
                  <a:pt x="906" y="366"/>
                  <a:pt x="902" y="366"/>
                </a:cubicBezTo>
                <a:cubicBezTo>
                  <a:pt x="898" y="366"/>
                  <a:pt x="892" y="366"/>
                  <a:pt x="884" y="365"/>
                </a:cubicBezTo>
                <a:cubicBezTo>
                  <a:pt x="879" y="373"/>
                  <a:pt x="868" y="386"/>
                  <a:pt x="854" y="405"/>
                </a:cubicBezTo>
                <a:cubicBezTo>
                  <a:pt x="839" y="423"/>
                  <a:pt x="830" y="432"/>
                  <a:pt x="827" y="432"/>
                </a:cubicBezTo>
                <a:cubicBezTo>
                  <a:pt x="826" y="432"/>
                  <a:pt x="801" y="418"/>
                  <a:pt x="754" y="391"/>
                </a:cubicBezTo>
                <a:cubicBezTo>
                  <a:pt x="752" y="389"/>
                  <a:pt x="751" y="388"/>
                  <a:pt x="751" y="386"/>
                </a:cubicBezTo>
                <a:cubicBezTo>
                  <a:pt x="751" y="377"/>
                  <a:pt x="761" y="350"/>
                  <a:pt x="781" y="306"/>
                </a:cubicBezTo>
                <a:cubicBezTo>
                  <a:pt x="774" y="296"/>
                  <a:pt x="768" y="286"/>
                  <a:pt x="764" y="275"/>
                </a:cubicBezTo>
                <a:cubicBezTo>
                  <a:pt x="705" y="269"/>
                  <a:pt x="676" y="263"/>
                  <a:pt x="676" y="257"/>
                </a:cubicBezTo>
                <a:cubicBezTo>
                  <a:pt x="676" y="175"/>
                  <a:pt x="676" y="175"/>
                  <a:pt x="676" y="175"/>
                </a:cubicBezTo>
                <a:cubicBezTo>
                  <a:pt x="676" y="168"/>
                  <a:pt x="705" y="162"/>
                  <a:pt x="764" y="156"/>
                </a:cubicBezTo>
                <a:cubicBezTo>
                  <a:pt x="769" y="145"/>
                  <a:pt x="775" y="135"/>
                  <a:pt x="781" y="126"/>
                </a:cubicBezTo>
                <a:cubicBezTo>
                  <a:pt x="761" y="82"/>
                  <a:pt x="751" y="55"/>
                  <a:pt x="751" y="45"/>
                </a:cubicBezTo>
                <a:cubicBezTo>
                  <a:pt x="751" y="43"/>
                  <a:pt x="752" y="42"/>
                  <a:pt x="754" y="41"/>
                </a:cubicBezTo>
                <a:cubicBezTo>
                  <a:pt x="755" y="40"/>
                  <a:pt x="762" y="36"/>
                  <a:pt x="774" y="29"/>
                </a:cubicBezTo>
                <a:cubicBezTo>
                  <a:pt x="786" y="22"/>
                  <a:pt x="798" y="15"/>
                  <a:pt x="809" y="9"/>
                </a:cubicBezTo>
                <a:cubicBezTo>
                  <a:pt x="820" y="3"/>
                  <a:pt x="826" y="0"/>
                  <a:pt x="827" y="0"/>
                </a:cubicBezTo>
                <a:cubicBezTo>
                  <a:pt x="830" y="0"/>
                  <a:pt x="839" y="9"/>
                  <a:pt x="854" y="27"/>
                </a:cubicBezTo>
                <a:cubicBezTo>
                  <a:pt x="868" y="45"/>
                  <a:pt x="879" y="58"/>
                  <a:pt x="884" y="67"/>
                </a:cubicBezTo>
                <a:cubicBezTo>
                  <a:pt x="892" y="66"/>
                  <a:pt x="898" y="66"/>
                  <a:pt x="902" y="66"/>
                </a:cubicBezTo>
                <a:cubicBezTo>
                  <a:pt x="906" y="66"/>
                  <a:pt x="911" y="66"/>
                  <a:pt x="919" y="67"/>
                </a:cubicBezTo>
                <a:cubicBezTo>
                  <a:pt x="939" y="39"/>
                  <a:pt x="957" y="17"/>
                  <a:pt x="973" y="1"/>
                </a:cubicBezTo>
                <a:cubicBezTo>
                  <a:pt x="977" y="0"/>
                  <a:pt x="977" y="0"/>
                  <a:pt x="977" y="0"/>
                </a:cubicBezTo>
                <a:cubicBezTo>
                  <a:pt x="978" y="0"/>
                  <a:pt x="1003" y="13"/>
                  <a:pt x="1049" y="41"/>
                </a:cubicBezTo>
                <a:cubicBezTo>
                  <a:pt x="1051" y="42"/>
                  <a:pt x="1052" y="43"/>
                  <a:pt x="1052" y="45"/>
                </a:cubicBezTo>
                <a:cubicBezTo>
                  <a:pt x="1052" y="55"/>
                  <a:pt x="1042" y="82"/>
                  <a:pt x="1022" y="126"/>
                </a:cubicBezTo>
                <a:cubicBezTo>
                  <a:pt x="1029" y="135"/>
                  <a:pt x="1035" y="145"/>
                  <a:pt x="1040" y="156"/>
                </a:cubicBezTo>
                <a:cubicBezTo>
                  <a:pt x="1098" y="162"/>
                  <a:pt x="1127" y="168"/>
                  <a:pt x="1127" y="175"/>
                </a:cubicBezTo>
                <a:close/>
                <a:moveTo>
                  <a:pt x="1127" y="776"/>
                </a:moveTo>
                <a:cubicBezTo>
                  <a:pt x="1127" y="858"/>
                  <a:pt x="1127" y="858"/>
                  <a:pt x="1127" y="858"/>
                </a:cubicBezTo>
                <a:cubicBezTo>
                  <a:pt x="1127" y="864"/>
                  <a:pt x="1098" y="870"/>
                  <a:pt x="1040" y="876"/>
                </a:cubicBezTo>
                <a:cubicBezTo>
                  <a:pt x="1035" y="886"/>
                  <a:pt x="1029" y="897"/>
                  <a:pt x="1022" y="906"/>
                </a:cubicBezTo>
                <a:cubicBezTo>
                  <a:pt x="1042" y="951"/>
                  <a:pt x="1052" y="978"/>
                  <a:pt x="1052" y="987"/>
                </a:cubicBezTo>
                <a:cubicBezTo>
                  <a:pt x="1052" y="989"/>
                  <a:pt x="1051" y="990"/>
                  <a:pt x="1049" y="991"/>
                </a:cubicBezTo>
                <a:cubicBezTo>
                  <a:pt x="1002" y="1019"/>
                  <a:pt x="978" y="1033"/>
                  <a:pt x="977" y="1033"/>
                </a:cubicBezTo>
                <a:cubicBezTo>
                  <a:pt x="974" y="1033"/>
                  <a:pt x="965" y="1024"/>
                  <a:pt x="950" y="1006"/>
                </a:cubicBezTo>
                <a:cubicBezTo>
                  <a:pt x="935" y="987"/>
                  <a:pt x="925" y="974"/>
                  <a:pt x="919" y="966"/>
                </a:cubicBezTo>
                <a:cubicBezTo>
                  <a:pt x="911" y="966"/>
                  <a:pt x="906" y="967"/>
                  <a:pt x="902" y="967"/>
                </a:cubicBezTo>
                <a:cubicBezTo>
                  <a:pt x="898" y="967"/>
                  <a:pt x="892" y="966"/>
                  <a:pt x="884" y="966"/>
                </a:cubicBezTo>
                <a:cubicBezTo>
                  <a:pt x="879" y="974"/>
                  <a:pt x="868" y="987"/>
                  <a:pt x="854" y="1006"/>
                </a:cubicBezTo>
                <a:cubicBezTo>
                  <a:pt x="839" y="1024"/>
                  <a:pt x="830" y="1033"/>
                  <a:pt x="827" y="1033"/>
                </a:cubicBezTo>
                <a:cubicBezTo>
                  <a:pt x="826" y="1033"/>
                  <a:pt x="801" y="1019"/>
                  <a:pt x="754" y="991"/>
                </a:cubicBezTo>
                <a:cubicBezTo>
                  <a:pt x="752" y="990"/>
                  <a:pt x="751" y="989"/>
                  <a:pt x="751" y="987"/>
                </a:cubicBezTo>
                <a:cubicBezTo>
                  <a:pt x="751" y="978"/>
                  <a:pt x="761" y="951"/>
                  <a:pt x="781" y="906"/>
                </a:cubicBezTo>
                <a:cubicBezTo>
                  <a:pt x="774" y="897"/>
                  <a:pt x="768" y="886"/>
                  <a:pt x="764" y="876"/>
                </a:cubicBezTo>
                <a:cubicBezTo>
                  <a:pt x="705" y="870"/>
                  <a:pt x="676" y="864"/>
                  <a:pt x="676" y="858"/>
                </a:cubicBezTo>
                <a:cubicBezTo>
                  <a:pt x="676" y="776"/>
                  <a:pt x="676" y="776"/>
                  <a:pt x="676" y="776"/>
                </a:cubicBezTo>
                <a:cubicBezTo>
                  <a:pt x="676" y="769"/>
                  <a:pt x="705" y="763"/>
                  <a:pt x="764" y="757"/>
                </a:cubicBezTo>
                <a:cubicBezTo>
                  <a:pt x="769" y="746"/>
                  <a:pt x="775" y="736"/>
                  <a:pt x="781" y="727"/>
                </a:cubicBezTo>
                <a:cubicBezTo>
                  <a:pt x="761" y="683"/>
                  <a:pt x="751" y="656"/>
                  <a:pt x="751" y="646"/>
                </a:cubicBezTo>
                <a:cubicBezTo>
                  <a:pt x="751" y="644"/>
                  <a:pt x="752" y="643"/>
                  <a:pt x="754" y="642"/>
                </a:cubicBezTo>
                <a:cubicBezTo>
                  <a:pt x="755" y="641"/>
                  <a:pt x="762" y="637"/>
                  <a:pt x="774" y="630"/>
                </a:cubicBezTo>
                <a:cubicBezTo>
                  <a:pt x="786" y="623"/>
                  <a:pt x="798" y="616"/>
                  <a:pt x="809" y="610"/>
                </a:cubicBezTo>
                <a:cubicBezTo>
                  <a:pt x="820" y="604"/>
                  <a:pt x="826" y="601"/>
                  <a:pt x="827" y="601"/>
                </a:cubicBezTo>
                <a:cubicBezTo>
                  <a:pt x="830" y="601"/>
                  <a:pt x="839" y="610"/>
                  <a:pt x="854" y="628"/>
                </a:cubicBezTo>
                <a:cubicBezTo>
                  <a:pt x="868" y="646"/>
                  <a:pt x="879" y="659"/>
                  <a:pt x="884" y="668"/>
                </a:cubicBezTo>
                <a:cubicBezTo>
                  <a:pt x="892" y="667"/>
                  <a:pt x="898" y="666"/>
                  <a:pt x="902" y="666"/>
                </a:cubicBezTo>
                <a:cubicBezTo>
                  <a:pt x="906" y="666"/>
                  <a:pt x="911" y="667"/>
                  <a:pt x="919" y="668"/>
                </a:cubicBezTo>
                <a:cubicBezTo>
                  <a:pt x="939" y="640"/>
                  <a:pt x="957" y="618"/>
                  <a:pt x="973" y="602"/>
                </a:cubicBezTo>
                <a:cubicBezTo>
                  <a:pt x="977" y="601"/>
                  <a:pt x="977" y="601"/>
                  <a:pt x="977" y="601"/>
                </a:cubicBezTo>
                <a:cubicBezTo>
                  <a:pt x="978" y="601"/>
                  <a:pt x="1003" y="614"/>
                  <a:pt x="1049" y="642"/>
                </a:cubicBezTo>
                <a:cubicBezTo>
                  <a:pt x="1051" y="643"/>
                  <a:pt x="1052" y="644"/>
                  <a:pt x="1052" y="646"/>
                </a:cubicBezTo>
                <a:cubicBezTo>
                  <a:pt x="1052" y="656"/>
                  <a:pt x="1042" y="683"/>
                  <a:pt x="1022" y="727"/>
                </a:cubicBezTo>
                <a:cubicBezTo>
                  <a:pt x="1029" y="736"/>
                  <a:pt x="1035" y="746"/>
                  <a:pt x="1040" y="757"/>
                </a:cubicBezTo>
                <a:cubicBezTo>
                  <a:pt x="1098" y="763"/>
                  <a:pt x="1127" y="769"/>
                  <a:pt x="1127" y="776"/>
                </a:cubicBezTo>
                <a:close/>
                <a:moveTo>
                  <a:pt x="977" y="216"/>
                </a:moveTo>
                <a:cubicBezTo>
                  <a:pt x="977" y="195"/>
                  <a:pt x="969" y="178"/>
                  <a:pt x="954" y="163"/>
                </a:cubicBezTo>
                <a:cubicBezTo>
                  <a:pt x="940" y="148"/>
                  <a:pt x="922" y="141"/>
                  <a:pt x="902" y="141"/>
                </a:cubicBezTo>
                <a:cubicBezTo>
                  <a:pt x="881" y="141"/>
                  <a:pt x="864" y="148"/>
                  <a:pt x="849" y="163"/>
                </a:cubicBezTo>
                <a:cubicBezTo>
                  <a:pt x="834" y="178"/>
                  <a:pt x="827" y="195"/>
                  <a:pt x="827" y="216"/>
                </a:cubicBezTo>
                <a:cubicBezTo>
                  <a:pt x="827" y="236"/>
                  <a:pt x="834" y="254"/>
                  <a:pt x="849" y="269"/>
                </a:cubicBezTo>
                <a:cubicBezTo>
                  <a:pt x="863" y="284"/>
                  <a:pt x="881" y="291"/>
                  <a:pt x="902" y="291"/>
                </a:cubicBezTo>
                <a:cubicBezTo>
                  <a:pt x="922" y="291"/>
                  <a:pt x="940" y="284"/>
                  <a:pt x="955" y="269"/>
                </a:cubicBezTo>
                <a:cubicBezTo>
                  <a:pt x="969" y="254"/>
                  <a:pt x="977" y="236"/>
                  <a:pt x="977" y="216"/>
                </a:cubicBezTo>
                <a:close/>
                <a:moveTo>
                  <a:pt x="977" y="817"/>
                </a:moveTo>
                <a:cubicBezTo>
                  <a:pt x="977" y="796"/>
                  <a:pt x="969" y="779"/>
                  <a:pt x="954" y="764"/>
                </a:cubicBezTo>
                <a:cubicBezTo>
                  <a:pt x="940" y="749"/>
                  <a:pt x="922" y="741"/>
                  <a:pt x="902" y="741"/>
                </a:cubicBezTo>
                <a:cubicBezTo>
                  <a:pt x="881" y="741"/>
                  <a:pt x="864" y="749"/>
                  <a:pt x="849" y="764"/>
                </a:cubicBezTo>
                <a:cubicBezTo>
                  <a:pt x="834" y="779"/>
                  <a:pt x="827" y="796"/>
                  <a:pt x="827" y="817"/>
                </a:cubicBezTo>
                <a:cubicBezTo>
                  <a:pt x="827" y="837"/>
                  <a:pt x="834" y="855"/>
                  <a:pt x="849" y="870"/>
                </a:cubicBezTo>
                <a:cubicBezTo>
                  <a:pt x="863" y="884"/>
                  <a:pt x="881" y="892"/>
                  <a:pt x="902" y="892"/>
                </a:cubicBezTo>
                <a:cubicBezTo>
                  <a:pt x="922" y="892"/>
                  <a:pt x="940" y="884"/>
                  <a:pt x="955" y="870"/>
                </a:cubicBezTo>
                <a:cubicBezTo>
                  <a:pt x="969" y="855"/>
                  <a:pt x="977" y="837"/>
                  <a:pt x="977" y="8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4" name="Freeform 5">
            <a:extLst>
              <a:ext uri="{FF2B5EF4-FFF2-40B4-BE49-F238E27FC236}">
                <a16:creationId xmlns:a16="http://schemas.microsoft.com/office/drawing/2014/main" id="{250873DF-9F91-42A6-96AF-5EC0010EE665}"/>
              </a:ext>
            </a:extLst>
          </p:cNvPr>
          <p:cNvSpPr>
            <a:spLocks/>
          </p:cNvSpPr>
          <p:nvPr/>
        </p:nvSpPr>
        <p:spPr bwMode="auto">
          <a:xfrm>
            <a:off x="1211825" y="2660522"/>
            <a:ext cx="790886" cy="879323"/>
          </a:xfrm>
          <a:custGeom>
            <a:avLst/>
            <a:gdLst>
              <a:gd name="T0" fmla="*/ 1724 w 2505"/>
              <a:gd name="T1" fmla="*/ 18 h 2784"/>
              <a:gd name="T2" fmla="*/ 1519 w 2505"/>
              <a:gd name="T3" fmla="*/ 2 h 2784"/>
              <a:gd name="T4" fmla="*/ 1307 w 2505"/>
              <a:gd name="T5" fmla="*/ 4 h 2784"/>
              <a:gd name="T6" fmla="*/ 1140 w 2505"/>
              <a:gd name="T7" fmla="*/ 18 h 2784"/>
              <a:gd name="T8" fmla="*/ 1027 w 2505"/>
              <a:gd name="T9" fmla="*/ 36 h 2784"/>
              <a:gd name="T10" fmla="*/ 969 w 2505"/>
              <a:gd name="T11" fmla="*/ 49 h 2784"/>
              <a:gd name="T12" fmla="*/ 1097 w 2505"/>
              <a:gd name="T13" fmla="*/ 49 h 2784"/>
              <a:gd name="T14" fmla="*/ 1218 w 2505"/>
              <a:gd name="T15" fmla="*/ 59 h 2784"/>
              <a:gd name="T16" fmla="*/ 1311 w 2505"/>
              <a:gd name="T17" fmla="*/ 76 h 2784"/>
              <a:gd name="T18" fmla="*/ 1380 w 2505"/>
              <a:gd name="T19" fmla="*/ 97 h 2784"/>
              <a:gd name="T20" fmla="*/ 1472 w 2505"/>
              <a:gd name="T21" fmla="*/ 140 h 2784"/>
              <a:gd name="T22" fmla="*/ 1526 w 2505"/>
              <a:gd name="T23" fmla="*/ 181 h 2784"/>
              <a:gd name="T24" fmla="*/ 1552 w 2505"/>
              <a:gd name="T25" fmla="*/ 217 h 2784"/>
              <a:gd name="T26" fmla="*/ 1561 w 2505"/>
              <a:gd name="T27" fmla="*/ 241 h 2784"/>
              <a:gd name="T28" fmla="*/ 1561 w 2505"/>
              <a:gd name="T29" fmla="*/ 253 h 2784"/>
              <a:gd name="T30" fmla="*/ 1416 w 2505"/>
              <a:gd name="T31" fmla="*/ 333 h 2784"/>
              <a:gd name="T32" fmla="*/ 1210 w 2505"/>
              <a:gd name="T33" fmla="*/ 468 h 2784"/>
              <a:gd name="T34" fmla="*/ 1016 w 2505"/>
              <a:gd name="T35" fmla="*/ 619 h 2784"/>
              <a:gd name="T36" fmla="*/ 834 w 2505"/>
              <a:gd name="T37" fmla="*/ 785 h 2784"/>
              <a:gd name="T38" fmla="*/ 666 w 2505"/>
              <a:gd name="T39" fmla="*/ 964 h 2784"/>
              <a:gd name="T40" fmla="*/ 512 w 2505"/>
              <a:gd name="T41" fmla="*/ 1157 h 2784"/>
              <a:gd name="T42" fmla="*/ 375 w 2505"/>
              <a:gd name="T43" fmla="*/ 1362 h 2784"/>
              <a:gd name="T44" fmla="*/ 255 w 2505"/>
              <a:gd name="T45" fmla="*/ 1578 h 2784"/>
              <a:gd name="T46" fmla="*/ 151 w 2505"/>
              <a:gd name="T47" fmla="*/ 1804 h 2784"/>
              <a:gd name="T48" fmla="*/ 67 w 2505"/>
              <a:gd name="T49" fmla="*/ 2040 h 2784"/>
              <a:gd name="T50" fmla="*/ 0 w 2505"/>
              <a:gd name="T51" fmla="*/ 2285 h 2784"/>
              <a:gd name="T52" fmla="*/ 229 w 2505"/>
              <a:gd name="T53" fmla="*/ 2724 h 2784"/>
              <a:gd name="T54" fmla="*/ 250 w 2505"/>
              <a:gd name="T55" fmla="*/ 2546 h 2784"/>
              <a:gd name="T56" fmla="*/ 281 w 2505"/>
              <a:gd name="T57" fmla="*/ 2371 h 2784"/>
              <a:gd name="T58" fmla="*/ 323 w 2505"/>
              <a:gd name="T59" fmla="*/ 2201 h 2784"/>
              <a:gd name="T60" fmla="*/ 376 w 2505"/>
              <a:gd name="T61" fmla="*/ 2035 h 2784"/>
              <a:gd name="T62" fmla="*/ 439 w 2505"/>
              <a:gd name="T63" fmla="*/ 1874 h 2784"/>
              <a:gd name="T64" fmla="*/ 512 w 2505"/>
              <a:gd name="T65" fmla="*/ 1718 h 2784"/>
              <a:gd name="T66" fmla="*/ 594 w 2505"/>
              <a:gd name="T67" fmla="*/ 1567 h 2784"/>
              <a:gd name="T68" fmla="*/ 684 w 2505"/>
              <a:gd name="T69" fmla="*/ 1421 h 2784"/>
              <a:gd name="T70" fmla="*/ 783 w 2505"/>
              <a:gd name="T71" fmla="*/ 1283 h 2784"/>
              <a:gd name="T72" fmla="*/ 891 w 2505"/>
              <a:gd name="T73" fmla="*/ 1151 h 2784"/>
              <a:gd name="T74" fmla="*/ 1006 w 2505"/>
              <a:gd name="T75" fmla="*/ 1026 h 2784"/>
              <a:gd name="T76" fmla="*/ 1128 w 2505"/>
              <a:gd name="T77" fmla="*/ 907 h 2784"/>
              <a:gd name="T78" fmla="*/ 1258 w 2505"/>
              <a:gd name="T79" fmla="*/ 797 h 2784"/>
              <a:gd name="T80" fmla="*/ 1395 w 2505"/>
              <a:gd name="T81" fmla="*/ 695 h 2784"/>
              <a:gd name="T82" fmla="*/ 1537 w 2505"/>
              <a:gd name="T83" fmla="*/ 601 h 2784"/>
              <a:gd name="T84" fmla="*/ 1686 w 2505"/>
              <a:gd name="T85" fmla="*/ 516 h 2784"/>
              <a:gd name="T86" fmla="*/ 1840 w 2505"/>
              <a:gd name="T87" fmla="*/ 440 h 2784"/>
              <a:gd name="T88" fmla="*/ 2000 w 2505"/>
              <a:gd name="T89" fmla="*/ 374 h 2784"/>
              <a:gd name="T90" fmla="*/ 2164 w 2505"/>
              <a:gd name="T91" fmla="*/ 317 h 2784"/>
              <a:gd name="T92" fmla="*/ 2333 w 2505"/>
              <a:gd name="T93" fmla="*/ 271 h 2784"/>
              <a:gd name="T94" fmla="*/ 2505 w 2505"/>
              <a:gd name="T95" fmla="*/ 235 h 2784"/>
              <a:gd name="T96" fmla="*/ 2450 w 2505"/>
              <a:gd name="T97" fmla="*/ 209 h 2784"/>
              <a:gd name="T98" fmla="*/ 2294 w 2505"/>
              <a:gd name="T99" fmla="*/ 149 h 2784"/>
              <a:gd name="T100" fmla="*/ 2125 w 2505"/>
              <a:gd name="T101" fmla="*/ 96 h 2784"/>
              <a:gd name="T102" fmla="*/ 1919 w 2505"/>
              <a:gd name="T103" fmla="*/ 47 h 2784"/>
              <a:gd name="T104" fmla="*/ 1768 w 2505"/>
              <a:gd name="T105" fmla="*/ 23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2784">
                <a:moveTo>
                  <a:pt x="1768" y="23"/>
                </a:moveTo>
                <a:lnTo>
                  <a:pt x="1768" y="23"/>
                </a:lnTo>
                <a:lnTo>
                  <a:pt x="1724" y="18"/>
                </a:lnTo>
                <a:lnTo>
                  <a:pt x="1682" y="13"/>
                </a:lnTo>
                <a:lnTo>
                  <a:pt x="1598" y="7"/>
                </a:lnTo>
                <a:lnTo>
                  <a:pt x="1519" y="2"/>
                </a:lnTo>
                <a:lnTo>
                  <a:pt x="1445" y="0"/>
                </a:lnTo>
                <a:lnTo>
                  <a:pt x="1373" y="2"/>
                </a:lnTo>
                <a:lnTo>
                  <a:pt x="1307" y="4"/>
                </a:lnTo>
                <a:lnTo>
                  <a:pt x="1247" y="8"/>
                </a:lnTo>
                <a:lnTo>
                  <a:pt x="1191" y="13"/>
                </a:lnTo>
                <a:lnTo>
                  <a:pt x="1140" y="18"/>
                </a:lnTo>
                <a:lnTo>
                  <a:pt x="1097" y="24"/>
                </a:lnTo>
                <a:lnTo>
                  <a:pt x="1059" y="30"/>
                </a:lnTo>
                <a:lnTo>
                  <a:pt x="1027" y="36"/>
                </a:lnTo>
                <a:lnTo>
                  <a:pt x="983" y="45"/>
                </a:lnTo>
                <a:lnTo>
                  <a:pt x="969" y="49"/>
                </a:lnTo>
                <a:lnTo>
                  <a:pt x="969" y="49"/>
                </a:lnTo>
                <a:lnTo>
                  <a:pt x="1004" y="47"/>
                </a:lnTo>
                <a:lnTo>
                  <a:pt x="1045" y="47"/>
                </a:lnTo>
                <a:lnTo>
                  <a:pt x="1097" y="49"/>
                </a:lnTo>
                <a:lnTo>
                  <a:pt x="1155" y="52"/>
                </a:lnTo>
                <a:lnTo>
                  <a:pt x="1186" y="55"/>
                </a:lnTo>
                <a:lnTo>
                  <a:pt x="1218" y="59"/>
                </a:lnTo>
                <a:lnTo>
                  <a:pt x="1249" y="63"/>
                </a:lnTo>
                <a:lnTo>
                  <a:pt x="1280" y="68"/>
                </a:lnTo>
                <a:lnTo>
                  <a:pt x="1311" y="76"/>
                </a:lnTo>
                <a:lnTo>
                  <a:pt x="1341" y="83"/>
                </a:lnTo>
                <a:lnTo>
                  <a:pt x="1341" y="83"/>
                </a:lnTo>
                <a:lnTo>
                  <a:pt x="1380" y="97"/>
                </a:lnTo>
                <a:lnTo>
                  <a:pt x="1416" y="112"/>
                </a:lnTo>
                <a:lnTo>
                  <a:pt x="1446" y="125"/>
                </a:lnTo>
                <a:lnTo>
                  <a:pt x="1472" y="140"/>
                </a:lnTo>
                <a:lnTo>
                  <a:pt x="1494" y="154"/>
                </a:lnTo>
                <a:lnTo>
                  <a:pt x="1511" y="167"/>
                </a:lnTo>
                <a:lnTo>
                  <a:pt x="1526" y="181"/>
                </a:lnTo>
                <a:lnTo>
                  <a:pt x="1537" y="193"/>
                </a:lnTo>
                <a:lnTo>
                  <a:pt x="1546" y="206"/>
                </a:lnTo>
                <a:lnTo>
                  <a:pt x="1552" y="217"/>
                </a:lnTo>
                <a:lnTo>
                  <a:pt x="1557" y="227"/>
                </a:lnTo>
                <a:lnTo>
                  <a:pt x="1560" y="235"/>
                </a:lnTo>
                <a:lnTo>
                  <a:pt x="1561" y="241"/>
                </a:lnTo>
                <a:lnTo>
                  <a:pt x="1562" y="248"/>
                </a:lnTo>
                <a:lnTo>
                  <a:pt x="1561" y="251"/>
                </a:lnTo>
                <a:lnTo>
                  <a:pt x="1561" y="253"/>
                </a:lnTo>
                <a:lnTo>
                  <a:pt x="1561" y="253"/>
                </a:lnTo>
                <a:lnTo>
                  <a:pt x="1488" y="292"/>
                </a:lnTo>
                <a:lnTo>
                  <a:pt x="1416" y="333"/>
                </a:lnTo>
                <a:lnTo>
                  <a:pt x="1347" y="376"/>
                </a:lnTo>
                <a:lnTo>
                  <a:pt x="1278" y="422"/>
                </a:lnTo>
                <a:lnTo>
                  <a:pt x="1210" y="468"/>
                </a:lnTo>
                <a:lnTo>
                  <a:pt x="1144" y="517"/>
                </a:lnTo>
                <a:lnTo>
                  <a:pt x="1079" y="566"/>
                </a:lnTo>
                <a:lnTo>
                  <a:pt x="1016" y="619"/>
                </a:lnTo>
                <a:lnTo>
                  <a:pt x="954" y="673"/>
                </a:lnTo>
                <a:lnTo>
                  <a:pt x="893" y="728"/>
                </a:lnTo>
                <a:lnTo>
                  <a:pt x="834" y="785"/>
                </a:lnTo>
                <a:lnTo>
                  <a:pt x="776" y="843"/>
                </a:lnTo>
                <a:lnTo>
                  <a:pt x="720" y="902"/>
                </a:lnTo>
                <a:lnTo>
                  <a:pt x="666" y="964"/>
                </a:lnTo>
                <a:lnTo>
                  <a:pt x="614" y="1027"/>
                </a:lnTo>
                <a:lnTo>
                  <a:pt x="562" y="1091"/>
                </a:lnTo>
                <a:lnTo>
                  <a:pt x="512" y="1157"/>
                </a:lnTo>
                <a:lnTo>
                  <a:pt x="465" y="1224"/>
                </a:lnTo>
                <a:lnTo>
                  <a:pt x="420" y="1293"/>
                </a:lnTo>
                <a:lnTo>
                  <a:pt x="375" y="1362"/>
                </a:lnTo>
                <a:lnTo>
                  <a:pt x="333" y="1432"/>
                </a:lnTo>
                <a:lnTo>
                  <a:pt x="293" y="1505"/>
                </a:lnTo>
                <a:lnTo>
                  <a:pt x="255" y="1578"/>
                </a:lnTo>
                <a:lnTo>
                  <a:pt x="218" y="1652"/>
                </a:lnTo>
                <a:lnTo>
                  <a:pt x="183" y="1728"/>
                </a:lnTo>
                <a:lnTo>
                  <a:pt x="151" y="1804"/>
                </a:lnTo>
                <a:lnTo>
                  <a:pt x="122" y="1882"/>
                </a:lnTo>
                <a:lnTo>
                  <a:pt x="93" y="1961"/>
                </a:lnTo>
                <a:lnTo>
                  <a:pt x="67" y="2040"/>
                </a:lnTo>
                <a:lnTo>
                  <a:pt x="43" y="2122"/>
                </a:lnTo>
                <a:lnTo>
                  <a:pt x="20" y="2203"/>
                </a:lnTo>
                <a:lnTo>
                  <a:pt x="0" y="2285"/>
                </a:lnTo>
                <a:lnTo>
                  <a:pt x="224" y="2784"/>
                </a:lnTo>
                <a:lnTo>
                  <a:pt x="224" y="2784"/>
                </a:lnTo>
                <a:lnTo>
                  <a:pt x="229" y="2724"/>
                </a:lnTo>
                <a:lnTo>
                  <a:pt x="234" y="2664"/>
                </a:lnTo>
                <a:lnTo>
                  <a:pt x="242" y="2605"/>
                </a:lnTo>
                <a:lnTo>
                  <a:pt x="250" y="2546"/>
                </a:lnTo>
                <a:lnTo>
                  <a:pt x="259" y="2488"/>
                </a:lnTo>
                <a:lnTo>
                  <a:pt x="270" y="2430"/>
                </a:lnTo>
                <a:lnTo>
                  <a:pt x="281" y="2371"/>
                </a:lnTo>
                <a:lnTo>
                  <a:pt x="295" y="2315"/>
                </a:lnTo>
                <a:lnTo>
                  <a:pt x="308" y="2258"/>
                </a:lnTo>
                <a:lnTo>
                  <a:pt x="323" y="2201"/>
                </a:lnTo>
                <a:lnTo>
                  <a:pt x="340" y="2145"/>
                </a:lnTo>
                <a:lnTo>
                  <a:pt x="358" y="2090"/>
                </a:lnTo>
                <a:lnTo>
                  <a:pt x="376" y="2035"/>
                </a:lnTo>
                <a:lnTo>
                  <a:pt x="396" y="1981"/>
                </a:lnTo>
                <a:lnTo>
                  <a:pt x="417" y="1927"/>
                </a:lnTo>
                <a:lnTo>
                  <a:pt x="439" y="1874"/>
                </a:lnTo>
                <a:lnTo>
                  <a:pt x="463" y="1820"/>
                </a:lnTo>
                <a:lnTo>
                  <a:pt x="486" y="1769"/>
                </a:lnTo>
                <a:lnTo>
                  <a:pt x="512" y="1718"/>
                </a:lnTo>
                <a:lnTo>
                  <a:pt x="538" y="1666"/>
                </a:lnTo>
                <a:lnTo>
                  <a:pt x="565" y="1617"/>
                </a:lnTo>
                <a:lnTo>
                  <a:pt x="594" y="1567"/>
                </a:lnTo>
                <a:lnTo>
                  <a:pt x="622" y="1518"/>
                </a:lnTo>
                <a:lnTo>
                  <a:pt x="653" y="1470"/>
                </a:lnTo>
                <a:lnTo>
                  <a:pt x="684" y="1421"/>
                </a:lnTo>
                <a:lnTo>
                  <a:pt x="716" y="1374"/>
                </a:lnTo>
                <a:lnTo>
                  <a:pt x="750" y="1329"/>
                </a:lnTo>
                <a:lnTo>
                  <a:pt x="783" y="1283"/>
                </a:lnTo>
                <a:lnTo>
                  <a:pt x="818" y="1238"/>
                </a:lnTo>
                <a:lnTo>
                  <a:pt x="854" y="1194"/>
                </a:lnTo>
                <a:lnTo>
                  <a:pt x="891" y="1151"/>
                </a:lnTo>
                <a:lnTo>
                  <a:pt x="928" y="1109"/>
                </a:lnTo>
                <a:lnTo>
                  <a:pt x="966" y="1067"/>
                </a:lnTo>
                <a:lnTo>
                  <a:pt x="1006" y="1026"/>
                </a:lnTo>
                <a:lnTo>
                  <a:pt x="1046" y="985"/>
                </a:lnTo>
                <a:lnTo>
                  <a:pt x="1087" y="946"/>
                </a:lnTo>
                <a:lnTo>
                  <a:pt x="1128" y="907"/>
                </a:lnTo>
                <a:lnTo>
                  <a:pt x="1171" y="870"/>
                </a:lnTo>
                <a:lnTo>
                  <a:pt x="1215" y="833"/>
                </a:lnTo>
                <a:lnTo>
                  <a:pt x="1258" y="797"/>
                </a:lnTo>
                <a:lnTo>
                  <a:pt x="1302" y="763"/>
                </a:lnTo>
                <a:lnTo>
                  <a:pt x="1348" y="728"/>
                </a:lnTo>
                <a:lnTo>
                  <a:pt x="1395" y="695"/>
                </a:lnTo>
                <a:lnTo>
                  <a:pt x="1441" y="663"/>
                </a:lnTo>
                <a:lnTo>
                  <a:pt x="1489" y="632"/>
                </a:lnTo>
                <a:lnTo>
                  <a:pt x="1537" y="601"/>
                </a:lnTo>
                <a:lnTo>
                  <a:pt x="1587" y="571"/>
                </a:lnTo>
                <a:lnTo>
                  <a:pt x="1636" y="544"/>
                </a:lnTo>
                <a:lnTo>
                  <a:pt x="1686" y="516"/>
                </a:lnTo>
                <a:lnTo>
                  <a:pt x="1736" y="490"/>
                </a:lnTo>
                <a:lnTo>
                  <a:pt x="1788" y="465"/>
                </a:lnTo>
                <a:lnTo>
                  <a:pt x="1840" y="440"/>
                </a:lnTo>
                <a:lnTo>
                  <a:pt x="1893" y="417"/>
                </a:lnTo>
                <a:lnTo>
                  <a:pt x="1947" y="395"/>
                </a:lnTo>
                <a:lnTo>
                  <a:pt x="2000" y="374"/>
                </a:lnTo>
                <a:lnTo>
                  <a:pt x="2054" y="354"/>
                </a:lnTo>
                <a:lnTo>
                  <a:pt x="2108" y="335"/>
                </a:lnTo>
                <a:lnTo>
                  <a:pt x="2164" y="317"/>
                </a:lnTo>
                <a:lnTo>
                  <a:pt x="2220" y="301"/>
                </a:lnTo>
                <a:lnTo>
                  <a:pt x="2277" y="285"/>
                </a:lnTo>
                <a:lnTo>
                  <a:pt x="2333" y="271"/>
                </a:lnTo>
                <a:lnTo>
                  <a:pt x="2390" y="257"/>
                </a:lnTo>
                <a:lnTo>
                  <a:pt x="2447" y="245"/>
                </a:lnTo>
                <a:lnTo>
                  <a:pt x="2505" y="235"/>
                </a:lnTo>
                <a:lnTo>
                  <a:pt x="2505" y="235"/>
                </a:lnTo>
                <a:lnTo>
                  <a:pt x="2492" y="228"/>
                </a:lnTo>
                <a:lnTo>
                  <a:pt x="2450" y="209"/>
                </a:lnTo>
                <a:lnTo>
                  <a:pt x="2383" y="182"/>
                </a:lnTo>
                <a:lnTo>
                  <a:pt x="2341" y="166"/>
                </a:lnTo>
                <a:lnTo>
                  <a:pt x="2294" y="149"/>
                </a:lnTo>
                <a:lnTo>
                  <a:pt x="2242" y="131"/>
                </a:lnTo>
                <a:lnTo>
                  <a:pt x="2185" y="114"/>
                </a:lnTo>
                <a:lnTo>
                  <a:pt x="2125" y="96"/>
                </a:lnTo>
                <a:lnTo>
                  <a:pt x="2059" y="78"/>
                </a:lnTo>
                <a:lnTo>
                  <a:pt x="1991" y="62"/>
                </a:lnTo>
                <a:lnTo>
                  <a:pt x="1919" y="47"/>
                </a:lnTo>
                <a:lnTo>
                  <a:pt x="1845" y="34"/>
                </a:lnTo>
                <a:lnTo>
                  <a:pt x="1768" y="23"/>
                </a:lnTo>
                <a:lnTo>
                  <a:pt x="1768" y="23"/>
                </a:lnTo>
                <a:close/>
              </a:path>
            </a:pathLst>
          </a:custGeom>
          <a:solidFill>
            <a:srgbClr val="1C447F"/>
          </a:solidFill>
          <a:ln w="1588">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35" name="Freeform 5">
            <a:extLst>
              <a:ext uri="{FF2B5EF4-FFF2-40B4-BE49-F238E27FC236}">
                <a16:creationId xmlns:a16="http://schemas.microsoft.com/office/drawing/2014/main" id="{03E2A160-B355-44EB-9D87-9C0E9B8C271A}"/>
              </a:ext>
            </a:extLst>
          </p:cNvPr>
          <p:cNvSpPr>
            <a:spLocks/>
          </p:cNvSpPr>
          <p:nvPr/>
        </p:nvSpPr>
        <p:spPr bwMode="auto">
          <a:xfrm rot="10800000">
            <a:off x="10130554" y="3983122"/>
            <a:ext cx="790886" cy="879323"/>
          </a:xfrm>
          <a:custGeom>
            <a:avLst/>
            <a:gdLst>
              <a:gd name="T0" fmla="*/ 1724 w 2505"/>
              <a:gd name="T1" fmla="*/ 18 h 2784"/>
              <a:gd name="T2" fmla="*/ 1519 w 2505"/>
              <a:gd name="T3" fmla="*/ 2 h 2784"/>
              <a:gd name="T4" fmla="*/ 1307 w 2505"/>
              <a:gd name="T5" fmla="*/ 4 h 2784"/>
              <a:gd name="T6" fmla="*/ 1140 w 2505"/>
              <a:gd name="T7" fmla="*/ 18 h 2784"/>
              <a:gd name="T8" fmla="*/ 1027 w 2505"/>
              <a:gd name="T9" fmla="*/ 36 h 2784"/>
              <a:gd name="T10" fmla="*/ 969 w 2505"/>
              <a:gd name="T11" fmla="*/ 49 h 2784"/>
              <a:gd name="T12" fmla="*/ 1097 w 2505"/>
              <a:gd name="T13" fmla="*/ 49 h 2784"/>
              <a:gd name="T14" fmla="*/ 1218 w 2505"/>
              <a:gd name="T15" fmla="*/ 59 h 2784"/>
              <a:gd name="T16" fmla="*/ 1311 w 2505"/>
              <a:gd name="T17" fmla="*/ 76 h 2784"/>
              <a:gd name="T18" fmla="*/ 1380 w 2505"/>
              <a:gd name="T19" fmla="*/ 97 h 2784"/>
              <a:gd name="T20" fmla="*/ 1472 w 2505"/>
              <a:gd name="T21" fmla="*/ 140 h 2784"/>
              <a:gd name="T22" fmla="*/ 1526 w 2505"/>
              <a:gd name="T23" fmla="*/ 181 h 2784"/>
              <a:gd name="T24" fmla="*/ 1552 w 2505"/>
              <a:gd name="T25" fmla="*/ 217 h 2784"/>
              <a:gd name="T26" fmla="*/ 1561 w 2505"/>
              <a:gd name="T27" fmla="*/ 241 h 2784"/>
              <a:gd name="T28" fmla="*/ 1561 w 2505"/>
              <a:gd name="T29" fmla="*/ 253 h 2784"/>
              <a:gd name="T30" fmla="*/ 1416 w 2505"/>
              <a:gd name="T31" fmla="*/ 333 h 2784"/>
              <a:gd name="T32" fmla="*/ 1210 w 2505"/>
              <a:gd name="T33" fmla="*/ 468 h 2784"/>
              <a:gd name="T34" fmla="*/ 1016 w 2505"/>
              <a:gd name="T35" fmla="*/ 619 h 2784"/>
              <a:gd name="T36" fmla="*/ 834 w 2505"/>
              <a:gd name="T37" fmla="*/ 785 h 2784"/>
              <a:gd name="T38" fmla="*/ 666 w 2505"/>
              <a:gd name="T39" fmla="*/ 964 h 2784"/>
              <a:gd name="T40" fmla="*/ 512 w 2505"/>
              <a:gd name="T41" fmla="*/ 1157 h 2784"/>
              <a:gd name="T42" fmla="*/ 375 w 2505"/>
              <a:gd name="T43" fmla="*/ 1362 h 2784"/>
              <a:gd name="T44" fmla="*/ 255 w 2505"/>
              <a:gd name="T45" fmla="*/ 1578 h 2784"/>
              <a:gd name="T46" fmla="*/ 151 w 2505"/>
              <a:gd name="T47" fmla="*/ 1804 h 2784"/>
              <a:gd name="T48" fmla="*/ 67 w 2505"/>
              <a:gd name="T49" fmla="*/ 2040 h 2784"/>
              <a:gd name="T50" fmla="*/ 0 w 2505"/>
              <a:gd name="T51" fmla="*/ 2285 h 2784"/>
              <a:gd name="T52" fmla="*/ 229 w 2505"/>
              <a:gd name="T53" fmla="*/ 2724 h 2784"/>
              <a:gd name="T54" fmla="*/ 250 w 2505"/>
              <a:gd name="T55" fmla="*/ 2546 h 2784"/>
              <a:gd name="T56" fmla="*/ 281 w 2505"/>
              <a:gd name="T57" fmla="*/ 2371 h 2784"/>
              <a:gd name="T58" fmla="*/ 323 w 2505"/>
              <a:gd name="T59" fmla="*/ 2201 h 2784"/>
              <a:gd name="T60" fmla="*/ 376 w 2505"/>
              <a:gd name="T61" fmla="*/ 2035 h 2784"/>
              <a:gd name="T62" fmla="*/ 439 w 2505"/>
              <a:gd name="T63" fmla="*/ 1874 h 2784"/>
              <a:gd name="T64" fmla="*/ 512 w 2505"/>
              <a:gd name="T65" fmla="*/ 1718 h 2784"/>
              <a:gd name="T66" fmla="*/ 594 w 2505"/>
              <a:gd name="T67" fmla="*/ 1567 h 2784"/>
              <a:gd name="T68" fmla="*/ 684 w 2505"/>
              <a:gd name="T69" fmla="*/ 1421 h 2784"/>
              <a:gd name="T70" fmla="*/ 783 w 2505"/>
              <a:gd name="T71" fmla="*/ 1283 h 2784"/>
              <a:gd name="T72" fmla="*/ 891 w 2505"/>
              <a:gd name="T73" fmla="*/ 1151 h 2784"/>
              <a:gd name="T74" fmla="*/ 1006 w 2505"/>
              <a:gd name="T75" fmla="*/ 1026 h 2784"/>
              <a:gd name="T76" fmla="*/ 1128 w 2505"/>
              <a:gd name="T77" fmla="*/ 907 h 2784"/>
              <a:gd name="T78" fmla="*/ 1258 w 2505"/>
              <a:gd name="T79" fmla="*/ 797 h 2784"/>
              <a:gd name="T80" fmla="*/ 1395 w 2505"/>
              <a:gd name="T81" fmla="*/ 695 h 2784"/>
              <a:gd name="T82" fmla="*/ 1537 w 2505"/>
              <a:gd name="T83" fmla="*/ 601 h 2784"/>
              <a:gd name="T84" fmla="*/ 1686 w 2505"/>
              <a:gd name="T85" fmla="*/ 516 h 2784"/>
              <a:gd name="T86" fmla="*/ 1840 w 2505"/>
              <a:gd name="T87" fmla="*/ 440 h 2784"/>
              <a:gd name="T88" fmla="*/ 2000 w 2505"/>
              <a:gd name="T89" fmla="*/ 374 h 2784"/>
              <a:gd name="T90" fmla="*/ 2164 w 2505"/>
              <a:gd name="T91" fmla="*/ 317 h 2784"/>
              <a:gd name="T92" fmla="*/ 2333 w 2505"/>
              <a:gd name="T93" fmla="*/ 271 h 2784"/>
              <a:gd name="T94" fmla="*/ 2505 w 2505"/>
              <a:gd name="T95" fmla="*/ 235 h 2784"/>
              <a:gd name="T96" fmla="*/ 2450 w 2505"/>
              <a:gd name="T97" fmla="*/ 209 h 2784"/>
              <a:gd name="T98" fmla="*/ 2294 w 2505"/>
              <a:gd name="T99" fmla="*/ 149 h 2784"/>
              <a:gd name="T100" fmla="*/ 2125 w 2505"/>
              <a:gd name="T101" fmla="*/ 96 h 2784"/>
              <a:gd name="T102" fmla="*/ 1919 w 2505"/>
              <a:gd name="T103" fmla="*/ 47 h 2784"/>
              <a:gd name="T104" fmla="*/ 1768 w 2505"/>
              <a:gd name="T105" fmla="*/ 23 h 2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2784">
                <a:moveTo>
                  <a:pt x="1768" y="23"/>
                </a:moveTo>
                <a:lnTo>
                  <a:pt x="1768" y="23"/>
                </a:lnTo>
                <a:lnTo>
                  <a:pt x="1724" y="18"/>
                </a:lnTo>
                <a:lnTo>
                  <a:pt x="1682" y="13"/>
                </a:lnTo>
                <a:lnTo>
                  <a:pt x="1598" y="7"/>
                </a:lnTo>
                <a:lnTo>
                  <a:pt x="1519" y="2"/>
                </a:lnTo>
                <a:lnTo>
                  <a:pt x="1445" y="0"/>
                </a:lnTo>
                <a:lnTo>
                  <a:pt x="1373" y="2"/>
                </a:lnTo>
                <a:lnTo>
                  <a:pt x="1307" y="4"/>
                </a:lnTo>
                <a:lnTo>
                  <a:pt x="1247" y="8"/>
                </a:lnTo>
                <a:lnTo>
                  <a:pt x="1191" y="13"/>
                </a:lnTo>
                <a:lnTo>
                  <a:pt x="1140" y="18"/>
                </a:lnTo>
                <a:lnTo>
                  <a:pt x="1097" y="24"/>
                </a:lnTo>
                <a:lnTo>
                  <a:pt x="1059" y="30"/>
                </a:lnTo>
                <a:lnTo>
                  <a:pt x="1027" y="36"/>
                </a:lnTo>
                <a:lnTo>
                  <a:pt x="983" y="45"/>
                </a:lnTo>
                <a:lnTo>
                  <a:pt x="969" y="49"/>
                </a:lnTo>
                <a:lnTo>
                  <a:pt x="969" y="49"/>
                </a:lnTo>
                <a:lnTo>
                  <a:pt x="1004" y="47"/>
                </a:lnTo>
                <a:lnTo>
                  <a:pt x="1045" y="47"/>
                </a:lnTo>
                <a:lnTo>
                  <a:pt x="1097" y="49"/>
                </a:lnTo>
                <a:lnTo>
                  <a:pt x="1155" y="52"/>
                </a:lnTo>
                <a:lnTo>
                  <a:pt x="1186" y="55"/>
                </a:lnTo>
                <a:lnTo>
                  <a:pt x="1218" y="59"/>
                </a:lnTo>
                <a:lnTo>
                  <a:pt x="1249" y="63"/>
                </a:lnTo>
                <a:lnTo>
                  <a:pt x="1280" y="68"/>
                </a:lnTo>
                <a:lnTo>
                  <a:pt x="1311" y="76"/>
                </a:lnTo>
                <a:lnTo>
                  <a:pt x="1341" y="83"/>
                </a:lnTo>
                <a:lnTo>
                  <a:pt x="1341" y="83"/>
                </a:lnTo>
                <a:lnTo>
                  <a:pt x="1380" y="97"/>
                </a:lnTo>
                <a:lnTo>
                  <a:pt x="1416" y="112"/>
                </a:lnTo>
                <a:lnTo>
                  <a:pt x="1446" y="125"/>
                </a:lnTo>
                <a:lnTo>
                  <a:pt x="1472" y="140"/>
                </a:lnTo>
                <a:lnTo>
                  <a:pt x="1494" y="154"/>
                </a:lnTo>
                <a:lnTo>
                  <a:pt x="1511" y="167"/>
                </a:lnTo>
                <a:lnTo>
                  <a:pt x="1526" y="181"/>
                </a:lnTo>
                <a:lnTo>
                  <a:pt x="1537" y="193"/>
                </a:lnTo>
                <a:lnTo>
                  <a:pt x="1546" y="206"/>
                </a:lnTo>
                <a:lnTo>
                  <a:pt x="1552" y="217"/>
                </a:lnTo>
                <a:lnTo>
                  <a:pt x="1557" y="227"/>
                </a:lnTo>
                <a:lnTo>
                  <a:pt x="1560" y="235"/>
                </a:lnTo>
                <a:lnTo>
                  <a:pt x="1561" y="241"/>
                </a:lnTo>
                <a:lnTo>
                  <a:pt x="1562" y="248"/>
                </a:lnTo>
                <a:lnTo>
                  <a:pt x="1561" y="251"/>
                </a:lnTo>
                <a:lnTo>
                  <a:pt x="1561" y="253"/>
                </a:lnTo>
                <a:lnTo>
                  <a:pt x="1561" y="253"/>
                </a:lnTo>
                <a:lnTo>
                  <a:pt x="1488" y="292"/>
                </a:lnTo>
                <a:lnTo>
                  <a:pt x="1416" y="333"/>
                </a:lnTo>
                <a:lnTo>
                  <a:pt x="1347" y="376"/>
                </a:lnTo>
                <a:lnTo>
                  <a:pt x="1278" y="422"/>
                </a:lnTo>
                <a:lnTo>
                  <a:pt x="1210" y="468"/>
                </a:lnTo>
                <a:lnTo>
                  <a:pt x="1144" y="517"/>
                </a:lnTo>
                <a:lnTo>
                  <a:pt x="1079" y="566"/>
                </a:lnTo>
                <a:lnTo>
                  <a:pt x="1016" y="619"/>
                </a:lnTo>
                <a:lnTo>
                  <a:pt x="954" y="673"/>
                </a:lnTo>
                <a:lnTo>
                  <a:pt x="893" y="728"/>
                </a:lnTo>
                <a:lnTo>
                  <a:pt x="834" y="785"/>
                </a:lnTo>
                <a:lnTo>
                  <a:pt x="776" y="843"/>
                </a:lnTo>
                <a:lnTo>
                  <a:pt x="720" y="902"/>
                </a:lnTo>
                <a:lnTo>
                  <a:pt x="666" y="964"/>
                </a:lnTo>
                <a:lnTo>
                  <a:pt x="614" y="1027"/>
                </a:lnTo>
                <a:lnTo>
                  <a:pt x="562" y="1091"/>
                </a:lnTo>
                <a:lnTo>
                  <a:pt x="512" y="1157"/>
                </a:lnTo>
                <a:lnTo>
                  <a:pt x="465" y="1224"/>
                </a:lnTo>
                <a:lnTo>
                  <a:pt x="420" y="1293"/>
                </a:lnTo>
                <a:lnTo>
                  <a:pt x="375" y="1362"/>
                </a:lnTo>
                <a:lnTo>
                  <a:pt x="333" y="1432"/>
                </a:lnTo>
                <a:lnTo>
                  <a:pt x="293" y="1505"/>
                </a:lnTo>
                <a:lnTo>
                  <a:pt x="255" y="1578"/>
                </a:lnTo>
                <a:lnTo>
                  <a:pt x="218" y="1652"/>
                </a:lnTo>
                <a:lnTo>
                  <a:pt x="183" y="1728"/>
                </a:lnTo>
                <a:lnTo>
                  <a:pt x="151" y="1804"/>
                </a:lnTo>
                <a:lnTo>
                  <a:pt x="122" y="1882"/>
                </a:lnTo>
                <a:lnTo>
                  <a:pt x="93" y="1961"/>
                </a:lnTo>
                <a:lnTo>
                  <a:pt x="67" y="2040"/>
                </a:lnTo>
                <a:lnTo>
                  <a:pt x="43" y="2122"/>
                </a:lnTo>
                <a:lnTo>
                  <a:pt x="20" y="2203"/>
                </a:lnTo>
                <a:lnTo>
                  <a:pt x="0" y="2285"/>
                </a:lnTo>
                <a:lnTo>
                  <a:pt x="224" y="2784"/>
                </a:lnTo>
                <a:lnTo>
                  <a:pt x="224" y="2784"/>
                </a:lnTo>
                <a:lnTo>
                  <a:pt x="229" y="2724"/>
                </a:lnTo>
                <a:lnTo>
                  <a:pt x="234" y="2664"/>
                </a:lnTo>
                <a:lnTo>
                  <a:pt x="242" y="2605"/>
                </a:lnTo>
                <a:lnTo>
                  <a:pt x="250" y="2546"/>
                </a:lnTo>
                <a:lnTo>
                  <a:pt x="259" y="2488"/>
                </a:lnTo>
                <a:lnTo>
                  <a:pt x="270" y="2430"/>
                </a:lnTo>
                <a:lnTo>
                  <a:pt x="281" y="2371"/>
                </a:lnTo>
                <a:lnTo>
                  <a:pt x="295" y="2315"/>
                </a:lnTo>
                <a:lnTo>
                  <a:pt x="308" y="2258"/>
                </a:lnTo>
                <a:lnTo>
                  <a:pt x="323" y="2201"/>
                </a:lnTo>
                <a:lnTo>
                  <a:pt x="340" y="2145"/>
                </a:lnTo>
                <a:lnTo>
                  <a:pt x="358" y="2090"/>
                </a:lnTo>
                <a:lnTo>
                  <a:pt x="376" y="2035"/>
                </a:lnTo>
                <a:lnTo>
                  <a:pt x="396" y="1981"/>
                </a:lnTo>
                <a:lnTo>
                  <a:pt x="417" y="1927"/>
                </a:lnTo>
                <a:lnTo>
                  <a:pt x="439" y="1874"/>
                </a:lnTo>
                <a:lnTo>
                  <a:pt x="463" y="1820"/>
                </a:lnTo>
                <a:lnTo>
                  <a:pt x="486" y="1769"/>
                </a:lnTo>
                <a:lnTo>
                  <a:pt x="512" y="1718"/>
                </a:lnTo>
                <a:lnTo>
                  <a:pt x="538" y="1666"/>
                </a:lnTo>
                <a:lnTo>
                  <a:pt x="565" y="1617"/>
                </a:lnTo>
                <a:lnTo>
                  <a:pt x="594" y="1567"/>
                </a:lnTo>
                <a:lnTo>
                  <a:pt x="622" y="1518"/>
                </a:lnTo>
                <a:lnTo>
                  <a:pt x="653" y="1470"/>
                </a:lnTo>
                <a:lnTo>
                  <a:pt x="684" y="1421"/>
                </a:lnTo>
                <a:lnTo>
                  <a:pt x="716" y="1374"/>
                </a:lnTo>
                <a:lnTo>
                  <a:pt x="750" y="1329"/>
                </a:lnTo>
                <a:lnTo>
                  <a:pt x="783" y="1283"/>
                </a:lnTo>
                <a:lnTo>
                  <a:pt x="818" y="1238"/>
                </a:lnTo>
                <a:lnTo>
                  <a:pt x="854" y="1194"/>
                </a:lnTo>
                <a:lnTo>
                  <a:pt x="891" y="1151"/>
                </a:lnTo>
                <a:lnTo>
                  <a:pt x="928" y="1109"/>
                </a:lnTo>
                <a:lnTo>
                  <a:pt x="966" y="1067"/>
                </a:lnTo>
                <a:lnTo>
                  <a:pt x="1006" y="1026"/>
                </a:lnTo>
                <a:lnTo>
                  <a:pt x="1046" y="985"/>
                </a:lnTo>
                <a:lnTo>
                  <a:pt x="1087" y="946"/>
                </a:lnTo>
                <a:lnTo>
                  <a:pt x="1128" y="907"/>
                </a:lnTo>
                <a:lnTo>
                  <a:pt x="1171" y="870"/>
                </a:lnTo>
                <a:lnTo>
                  <a:pt x="1215" y="833"/>
                </a:lnTo>
                <a:lnTo>
                  <a:pt x="1258" y="797"/>
                </a:lnTo>
                <a:lnTo>
                  <a:pt x="1302" y="763"/>
                </a:lnTo>
                <a:lnTo>
                  <a:pt x="1348" y="728"/>
                </a:lnTo>
                <a:lnTo>
                  <a:pt x="1395" y="695"/>
                </a:lnTo>
                <a:lnTo>
                  <a:pt x="1441" y="663"/>
                </a:lnTo>
                <a:lnTo>
                  <a:pt x="1489" y="632"/>
                </a:lnTo>
                <a:lnTo>
                  <a:pt x="1537" y="601"/>
                </a:lnTo>
                <a:lnTo>
                  <a:pt x="1587" y="571"/>
                </a:lnTo>
                <a:lnTo>
                  <a:pt x="1636" y="544"/>
                </a:lnTo>
                <a:lnTo>
                  <a:pt x="1686" y="516"/>
                </a:lnTo>
                <a:lnTo>
                  <a:pt x="1736" y="490"/>
                </a:lnTo>
                <a:lnTo>
                  <a:pt x="1788" y="465"/>
                </a:lnTo>
                <a:lnTo>
                  <a:pt x="1840" y="440"/>
                </a:lnTo>
                <a:lnTo>
                  <a:pt x="1893" y="417"/>
                </a:lnTo>
                <a:lnTo>
                  <a:pt x="1947" y="395"/>
                </a:lnTo>
                <a:lnTo>
                  <a:pt x="2000" y="374"/>
                </a:lnTo>
                <a:lnTo>
                  <a:pt x="2054" y="354"/>
                </a:lnTo>
                <a:lnTo>
                  <a:pt x="2108" y="335"/>
                </a:lnTo>
                <a:lnTo>
                  <a:pt x="2164" y="317"/>
                </a:lnTo>
                <a:lnTo>
                  <a:pt x="2220" y="301"/>
                </a:lnTo>
                <a:lnTo>
                  <a:pt x="2277" y="285"/>
                </a:lnTo>
                <a:lnTo>
                  <a:pt x="2333" y="271"/>
                </a:lnTo>
                <a:lnTo>
                  <a:pt x="2390" y="257"/>
                </a:lnTo>
                <a:lnTo>
                  <a:pt x="2447" y="245"/>
                </a:lnTo>
                <a:lnTo>
                  <a:pt x="2505" y="235"/>
                </a:lnTo>
                <a:lnTo>
                  <a:pt x="2505" y="235"/>
                </a:lnTo>
                <a:lnTo>
                  <a:pt x="2492" y="228"/>
                </a:lnTo>
                <a:lnTo>
                  <a:pt x="2450" y="209"/>
                </a:lnTo>
                <a:lnTo>
                  <a:pt x="2383" y="182"/>
                </a:lnTo>
                <a:lnTo>
                  <a:pt x="2341" y="166"/>
                </a:lnTo>
                <a:lnTo>
                  <a:pt x="2294" y="149"/>
                </a:lnTo>
                <a:lnTo>
                  <a:pt x="2242" y="131"/>
                </a:lnTo>
                <a:lnTo>
                  <a:pt x="2185" y="114"/>
                </a:lnTo>
                <a:lnTo>
                  <a:pt x="2125" y="96"/>
                </a:lnTo>
                <a:lnTo>
                  <a:pt x="2059" y="78"/>
                </a:lnTo>
                <a:lnTo>
                  <a:pt x="1991" y="62"/>
                </a:lnTo>
                <a:lnTo>
                  <a:pt x="1919" y="47"/>
                </a:lnTo>
                <a:lnTo>
                  <a:pt x="1845" y="34"/>
                </a:lnTo>
                <a:lnTo>
                  <a:pt x="1768" y="23"/>
                </a:lnTo>
                <a:lnTo>
                  <a:pt x="1768" y="23"/>
                </a:lnTo>
                <a:close/>
              </a:path>
            </a:pathLst>
          </a:custGeom>
          <a:solidFill>
            <a:srgbClr val="1C447F"/>
          </a:solidFill>
          <a:ln w="1588">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73B"/>
              </a:solidFill>
              <a:effectLst/>
              <a:uLnTx/>
              <a:uFillTx/>
              <a:latin typeface="Arial" panose="020B0604020202020204"/>
              <a:ea typeface="+mn-ea"/>
              <a:cs typeface="+mn-cs"/>
            </a:endParaRPr>
          </a:p>
        </p:txBody>
      </p:sp>
      <p:cxnSp>
        <p:nvCxnSpPr>
          <p:cNvPr id="36" name="Straight Connector 35">
            <a:extLst>
              <a:ext uri="{FF2B5EF4-FFF2-40B4-BE49-F238E27FC236}">
                <a16:creationId xmlns:a16="http://schemas.microsoft.com/office/drawing/2014/main" id="{D0D6B818-67F5-4633-9D86-AD5BD1A446EA}"/>
              </a:ext>
            </a:extLst>
          </p:cNvPr>
          <p:cNvCxnSpPr/>
          <p:nvPr/>
        </p:nvCxnSpPr>
        <p:spPr>
          <a:xfrm>
            <a:off x="4228555" y="2393051"/>
            <a:ext cx="0" cy="289753"/>
          </a:xfrm>
          <a:prstGeom prst="line">
            <a:avLst/>
          </a:prstGeom>
          <a:ln w="952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E0D4A6-6BB3-4964-BC01-59614B777DF1}"/>
              </a:ext>
            </a:extLst>
          </p:cNvPr>
          <p:cNvCxnSpPr/>
          <p:nvPr/>
        </p:nvCxnSpPr>
        <p:spPr>
          <a:xfrm>
            <a:off x="7952715" y="2410462"/>
            <a:ext cx="0" cy="289753"/>
          </a:xfrm>
          <a:prstGeom prst="line">
            <a:avLst/>
          </a:prstGeom>
          <a:ln w="952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9465E5A-9168-49D4-8F8C-DB289DCC2C8E}"/>
              </a:ext>
            </a:extLst>
          </p:cNvPr>
          <p:cNvCxnSpPr/>
          <p:nvPr/>
        </p:nvCxnSpPr>
        <p:spPr>
          <a:xfrm>
            <a:off x="2311606" y="4785169"/>
            <a:ext cx="0" cy="282595"/>
          </a:xfrm>
          <a:prstGeom prst="line">
            <a:avLst/>
          </a:prstGeom>
          <a:ln w="952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25D1F23-9798-46BC-B4BB-3D3AC00542B7}"/>
              </a:ext>
            </a:extLst>
          </p:cNvPr>
          <p:cNvCxnSpPr/>
          <p:nvPr/>
        </p:nvCxnSpPr>
        <p:spPr>
          <a:xfrm>
            <a:off x="6093024" y="4802580"/>
            <a:ext cx="0" cy="282595"/>
          </a:xfrm>
          <a:prstGeom prst="line">
            <a:avLst/>
          </a:prstGeom>
          <a:ln w="952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DF310F-4558-403F-A21F-0B7E7F20BD36}"/>
              </a:ext>
            </a:extLst>
          </p:cNvPr>
          <p:cNvCxnSpPr/>
          <p:nvPr/>
        </p:nvCxnSpPr>
        <p:spPr>
          <a:xfrm>
            <a:off x="9831590" y="4802580"/>
            <a:ext cx="0" cy="282595"/>
          </a:xfrm>
          <a:prstGeom prst="line">
            <a:avLst/>
          </a:prstGeom>
          <a:ln w="9525">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FEFA795-35F6-47DE-93E4-C715878FF993}"/>
              </a:ext>
            </a:extLst>
          </p:cNvPr>
          <p:cNvSpPr txBox="1"/>
          <p:nvPr/>
        </p:nvSpPr>
        <p:spPr>
          <a:xfrm>
            <a:off x="1833210" y="5160158"/>
            <a:ext cx="1874879" cy="827798"/>
          </a:xfrm>
          <a:prstGeom prst="rect">
            <a:avLst/>
          </a:prstGeom>
          <a:noFill/>
        </p:spPr>
        <p:txBody>
          <a:bodyPr wrap="square" lIns="0" tIns="0" rIns="0" bIns="0" rtlCol="0">
            <a:spAutoFit/>
          </a:bodyPr>
          <a:lstStyle/>
          <a:p>
            <a:pPr marL="0" marR="0" lvl="0" indent="0" algn="l" defTabSz="457200" rtl="0" eaLnBrk="1" fontAlgn="auto" latinLnBrk="0" hangingPunct="1">
              <a:lnSpc>
                <a:spcPts val="1600"/>
              </a:lnSpc>
              <a:spcBef>
                <a:spcPts val="600"/>
              </a:spcBef>
              <a:spcAft>
                <a:spcPts val="1200"/>
              </a:spcAft>
              <a:buClr>
                <a:srgbClr val="DC1E34"/>
              </a:buClr>
              <a:buSzTx/>
              <a:buFontTx/>
              <a:buNone/>
              <a:tabLst/>
              <a:defRPr/>
            </a:pPr>
            <a:r>
              <a:rPr kumimoji="0" lang="en-US" sz="1200" b="1"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Research, Strategy and Functional Analysis</a:t>
            </a:r>
            <a:r>
              <a:rPr kumimoji="0" lang="en-US" sz="1200" b="0"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 </a:t>
            </a: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to understand Current State and Envision Opportunities.</a:t>
            </a:r>
          </a:p>
        </p:txBody>
      </p:sp>
      <p:sp>
        <p:nvSpPr>
          <p:cNvPr id="50" name="TextBox 49">
            <a:extLst>
              <a:ext uri="{FF2B5EF4-FFF2-40B4-BE49-F238E27FC236}">
                <a16:creationId xmlns:a16="http://schemas.microsoft.com/office/drawing/2014/main" id="{1F583380-A5CE-4AF8-A23A-655B6FB4705D}"/>
              </a:ext>
            </a:extLst>
          </p:cNvPr>
          <p:cNvSpPr txBox="1"/>
          <p:nvPr/>
        </p:nvSpPr>
        <p:spPr>
          <a:xfrm>
            <a:off x="5763752" y="5208745"/>
            <a:ext cx="1664289" cy="827799"/>
          </a:xfrm>
          <a:prstGeom prst="rect">
            <a:avLst/>
          </a:prstGeom>
          <a:noFill/>
        </p:spPr>
        <p:txBody>
          <a:bodyPr wrap="square" lIns="0" tIns="0" rIns="0" bIns="0" rtlCol="0">
            <a:spAutoFit/>
          </a:bodyPr>
          <a:lstStyle/>
          <a:p>
            <a:pPr marL="0" marR="0" lvl="0" indent="0" algn="l" defTabSz="457200" rtl="0" eaLnBrk="1" fontAlgn="auto" latinLnBrk="0" hangingPunct="1">
              <a:lnSpc>
                <a:spcPts val="1600"/>
              </a:lnSpc>
              <a:spcBef>
                <a:spcPts val="600"/>
              </a:spcBef>
              <a:spcAft>
                <a:spcPts val="1200"/>
              </a:spcAft>
              <a:buClr>
                <a:srgbClr val="DC1E34"/>
              </a:buClr>
              <a:buSzTx/>
              <a:buFontTx/>
              <a:buNone/>
              <a:tabLst/>
              <a:defRPr/>
            </a:pP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Definition of </a:t>
            </a:r>
            <a:r>
              <a:rPr kumimoji="0" lang="en-US" sz="1200" b="1"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Technology and Data Architecture</a:t>
            </a:r>
            <a:r>
              <a:rPr kumimoji="0" lang="en-US" sz="1200" b="0"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 </a:t>
            </a: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to support envisioned solution.</a:t>
            </a:r>
          </a:p>
        </p:txBody>
      </p:sp>
      <p:sp>
        <p:nvSpPr>
          <p:cNvPr id="51" name="TextBox 50">
            <a:extLst>
              <a:ext uri="{FF2B5EF4-FFF2-40B4-BE49-F238E27FC236}">
                <a16:creationId xmlns:a16="http://schemas.microsoft.com/office/drawing/2014/main" id="{C4F3CDB0-740F-46FB-8BA8-72053D63FDCA}"/>
              </a:ext>
            </a:extLst>
          </p:cNvPr>
          <p:cNvSpPr txBox="1"/>
          <p:nvPr/>
        </p:nvSpPr>
        <p:spPr>
          <a:xfrm>
            <a:off x="9202477" y="5124281"/>
            <a:ext cx="2297218" cy="1009700"/>
          </a:xfrm>
          <a:prstGeom prst="rect">
            <a:avLst/>
          </a:prstGeom>
          <a:noFill/>
        </p:spPr>
        <p:txBody>
          <a:bodyPr wrap="square" lIns="0" tIns="0" rIns="0" bIns="0" rtlCol="0">
            <a:spAutoFit/>
          </a:bodyPr>
          <a:lstStyle/>
          <a:p>
            <a:pPr marL="0" marR="0" lvl="0" indent="0" algn="l" defTabSz="457200" rtl="0" eaLnBrk="1" fontAlgn="auto" latinLnBrk="0" hangingPunct="1">
              <a:lnSpc>
                <a:spcPts val="1600"/>
              </a:lnSpc>
              <a:spcBef>
                <a:spcPts val="600"/>
              </a:spcBef>
              <a:spcAft>
                <a:spcPts val="1200"/>
              </a:spcAft>
              <a:buClr>
                <a:srgbClr val="DC1E34"/>
              </a:buClr>
              <a:buSzTx/>
              <a:buFontTx/>
              <a:buNone/>
              <a:tabLst/>
              <a:defRPr/>
            </a:pPr>
            <a:r>
              <a:rPr kumimoji="0" lang="en-US" sz="1200" b="1"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Maintenance and Data-Driven Optimization Services (including DevOps)</a:t>
            </a:r>
            <a:r>
              <a:rPr kumimoji="0" lang="en-US" sz="1200" b="0" i="0" u="none" strike="noStrike" kern="1200" cap="none" spc="0" normalizeH="0" baseline="0" noProof="0" dirty="0">
                <a:ln>
                  <a:noFill/>
                </a:ln>
                <a:solidFill>
                  <a:srgbClr val="1C447F"/>
                </a:solidFill>
                <a:effectLst/>
                <a:uLnTx/>
                <a:uFillTx/>
                <a:latin typeface="Arial" panose="020B0604020202020204"/>
                <a:ea typeface="+mn-ea"/>
                <a:cs typeface="Calibri" panose="020F0502020204030204" pitchFamily="34" charset="0"/>
              </a:rPr>
              <a:t> </a:t>
            </a: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for continuous business value extraction.</a:t>
            </a:r>
          </a:p>
        </p:txBody>
      </p:sp>
      <p:sp>
        <p:nvSpPr>
          <p:cNvPr id="52" name="TextBox 51">
            <a:extLst>
              <a:ext uri="{FF2B5EF4-FFF2-40B4-BE49-F238E27FC236}">
                <a16:creationId xmlns:a16="http://schemas.microsoft.com/office/drawing/2014/main" id="{FDB695EC-E300-4C10-B56C-399AA09A550C}"/>
              </a:ext>
            </a:extLst>
          </p:cNvPr>
          <p:cNvSpPr txBox="1"/>
          <p:nvPr/>
        </p:nvSpPr>
        <p:spPr>
          <a:xfrm>
            <a:off x="3016511" y="1531447"/>
            <a:ext cx="2446682" cy="804451"/>
          </a:xfrm>
          <a:prstGeom prst="rect">
            <a:avLst/>
          </a:prstGeom>
          <a:noFill/>
        </p:spPr>
        <p:txBody>
          <a:bodyPr wrap="square" lIns="0" tIns="0" rIns="0" bIns="0" rtlCol="0">
            <a:spAutoFit/>
          </a:bodyPr>
          <a:lstStyle/>
          <a:p>
            <a:pPr marL="0" marR="0" lvl="0" indent="0" algn="l" defTabSz="457200" rtl="0" eaLnBrk="1" fontAlgn="auto" latinLnBrk="0" hangingPunct="1">
              <a:lnSpc>
                <a:spcPts val="1600"/>
              </a:lnSpc>
              <a:spcBef>
                <a:spcPts val="600"/>
              </a:spcBef>
              <a:spcAft>
                <a:spcPts val="1200"/>
              </a:spcAft>
              <a:buClr>
                <a:srgbClr val="DC1E34"/>
              </a:buClr>
              <a:buSzTx/>
              <a:buFontTx/>
              <a:buNone/>
              <a:tabLst/>
              <a:defRPr/>
            </a:pPr>
            <a:r>
              <a:rPr kumimoji="0" lang="en-US" sz="1200" b="1" i="0" u="none" strike="noStrike" kern="1200" cap="none" spc="0" normalizeH="0" baseline="0" noProof="0" dirty="0">
                <a:ln>
                  <a:noFill/>
                </a:ln>
                <a:solidFill>
                  <a:srgbClr val="004281"/>
                </a:solidFill>
                <a:effectLst/>
                <a:uLnTx/>
                <a:uFillTx/>
                <a:latin typeface="Arial" panose="020B0604020202020204"/>
                <a:ea typeface="+mn-ea"/>
                <a:cs typeface="Calibri" panose="020F0502020204030204" pitchFamily="34" charset="0"/>
              </a:rPr>
              <a:t>Design Thinking + Lean Innovation </a:t>
            </a: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to quickly ideate, design, prototype and test the right solution.</a:t>
            </a:r>
          </a:p>
        </p:txBody>
      </p:sp>
      <p:sp>
        <p:nvSpPr>
          <p:cNvPr id="53" name="TextBox 52">
            <a:extLst>
              <a:ext uri="{FF2B5EF4-FFF2-40B4-BE49-F238E27FC236}">
                <a16:creationId xmlns:a16="http://schemas.microsoft.com/office/drawing/2014/main" id="{B090287F-A954-426D-9386-F6819F4B3FE3}"/>
              </a:ext>
            </a:extLst>
          </p:cNvPr>
          <p:cNvSpPr txBox="1"/>
          <p:nvPr/>
        </p:nvSpPr>
        <p:spPr>
          <a:xfrm>
            <a:off x="6825066" y="1531447"/>
            <a:ext cx="2446682" cy="804451"/>
          </a:xfrm>
          <a:prstGeom prst="rect">
            <a:avLst/>
          </a:prstGeom>
          <a:noFill/>
        </p:spPr>
        <p:txBody>
          <a:bodyPr wrap="square" lIns="0" tIns="0" rIns="0" bIns="0" rtlCol="0">
            <a:spAutoFit/>
          </a:bodyPr>
          <a:lstStyle/>
          <a:p>
            <a:pPr marL="0" marR="0" lvl="0" indent="0" algn="l" defTabSz="457200" rtl="0" eaLnBrk="1" fontAlgn="auto" latinLnBrk="0" hangingPunct="1">
              <a:lnSpc>
                <a:spcPts val="1600"/>
              </a:lnSpc>
              <a:spcBef>
                <a:spcPts val="600"/>
              </a:spcBef>
              <a:spcAft>
                <a:spcPts val="1200"/>
              </a:spcAft>
              <a:buClr>
                <a:srgbClr val="DC1E34"/>
              </a:buClr>
              <a:buSzTx/>
              <a:buFontTx/>
              <a:buNone/>
              <a:tabLst/>
              <a:defRPr/>
            </a:pPr>
            <a:r>
              <a:rPr kumimoji="0" lang="en-US" sz="1200" b="0" i="0" u="none" strike="noStrike" kern="1200" cap="none" spc="0" normalizeH="0" baseline="0" noProof="0" dirty="0">
                <a:ln>
                  <a:noFill/>
                </a:ln>
                <a:solidFill>
                  <a:srgbClr val="33373B"/>
                </a:solidFill>
                <a:effectLst/>
                <a:uLnTx/>
                <a:uFillTx/>
                <a:latin typeface="Arial" panose="020B0604020202020204"/>
                <a:ea typeface="+mn-ea"/>
                <a:cs typeface="Calibri" panose="020F0502020204030204" pitchFamily="34" charset="0"/>
              </a:rPr>
              <a:t>Best Practice </a:t>
            </a:r>
            <a:r>
              <a:rPr kumimoji="0" lang="en-US" sz="1200" b="1" i="0" u="none" strike="noStrike" kern="1200" cap="none" spc="0" normalizeH="0" baseline="0" noProof="0" dirty="0">
                <a:ln>
                  <a:noFill/>
                </a:ln>
                <a:solidFill>
                  <a:srgbClr val="004281"/>
                </a:solidFill>
                <a:effectLst/>
                <a:uLnTx/>
                <a:uFillTx/>
                <a:latin typeface="Arial" panose="020B0604020202020204"/>
                <a:ea typeface="+mn-ea"/>
                <a:cs typeface="Calibri" panose="020F0502020204030204" pitchFamily="34" charset="0"/>
              </a:rPr>
              <a:t>Waterfall and Agile approach </a:t>
            </a:r>
            <a:r>
              <a:rPr kumimoji="0" lang="en-US" sz="1200" b="0" i="0" u="none" strike="noStrike" kern="1200" cap="none" spc="0" normalizeH="0" baseline="0" noProof="0" dirty="0">
                <a:ln>
                  <a:noFill/>
                </a:ln>
                <a:solidFill>
                  <a:srgbClr val="242424"/>
                </a:solidFill>
                <a:effectLst/>
                <a:uLnTx/>
                <a:uFillTx/>
                <a:latin typeface="Arial" panose="020B0604020202020204"/>
                <a:ea typeface="+mn-ea"/>
                <a:cs typeface="Calibri" panose="020F0502020204030204" pitchFamily="34" charset="0"/>
              </a:rPr>
              <a:t>to platform development, across multiple languages and software packages.</a:t>
            </a:r>
          </a:p>
        </p:txBody>
      </p:sp>
      <p:pic>
        <p:nvPicPr>
          <p:cNvPr id="4" name="Graphic 3">
            <a:extLst>
              <a:ext uri="{FF2B5EF4-FFF2-40B4-BE49-F238E27FC236}">
                <a16:creationId xmlns:a16="http://schemas.microsoft.com/office/drawing/2014/main" id="{046EA171-7E4A-43E3-BFF0-E0C3D30204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3261" y="3314580"/>
            <a:ext cx="349204" cy="546335"/>
          </a:xfrm>
          <a:prstGeom prst="rect">
            <a:avLst/>
          </a:prstGeom>
        </p:spPr>
      </p:pic>
      <p:pic>
        <p:nvPicPr>
          <p:cNvPr id="5" name="Graphic 4">
            <a:extLst>
              <a:ext uri="{FF2B5EF4-FFF2-40B4-BE49-F238E27FC236}">
                <a16:creationId xmlns:a16="http://schemas.microsoft.com/office/drawing/2014/main" id="{1F71CF0A-9D36-4435-BFE2-B6DC2A40D4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3902" y="3353991"/>
            <a:ext cx="467513" cy="467513"/>
          </a:xfrm>
          <a:prstGeom prst="rect">
            <a:avLst/>
          </a:prstGeom>
        </p:spPr>
      </p:pic>
      <p:pic>
        <p:nvPicPr>
          <p:cNvPr id="6" name="Graphic 5">
            <a:extLst>
              <a:ext uri="{FF2B5EF4-FFF2-40B4-BE49-F238E27FC236}">
                <a16:creationId xmlns:a16="http://schemas.microsoft.com/office/drawing/2014/main" id="{106D45F1-E5A6-469B-BCCA-E0E6BEEC3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1523" y="3362345"/>
            <a:ext cx="450805" cy="450805"/>
          </a:xfrm>
          <a:prstGeom prst="rect">
            <a:avLst/>
          </a:prstGeom>
        </p:spPr>
      </p:pic>
      <p:pic>
        <p:nvPicPr>
          <p:cNvPr id="7" name="Graphic 6">
            <a:extLst>
              <a:ext uri="{FF2B5EF4-FFF2-40B4-BE49-F238E27FC236}">
                <a16:creationId xmlns:a16="http://schemas.microsoft.com/office/drawing/2014/main" id="{444BE272-68D7-4A7F-8E58-CFED13EF44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93641" y="3379603"/>
            <a:ext cx="527796" cy="416289"/>
          </a:xfrm>
          <a:prstGeom prst="rect">
            <a:avLst/>
          </a:prstGeom>
        </p:spPr>
      </p:pic>
      <p:pic>
        <p:nvPicPr>
          <p:cNvPr id="9" name="Graphic 8">
            <a:extLst>
              <a:ext uri="{FF2B5EF4-FFF2-40B4-BE49-F238E27FC236}">
                <a16:creationId xmlns:a16="http://schemas.microsoft.com/office/drawing/2014/main" id="{15DA3BD2-6DA0-4A78-96C6-FFBEBF71C54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7710" y="3353684"/>
            <a:ext cx="468126" cy="468126"/>
          </a:xfrm>
          <a:prstGeom prst="rect">
            <a:avLst/>
          </a:prstGeom>
        </p:spPr>
      </p:pic>
      <p:sp>
        <p:nvSpPr>
          <p:cNvPr id="95" name="Oval 94">
            <a:extLst>
              <a:ext uri="{FF2B5EF4-FFF2-40B4-BE49-F238E27FC236}">
                <a16:creationId xmlns:a16="http://schemas.microsoft.com/office/drawing/2014/main" id="{78EBF9CB-0CDB-4D5D-A2F1-F6DC03669A13}"/>
              </a:ext>
            </a:extLst>
          </p:cNvPr>
          <p:cNvSpPr/>
          <p:nvPr/>
        </p:nvSpPr>
        <p:spPr>
          <a:xfrm>
            <a:off x="885858" y="5160157"/>
            <a:ext cx="827799" cy="8277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6" name="Graphic 75">
            <a:extLst>
              <a:ext uri="{FF2B5EF4-FFF2-40B4-BE49-F238E27FC236}">
                <a16:creationId xmlns:a16="http://schemas.microsoft.com/office/drawing/2014/main" id="{0FBDF985-251A-46ED-9975-5CC840FAABE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9616" y="5361597"/>
            <a:ext cx="652225" cy="471446"/>
          </a:xfrm>
          <a:prstGeom prst="rect">
            <a:avLst/>
          </a:prstGeom>
        </p:spPr>
      </p:pic>
      <p:sp>
        <p:nvSpPr>
          <p:cNvPr id="101" name="Oval 100">
            <a:extLst>
              <a:ext uri="{FF2B5EF4-FFF2-40B4-BE49-F238E27FC236}">
                <a16:creationId xmlns:a16="http://schemas.microsoft.com/office/drawing/2014/main" id="{E8DB98AD-6F18-47FA-B428-11DA543957BC}"/>
              </a:ext>
            </a:extLst>
          </p:cNvPr>
          <p:cNvSpPr/>
          <p:nvPr/>
        </p:nvSpPr>
        <p:spPr>
          <a:xfrm>
            <a:off x="4837218" y="5228057"/>
            <a:ext cx="827799" cy="8277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7" name="Graphic 76">
            <a:extLst>
              <a:ext uri="{FF2B5EF4-FFF2-40B4-BE49-F238E27FC236}">
                <a16:creationId xmlns:a16="http://schemas.microsoft.com/office/drawing/2014/main" id="{FA5837D0-FD05-4F48-A296-6FD9B28E472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9301" y="5422447"/>
            <a:ext cx="556306" cy="461614"/>
          </a:xfrm>
          <a:prstGeom prst="rect">
            <a:avLst/>
          </a:prstGeom>
        </p:spPr>
      </p:pic>
      <p:sp>
        <p:nvSpPr>
          <p:cNvPr id="103" name="Oval 102">
            <a:extLst>
              <a:ext uri="{FF2B5EF4-FFF2-40B4-BE49-F238E27FC236}">
                <a16:creationId xmlns:a16="http://schemas.microsoft.com/office/drawing/2014/main" id="{29BBEC1A-59B9-4E48-BBEC-8117A122553A}"/>
              </a:ext>
            </a:extLst>
          </p:cNvPr>
          <p:cNvSpPr/>
          <p:nvPr/>
        </p:nvSpPr>
        <p:spPr>
          <a:xfrm>
            <a:off x="8278536" y="5208745"/>
            <a:ext cx="827799" cy="8277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9" name="Group 88">
            <a:extLst>
              <a:ext uri="{FF2B5EF4-FFF2-40B4-BE49-F238E27FC236}">
                <a16:creationId xmlns:a16="http://schemas.microsoft.com/office/drawing/2014/main" id="{BF49D6D1-D598-438D-8584-8783D09284A2}"/>
              </a:ext>
            </a:extLst>
          </p:cNvPr>
          <p:cNvGrpSpPr/>
          <p:nvPr/>
        </p:nvGrpSpPr>
        <p:grpSpPr>
          <a:xfrm>
            <a:off x="8313823" y="5280564"/>
            <a:ext cx="610144" cy="606470"/>
            <a:chOff x="7745233" y="5175842"/>
            <a:chExt cx="617210" cy="613494"/>
          </a:xfrm>
        </p:grpSpPr>
        <p:sp>
          <p:nvSpPr>
            <p:cNvPr id="83" name="Freeform: Shape 82">
              <a:extLst>
                <a:ext uri="{FF2B5EF4-FFF2-40B4-BE49-F238E27FC236}">
                  <a16:creationId xmlns:a16="http://schemas.microsoft.com/office/drawing/2014/main" id="{A619EDA7-9323-473F-AAFE-119A2910A342}"/>
                </a:ext>
              </a:extLst>
            </p:cNvPr>
            <p:cNvSpPr/>
            <p:nvPr/>
          </p:nvSpPr>
          <p:spPr>
            <a:xfrm>
              <a:off x="7745233" y="5175842"/>
              <a:ext cx="8927" cy="8927"/>
            </a:xfrm>
            <a:custGeom>
              <a:avLst/>
              <a:gdLst/>
              <a:ahLst/>
              <a:cxnLst/>
              <a:rect l="l" t="t" r="r" b="b"/>
              <a:pathLst>
                <a:path w="8927" h="8927"/>
              </a:pathLst>
            </a:custGeom>
            <a:solidFill>
              <a:srgbClr val="33373B"/>
            </a:solidFill>
            <a:ln w="111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84" name="Freeform: Shape 83">
              <a:extLst>
                <a:ext uri="{FF2B5EF4-FFF2-40B4-BE49-F238E27FC236}">
                  <a16:creationId xmlns:a16="http://schemas.microsoft.com/office/drawing/2014/main" id="{2E7D495E-A18A-4574-8B7B-CC561EACAD56}"/>
                </a:ext>
              </a:extLst>
            </p:cNvPr>
            <p:cNvSpPr/>
            <p:nvPr/>
          </p:nvSpPr>
          <p:spPr>
            <a:xfrm>
              <a:off x="7915838" y="5348411"/>
              <a:ext cx="178550" cy="178550"/>
            </a:xfrm>
            <a:custGeom>
              <a:avLst/>
              <a:gdLst>
                <a:gd name="connsiteX0" fmla="*/ 179353 w 178549"/>
                <a:gd name="connsiteY0" fmla="*/ 168819 h 178549"/>
                <a:gd name="connsiteX1" fmla="*/ 79722 w 178549"/>
                <a:gd name="connsiteY1" fmla="*/ 68652 h 178549"/>
                <a:gd name="connsiteX2" fmla="*/ 65171 w 178549"/>
                <a:gd name="connsiteY2" fmla="*/ 41691 h 178549"/>
                <a:gd name="connsiteX3" fmla="*/ 21605 w 178549"/>
                <a:gd name="connsiteY3" fmla="*/ 6696 h 178549"/>
                <a:gd name="connsiteX4" fmla="*/ 6696 w 178549"/>
                <a:gd name="connsiteY4" fmla="*/ 21605 h 178549"/>
                <a:gd name="connsiteX5" fmla="*/ 41691 w 178549"/>
                <a:gd name="connsiteY5" fmla="*/ 65260 h 178549"/>
                <a:gd name="connsiteX6" fmla="*/ 66331 w 178549"/>
                <a:gd name="connsiteY6" fmla="*/ 78651 h 178549"/>
                <a:gd name="connsiteX7" fmla="*/ 68652 w 178549"/>
                <a:gd name="connsiteY7" fmla="*/ 79455 h 178549"/>
                <a:gd name="connsiteX8" fmla="*/ 168640 w 178549"/>
                <a:gd name="connsiteY8" fmla="*/ 179532 h 17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49" h="178549">
                  <a:moveTo>
                    <a:pt x="179353" y="168819"/>
                  </a:moveTo>
                  <a:lnTo>
                    <a:pt x="79722" y="68652"/>
                  </a:lnTo>
                  <a:lnTo>
                    <a:pt x="65171" y="41691"/>
                  </a:lnTo>
                  <a:lnTo>
                    <a:pt x="21605" y="6696"/>
                  </a:lnTo>
                  <a:lnTo>
                    <a:pt x="6696" y="21605"/>
                  </a:lnTo>
                  <a:lnTo>
                    <a:pt x="41691" y="65260"/>
                  </a:lnTo>
                  <a:lnTo>
                    <a:pt x="66331" y="78651"/>
                  </a:lnTo>
                  <a:lnTo>
                    <a:pt x="68652" y="79455"/>
                  </a:lnTo>
                  <a:lnTo>
                    <a:pt x="168640" y="179532"/>
                  </a:lnTo>
                  <a:close/>
                </a:path>
              </a:pathLst>
            </a:custGeom>
            <a:solidFill>
              <a:srgbClr val="33373B"/>
            </a:solidFill>
            <a:ln w="111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87" name="Freeform: Shape 86">
              <a:extLst>
                <a:ext uri="{FF2B5EF4-FFF2-40B4-BE49-F238E27FC236}">
                  <a16:creationId xmlns:a16="http://schemas.microsoft.com/office/drawing/2014/main" id="{9708AEFD-699E-4383-B73D-5C5056162BD8}"/>
                </a:ext>
              </a:extLst>
            </p:cNvPr>
            <p:cNvSpPr/>
            <p:nvPr/>
          </p:nvSpPr>
          <p:spPr>
            <a:xfrm>
              <a:off x="7871431" y="5298324"/>
              <a:ext cx="491012" cy="491012"/>
            </a:xfrm>
            <a:custGeom>
              <a:avLst/>
              <a:gdLst>
                <a:gd name="connsiteX0" fmla="*/ 93418 w 491011"/>
                <a:gd name="connsiteY0" fmla="*/ 486373 h 491012"/>
                <a:gd name="connsiteX1" fmla="*/ 62708 w 491011"/>
                <a:gd name="connsiteY1" fmla="*/ 480838 h 491012"/>
                <a:gd name="connsiteX2" fmla="*/ 54227 w 491011"/>
                <a:gd name="connsiteY2" fmla="*/ 477713 h 491012"/>
                <a:gd name="connsiteX3" fmla="*/ 106006 w 491011"/>
                <a:gd name="connsiteY3" fmla="*/ 425845 h 491012"/>
                <a:gd name="connsiteX4" fmla="*/ 97703 w 491011"/>
                <a:gd name="connsiteY4" fmla="*/ 394598 h 491012"/>
                <a:gd name="connsiteX5" fmla="*/ 67082 w 491011"/>
                <a:gd name="connsiteY5" fmla="*/ 386296 h 491012"/>
                <a:gd name="connsiteX6" fmla="*/ 15303 w 491011"/>
                <a:gd name="connsiteY6" fmla="*/ 438164 h 491012"/>
                <a:gd name="connsiteX7" fmla="*/ 12178 w 491011"/>
                <a:gd name="connsiteY7" fmla="*/ 429594 h 491012"/>
                <a:gd name="connsiteX8" fmla="*/ 29230 w 491011"/>
                <a:gd name="connsiteY8" fmla="*/ 340855 h 491012"/>
                <a:gd name="connsiteX9" fmla="*/ 112434 w 491011"/>
                <a:gd name="connsiteY9" fmla="*/ 314429 h 491012"/>
                <a:gd name="connsiteX10" fmla="*/ 313481 w 491011"/>
                <a:gd name="connsiteY10" fmla="*/ 113114 h 491012"/>
                <a:gd name="connsiteX11" fmla="*/ 339370 w 491011"/>
                <a:gd name="connsiteY11" fmla="*/ 29375 h 491012"/>
                <a:gd name="connsiteX12" fmla="*/ 428645 w 491011"/>
                <a:gd name="connsiteY12" fmla="*/ 12234 h 491012"/>
                <a:gd name="connsiteX13" fmla="*/ 437126 w 491011"/>
                <a:gd name="connsiteY13" fmla="*/ 15358 h 491012"/>
                <a:gd name="connsiteX14" fmla="*/ 385347 w 491011"/>
                <a:gd name="connsiteY14" fmla="*/ 67227 h 491012"/>
                <a:gd name="connsiteX15" fmla="*/ 393650 w 491011"/>
                <a:gd name="connsiteY15" fmla="*/ 98384 h 491012"/>
                <a:gd name="connsiteX16" fmla="*/ 424806 w 491011"/>
                <a:gd name="connsiteY16" fmla="*/ 106687 h 491012"/>
                <a:gd name="connsiteX17" fmla="*/ 476050 w 491011"/>
                <a:gd name="connsiteY17" fmla="*/ 54818 h 491012"/>
                <a:gd name="connsiteX18" fmla="*/ 479264 w 491011"/>
                <a:gd name="connsiteY18" fmla="*/ 63388 h 491012"/>
                <a:gd name="connsiteX19" fmla="*/ 462213 w 491011"/>
                <a:gd name="connsiteY19" fmla="*/ 152128 h 491012"/>
                <a:gd name="connsiteX20" fmla="*/ 379008 w 491011"/>
                <a:gd name="connsiteY20" fmla="*/ 178553 h 491012"/>
                <a:gd name="connsiteX21" fmla="*/ 177872 w 491011"/>
                <a:gd name="connsiteY21" fmla="*/ 379957 h 491012"/>
                <a:gd name="connsiteX22" fmla="*/ 151983 w 491011"/>
                <a:gd name="connsiteY22" fmla="*/ 463697 h 491012"/>
                <a:gd name="connsiteX23" fmla="*/ 93418 w 491011"/>
                <a:gd name="connsiteY23" fmla="*/ 486373 h 491012"/>
                <a:gd name="connsiteX24" fmla="*/ 75742 w 491011"/>
                <a:gd name="connsiteY24" fmla="*/ 472625 h 491012"/>
                <a:gd name="connsiteX25" fmla="*/ 144126 w 491011"/>
                <a:gd name="connsiteY25" fmla="*/ 455127 h 491012"/>
                <a:gd name="connsiteX26" fmla="*/ 165820 w 491011"/>
                <a:gd name="connsiteY26" fmla="*/ 379868 h 491012"/>
                <a:gd name="connsiteX27" fmla="*/ 164838 w 491011"/>
                <a:gd name="connsiteY27" fmla="*/ 376565 h 491012"/>
                <a:gd name="connsiteX28" fmla="*/ 375437 w 491011"/>
                <a:gd name="connsiteY28" fmla="*/ 165697 h 491012"/>
                <a:gd name="connsiteX29" fmla="*/ 378741 w 491011"/>
                <a:gd name="connsiteY29" fmla="*/ 166590 h 491012"/>
                <a:gd name="connsiteX30" fmla="*/ 453464 w 491011"/>
                <a:gd name="connsiteY30" fmla="*/ 144450 h 491012"/>
                <a:gd name="connsiteX31" fmla="*/ 470962 w 491011"/>
                <a:gd name="connsiteY31" fmla="*/ 76601 h 491012"/>
                <a:gd name="connsiteX32" fmla="*/ 428288 w 491011"/>
                <a:gd name="connsiteY32" fmla="*/ 119810 h 491012"/>
                <a:gd name="connsiteX33" fmla="*/ 384097 w 491011"/>
                <a:gd name="connsiteY33" fmla="*/ 107937 h 491012"/>
                <a:gd name="connsiteX34" fmla="*/ 372313 w 491011"/>
                <a:gd name="connsiteY34" fmla="*/ 63745 h 491012"/>
                <a:gd name="connsiteX35" fmla="*/ 415522 w 491011"/>
                <a:gd name="connsiteY35" fmla="*/ 20447 h 491012"/>
                <a:gd name="connsiteX36" fmla="*/ 347137 w 491011"/>
                <a:gd name="connsiteY36" fmla="*/ 37945 h 491012"/>
                <a:gd name="connsiteX37" fmla="*/ 325444 w 491011"/>
                <a:gd name="connsiteY37" fmla="*/ 113204 h 491012"/>
                <a:gd name="connsiteX38" fmla="*/ 326426 w 491011"/>
                <a:gd name="connsiteY38" fmla="*/ 116507 h 491012"/>
                <a:gd name="connsiteX39" fmla="*/ 115826 w 491011"/>
                <a:gd name="connsiteY39" fmla="*/ 327374 h 491012"/>
                <a:gd name="connsiteX40" fmla="*/ 112523 w 491011"/>
                <a:gd name="connsiteY40" fmla="*/ 326482 h 491012"/>
                <a:gd name="connsiteX41" fmla="*/ 37800 w 491011"/>
                <a:gd name="connsiteY41" fmla="*/ 348622 h 491012"/>
                <a:gd name="connsiteX42" fmla="*/ 20302 w 491011"/>
                <a:gd name="connsiteY42" fmla="*/ 416560 h 491012"/>
                <a:gd name="connsiteX43" fmla="*/ 63511 w 491011"/>
                <a:gd name="connsiteY43" fmla="*/ 373262 h 491012"/>
                <a:gd name="connsiteX44" fmla="*/ 107167 w 491011"/>
                <a:gd name="connsiteY44" fmla="*/ 385135 h 491012"/>
                <a:gd name="connsiteX45" fmla="*/ 118951 w 491011"/>
                <a:gd name="connsiteY45" fmla="*/ 429326 h 491012"/>
                <a:gd name="connsiteX46" fmla="*/ 75742 w 491011"/>
                <a:gd name="connsiteY46" fmla="*/ 472625 h 49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1011" h="491012">
                  <a:moveTo>
                    <a:pt x="93418" y="486373"/>
                  </a:moveTo>
                  <a:cubicBezTo>
                    <a:pt x="83152" y="486373"/>
                    <a:pt x="72706" y="484587"/>
                    <a:pt x="62708" y="480838"/>
                  </a:cubicBezTo>
                  <a:lnTo>
                    <a:pt x="54227" y="477713"/>
                  </a:lnTo>
                  <a:lnTo>
                    <a:pt x="106006" y="425845"/>
                  </a:lnTo>
                  <a:lnTo>
                    <a:pt x="97703" y="394598"/>
                  </a:lnTo>
                  <a:lnTo>
                    <a:pt x="67082" y="386296"/>
                  </a:lnTo>
                  <a:lnTo>
                    <a:pt x="15303" y="438164"/>
                  </a:lnTo>
                  <a:lnTo>
                    <a:pt x="12178" y="429594"/>
                  </a:lnTo>
                  <a:cubicBezTo>
                    <a:pt x="840" y="398973"/>
                    <a:pt x="7357" y="364959"/>
                    <a:pt x="29230" y="340855"/>
                  </a:cubicBezTo>
                  <a:cubicBezTo>
                    <a:pt x="50120" y="317733"/>
                    <a:pt x="82437" y="307555"/>
                    <a:pt x="112434" y="314429"/>
                  </a:cubicBezTo>
                  <a:lnTo>
                    <a:pt x="313481" y="113114"/>
                  </a:lnTo>
                  <a:cubicBezTo>
                    <a:pt x="306071" y="83029"/>
                    <a:pt x="315802" y="51247"/>
                    <a:pt x="339370" y="29375"/>
                  </a:cubicBezTo>
                  <a:cubicBezTo>
                    <a:pt x="363653" y="7324"/>
                    <a:pt x="397845" y="807"/>
                    <a:pt x="428645" y="12234"/>
                  </a:cubicBezTo>
                  <a:lnTo>
                    <a:pt x="437126" y="15358"/>
                  </a:lnTo>
                  <a:lnTo>
                    <a:pt x="385347" y="67227"/>
                  </a:lnTo>
                  <a:lnTo>
                    <a:pt x="393650" y="98384"/>
                  </a:lnTo>
                  <a:lnTo>
                    <a:pt x="424806" y="106687"/>
                  </a:lnTo>
                  <a:lnTo>
                    <a:pt x="476050" y="54818"/>
                  </a:lnTo>
                  <a:lnTo>
                    <a:pt x="479264" y="63388"/>
                  </a:lnTo>
                  <a:cubicBezTo>
                    <a:pt x="490602" y="94010"/>
                    <a:pt x="484085" y="128023"/>
                    <a:pt x="462213" y="152128"/>
                  </a:cubicBezTo>
                  <a:cubicBezTo>
                    <a:pt x="441322" y="175250"/>
                    <a:pt x="409005" y="185427"/>
                    <a:pt x="379008" y="178553"/>
                  </a:cubicBezTo>
                  <a:lnTo>
                    <a:pt x="177872" y="379957"/>
                  </a:lnTo>
                  <a:cubicBezTo>
                    <a:pt x="185282" y="410043"/>
                    <a:pt x="175551" y="441825"/>
                    <a:pt x="151983" y="463697"/>
                  </a:cubicBezTo>
                  <a:cubicBezTo>
                    <a:pt x="135645" y="478606"/>
                    <a:pt x="114755" y="486373"/>
                    <a:pt x="93418" y="486373"/>
                  </a:cubicBezTo>
                  <a:close/>
                  <a:moveTo>
                    <a:pt x="75742" y="472625"/>
                  </a:moveTo>
                  <a:cubicBezTo>
                    <a:pt x="99935" y="478427"/>
                    <a:pt x="125468" y="472089"/>
                    <a:pt x="144126" y="455127"/>
                  </a:cubicBezTo>
                  <a:cubicBezTo>
                    <a:pt x="165284" y="435486"/>
                    <a:pt x="173587" y="406650"/>
                    <a:pt x="165820" y="379868"/>
                  </a:cubicBezTo>
                  <a:lnTo>
                    <a:pt x="164838" y="376565"/>
                  </a:lnTo>
                  <a:lnTo>
                    <a:pt x="375437" y="165697"/>
                  </a:lnTo>
                  <a:lnTo>
                    <a:pt x="378741" y="166590"/>
                  </a:lnTo>
                  <a:cubicBezTo>
                    <a:pt x="405434" y="173911"/>
                    <a:pt x="434716" y="165162"/>
                    <a:pt x="453464" y="144450"/>
                  </a:cubicBezTo>
                  <a:cubicBezTo>
                    <a:pt x="470247" y="125881"/>
                    <a:pt x="476586" y="100616"/>
                    <a:pt x="470962" y="76601"/>
                  </a:cubicBezTo>
                  <a:lnTo>
                    <a:pt x="428288" y="119810"/>
                  </a:lnTo>
                  <a:lnTo>
                    <a:pt x="384097" y="107937"/>
                  </a:lnTo>
                  <a:lnTo>
                    <a:pt x="372313" y="63745"/>
                  </a:lnTo>
                  <a:lnTo>
                    <a:pt x="415522" y="20447"/>
                  </a:lnTo>
                  <a:cubicBezTo>
                    <a:pt x="391328" y="14644"/>
                    <a:pt x="365796" y="20983"/>
                    <a:pt x="347137" y="37945"/>
                  </a:cubicBezTo>
                  <a:cubicBezTo>
                    <a:pt x="325979" y="57585"/>
                    <a:pt x="317677" y="86421"/>
                    <a:pt x="325444" y="113204"/>
                  </a:cubicBezTo>
                  <a:lnTo>
                    <a:pt x="326426" y="116507"/>
                  </a:lnTo>
                  <a:lnTo>
                    <a:pt x="115826" y="327374"/>
                  </a:lnTo>
                  <a:lnTo>
                    <a:pt x="112523" y="326482"/>
                  </a:lnTo>
                  <a:cubicBezTo>
                    <a:pt x="85830" y="319161"/>
                    <a:pt x="56548" y="327910"/>
                    <a:pt x="37800" y="348622"/>
                  </a:cubicBezTo>
                  <a:cubicBezTo>
                    <a:pt x="21016" y="367191"/>
                    <a:pt x="14678" y="392545"/>
                    <a:pt x="20302" y="416560"/>
                  </a:cubicBezTo>
                  <a:lnTo>
                    <a:pt x="63511" y="373262"/>
                  </a:lnTo>
                  <a:lnTo>
                    <a:pt x="107167" y="385135"/>
                  </a:lnTo>
                  <a:lnTo>
                    <a:pt x="118951" y="429326"/>
                  </a:lnTo>
                  <a:lnTo>
                    <a:pt x="75742" y="472625"/>
                  </a:lnTo>
                  <a:close/>
                </a:path>
              </a:pathLst>
            </a:custGeom>
            <a:solidFill>
              <a:srgbClr val="33373B"/>
            </a:solidFill>
            <a:ln w="111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3373B"/>
                </a:solidFill>
                <a:effectLst/>
                <a:uLnTx/>
                <a:uFillTx/>
                <a:latin typeface="Arial" panose="020B0604020202020204"/>
                <a:ea typeface="+mn-ea"/>
                <a:cs typeface="+mn-cs"/>
              </a:endParaRPr>
            </a:p>
          </p:txBody>
        </p:sp>
        <p:sp>
          <p:nvSpPr>
            <p:cNvPr id="88" name="Freeform: Shape 87">
              <a:extLst>
                <a:ext uri="{FF2B5EF4-FFF2-40B4-BE49-F238E27FC236}">
                  <a16:creationId xmlns:a16="http://schemas.microsoft.com/office/drawing/2014/main" id="{0DF4D889-64E7-45F8-BF3D-C50BB30957ED}"/>
                </a:ext>
              </a:extLst>
            </p:cNvPr>
            <p:cNvSpPr/>
            <p:nvPr/>
          </p:nvSpPr>
          <p:spPr>
            <a:xfrm>
              <a:off x="8110368" y="5538477"/>
              <a:ext cx="205332" cy="205332"/>
            </a:xfrm>
            <a:custGeom>
              <a:avLst/>
              <a:gdLst>
                <a:gd name="connsiteX0" fmla="*/ 195958 w 205332"/>
                <a:gd name="connsiteY0" fmla="*/ 133020 h 205332"/>
                <a:gd name="connsiteX1" fmla="*/ 69813 w 205332"/>
                <a:gd name="connsiteY1" fmla="*/ 6696 h 205332"/>
                <a:gd name="connsiteX2" fmla="*/ 61600 w 205332"/>
                <a:gd name="connsiteY2" fmla="*/ 14909 h 205332"/>
                <a:gd name="connsiteX3" fmla="*/ 186495 w 205332"/>
                <a:gd name="connsiteY3" fmla="*/ 139983 h 205332"/>
                <a:gd name="connsiteX4" fmla="*/ 182656 w 205332"/>
                <a:gd name="connsiteY4" fmla="*/ 182924 h 205332"/>
                <a:gd name="connsiteX5" fmla="*/ 140608 w 205332"/>
                <a:gd name="connsiteY5" fmla="*/ 186585 h 205332"/>
                <a:gd name="connsiteX6" fmla="*/ 138644 w 205332"/>
                <a:gd name="connsiteY6" fmla="*/ 185513 h 205332"/>
                <a:gd name="connsiteX7" fmla="*/ 14909 w 205332"/>
                <a:gd name="connsiteY7" fmla="*/ 61600 h 205332"/>
                <a:gd name="connsiteX8" fmla="*/ 6696 w 205332"/>
                <a:gd name="connsiteY8" fmla="*/ 69813 h 205332"/>
                <a:gd name="connsiteX9" fmla="*/ 132573 w 205332"/>
                <a:gd name="connsiteY9" fmla="*/ 195869 h 205332"/>
                <a:gd name="connsiteX10" fmla="*/ 137215 w 205332"/>
                <a:gd name="connsiteY10" fmla="*/ 199440 h 205332"/>
                <a:gd name="connsiteX11" fmla="*/ 138019 w 205332"/>
                <a:gd name="connsiteY11" fmla="*/ 198637 h 205332"/>
                <a:gd name="connsiteX12" fmla="*/ 159266 w 205332"/>
                <a:gd name="connsiteY12" fmla="*/ 204082 h 205332"/>
                <a:gd name="connsiteX13" fmla="*/ 190959 w 205332"/>
                <a:gd name="connsiteY13" fmla="*/ 190959 h 205332"/>
                <a:gd name="connsiteX14" fmla="*/ 195958 w 205332"/>
                <a:gd name="connsiteY14" fmla="*/ 133020 h 20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332" h="205332">
                  <a:moveTo>
                    <a:pt x="195958" y="133020"/>
                  </a:moveTo>
                  <a:lnTo>
                    <a:pt x="69813" y="6696"/>
                  </a:lnTo>
                  <a:lnTo>
                    <a:pt x="61600" y="14909"/>
                  </a:lnTo>
                  <a:lnTo>
                    <a:pt x="186495" y="139983"/>
                  </a:lnTo>
                  <a:cubicBezTo>
                    <a:pt x="195244" y="153553"/>
                    <a:pt x="193637" y="171497"/>
                    <a:pt x="182656" y="182924"/>
                  </a:cubicBezTo>
                  <a:cubicBezTo>
                    <a:pt x="171408" y="194173"/>
                    <a:pt x="153285" y="195780"/>
                    <a:pt x="140608" y="186585"/>
                  </a:cubicBezTo>
                  <a:lnTo>
                    <a:pt x="138644" y="185513"/>
                  </a:lnTo>
                  <a:lnTo>
                    <a:pt x="14909" y="61600"/>
                  </a:lnTo>
                  <a:lnTo>
                    <a:pt x="6696" y="69813"/>
                  </a:lnTo>
                  <a:lnTo>
                    <a:pt x="132573" y="195869"/>
                  </a:lnTo>
                  <a:lnTo>
                    <a:pt x="137215" y="199440"/>
                  </a:lnTo>
                  <a:lnTo>
                    <a:pt x="138019" y="198637"/>
                  </a:lnTo>
                  <a:cubicBezTo>
                    <a:pt x="144625" y="202297"/>
                    <a:pt x="151946" y="204082"/>
                    <a:pt x="159266" y="204082"/>
                  </a:cubicBezTo>
                  <a:cubicBezTo>
                    <a:pt x="170783" y="204082"/>
                    <a:pt x="182389" y="199619"/>
                    <a:pt x="190959" y="190959"/>
                  </a:cubicBezTo>
                  <a:cubicBezTo>
                    <a:pt x="205957" y="175515"/>
                    <a:pt x="208010" y="151142"/>
                    <a:pt x="195958" y="133020"/>
                  </a:cubicBezTo>
                  <a:close/>
                </a:path>
              </a:pathLst>
            </a:custGeom>
            <a:solidFill>
              <a:srgbClr val="33373B"/>
            </a:solidFill>
            <a:ln w="1119"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3373B"/>
                </a:solidFill>
                <a:effectLst/>
                <a:uLnTx/>
                <a:uFillTx/>
                <a:latin typeface="Arial" panose="020B0604020202020204"/>
                <a:ea typeface="+mn-ea"/>
                <a:cs typeface="+mn-cs"/>
              </a:endParaRPr>
            </a:p>
          </p:txBody>
        </p:sp>
      </p:grpSp>
      <p:sp>
        <p:nvSpPr>
          <p:cNvPr id="94" name="Oval 93">
            <a:extLst>
              <a:ext uri="{FF2B5EF4-FFF2-40B4-BE49-F238E27FC236}">
                <a16:creationId xmlns:a16="http://schemas.microsoft.com/office/drawing/2014/main" id="{F5766850-5C06-4DF4-8C79-4E64E8A64ADB}"/>
              </a:ext>
            </a:extLst>
          </p:cNvPr>
          <p:cNvSpPr/>
          <p:nvPr/>
        </p:nvSpPr>
        <p:spPr>
          <a:xfrm>
            <a:off x="5881523" y="1532424"/>
            <a:ext cx="827799" cy="8277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1" name="Graphic 90">
            <a:extLst>
              <a:ext uri="{FF2B5EF4-FFF2-40B4-BE49-F238E27FC236}">
                <a16:creationId xmlns:a16="http://schemas.microsoft.com/office/drawing/2014/main" id="{AAF06485-B22C-40E0-9AF5-6600A5FDB8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1203" y="1684909"/>
            <a:ext cx="590473" cy="456727"/>
          </a:xfrm>
          <a:prstGeom prst="rect">
            <a:avLst/>
          </a:prstGeom>
        </p:spPr>
      </p:pic>
      <p:sp>
        <p:nvSpPr>
          <p:cNvPr id="92" name="Oval 91">
            <a:extLst>
              <a:ext uri="{FF2B5EF4-FFF2-40B4-BE49-F238E27FC236}">
                <a16:creationId xmlns:a16="http://schemas.microsoft.com/office/drawing/2014/main" id="{944DD54B-2574-48E6-B80E-83137BC5A24F}"/>
              </a:ext>
            </a:extLst>
          </p:cNvPr>
          <p:cNvSpPr/>
          <p:nvPr/>
        </p:nvSpPr>
        <p:spPr>
          <a:xfrm>
            <a:off x="2082049" y="1551824"/>
            <a:ext cx="827799" cy="8277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3" name="Graphic 92">
            <a:extLst>
              <a:ext uri="{FF2B5EF4-FFF2-40B4-BE49-F238E27FC236}">
                <a16:creationId xmlns:a16="http://schemas.microsoft.com/office/drawing/2014/main" id="{F16D3E9C-015C-45CD-9BD2-C9BEDA426B8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58281" y="1707350"/>
            <a:ext cx="497368" cy="494713"/>
          </a:xfrm>
          <a:prstGeom prst="rect">
            <a:avLst/>
          </a:prstGeom>
        </p:spPr>
      </p:pic>
    </p:spTree>
    <p:extLst>
      <p:ext uri="{BB962C8B-B14F-4D97-AF65-F5344CB8AC3E}">
        <p14:creationId xmlns:p14="http://schemas.microsoft.com/office/powerpoint/2010/main" val="3916785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58">
            <a:extLst>
              <a:ext uri="{FF2B5EF4-FFF2-40B4-BE49-F238E27FC236}">
                <a16:creationId xmlns:a16="http://schemas.microsoft.com/office/drawing/2014/main" id="{1384C8DE-2B84-47B1-B74E-1F1BD5CC90F3}"/>
              </a:ext>
            </a:extLst>
          </p:cNvPr>
          <p:cNvSpPr txBox="1">
            <a:spLocks/>
          </p:cNvSpPr>
          <p:nvPr/>
        </p:nvSpPr>
        <p:spPr>
          <a:xfrm>
            <a:off x="426087" y="467843"/>
            <a:ext cx="11178538"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GB" sz="3200" b="1" kern="0" dirty="0">
                <a:solidFill>
                  <a:srgbClr val="0F1622"/>
                </a:solidFill>
                <a:latin typeface="Arial" panose="020B0604020202020204" pitchFamily="34" charset="0"/>
                <a:cs typeface="Arial" panose="020B0604020202020204" pitchFamily="34" charset="0"/>
              </a:rPr>
              <a:t>WHAT WE DO: </a:t>
            </a:r>
            <a:r>
              <a:rPr lang="en-US" sz="3200" b="1" kern="0" dirty="0">
                <a:solidFill>
                  <a:srgbClr val="0F1622"/>
                </a:solidFill>
                <a:latin typeface="Arial" panose="020B0604020202020204" pitchFamily="34" charset="0"/>
                <a:cs typeface="Arial" panose="020B0604020202020204" pitchFamily="34" charset="0"/>
              </a:rPr>
              <a:t>Enterprise DB and Application </a:t>
            </a:r>
          </a:p>
          <a:p>
            <a:pPr>
              <a:lnSpc>
                <a:spcPts val="3200"/>
              </a:lnSpc>
            </a:pPr>
            <a:endParaRPr lang="en-GB" sz="3200" b="1" kern="0" dirty="0">
              <a:solidFill>
                <a:srgbClr val="0F1622"/>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54501A4-5786-48F1-AC14-A5CC13670333}"/>
              </a:ext>
            </a:extLst>
          </p:cNvPr>
          <p:cNvSpPr/>
          <p:nvPr/>
        </p:nvSpPr>
        <p:spPr>
          <a:xfrm>
            <a:off x="571500" y="1177634"/>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7A2B7C7-C121-42FA-ADEF-4D79AD68DECB}"/>
              </a:ext>
            </a:extLst>
          </p:cNvPr>
          <p:cNvSpPr/>
          <p:nvPr/>
        </p:nvSpPr>
        <p:spPr>
          <a:xfrm>
            <a:off x="6272887" y="4364751"/>
            <a:ext cx="2041366" cy="608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94BF209-3CE3-455D-9C9E-034B3AA34659}"/>
              </a:ext>
            </a:extLst>
          </p:cNvPr>
          <p:cNvSpPr/>
          <p:nvPr/>
        </p:nvSpPr>
        <p:spPr>
          <a:xfrm>
            <a:off x="4401650" y="4365689"/>
            <a:ext cx="1810826" cy="608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95039D2-B303-4079-838F-559C3930169A}"/>
              </a:ext>
            </a:extLst>
          </p:cNvPr>
          <p:cNvSpPr/>
          <p:nvPr/>
        </p:nvSpPr>
        <p:spPr>
          <a:xfrm>
            <a:off x="8124106" y="2509891"/>
            <a:ext cx="1763697" cy="723275"/>
          </a:xfrm>
          <a:prstGeom prst="rect">
            <a:avLst/>
          </a:prstGeom>
        </p:spPr>
        <p:txBody>
          <a:bodyPr wrap="square">
            <a:spAutoFit/>
          </a:bodyPr>
          <a:lstStyle/>
          <a:p>
            <a:pPr lvl="0" algn="ctr" defTabSz="895746">
              <a:spcBef>
                <a:spcPts val="600"/>
              </a:spcBef>
              <a:defRPr/>
            </a:pPr>
            <a:r>
              <a:rPr lang="en-CA" dirty="0">
                <a:solidFill>
                  <a:srgbClr val="1B212C"/>
                </a:solidFill>
                <a:latin typeface="Segoe UI"/>
                <a:cs typeface="Segoe UI"/>
              </a:rPr>
              <a:t>App </a:t>
            </a:r>
          </a:p>
          <a:p>
            <a:pPr lvl="0" algn="ctr" defTabSz="895746">
              <a:spcBef>
                <a:spcPts val="600"/>
              </a:spcBef>
              <a:defRPr/>
            </a:pPr>
            <a:r>
              <a:rPr lang="en-CA" dirty="0">
                <a:solidFill>
                  <a:srgbClr val="1B212C"/>
                </a:solidFill>
                <a:latin typeface="Segoe UI"/>
                <a:cs typeface="Segoe UI"/>
              </a:rPr>
              <a:t>modernized</a:t>
            </a:r>
            <a:endParaRPr lang="en-CA" dirty="0">
              <a:solidFill>
                <a:srgbClr val="1B212C"/>
              </a:solidFill>
              <a:latin typeface="Calibri"/>
            </a:endParaRPr>
          </a:p>
        </p:txBody>
      </p:sp>
      <p:pic>
        <p:nvPicPr>
          <p:cNvPr id="89" name="Picture 88">
            <a:extLst>
              <a:ext uri="{FF2B5EF4-FFF2-40B4-BE49-F238E27FC236}">
                <a16:creationId xmlns:a16="http://schemas.microsoft.com/office/drawing/2014/main" id="{4EB118EA-5FC3-4782-A06A-8E6AE7994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096" y="5202640"/>
            <a:ext cx="1785428" cy="892714"/>
          </a:xfrm>
          <a:prstGeom prst="rect">
            <a:avLst/>
          </a:prstGeom>
        </p:spPr>
      </p:pic>
      <p:cxnSp>
        <p:nvCxnSpPr>
          <p:cNvPr id="94" name="Straight Connector 93">
            <a:extLst>
              <a:ext uri="{FF2B5EF4-FFF2-40B4-BE49-F238E27FC236}">
                <a16:creationId xmlns:a16="http://schemas.microsoft.com/office/drawing/2014/main" id="{9B4ED4A1-814F-47BF-AB88-A9FEE546A995}"/>
              </a:ext>
            </a:extLst>
          </p:cNvPr>
          <p:cNvCxnSpPr>
            <a:cxnSpLocks/>
          </p:cNvCxnSpPr>
          <p:nvPr/>
        </p:nvCxnSpPr>
        <p:spPr>
          <a:xfrm>
            <a:off x="5095636" y="5279628"/>
            <a:ext cx="0" cy="73873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AC1375F9-8EF7-4B81-89B9-ADDA7F344123}"/>
              </a:ext>
            </a:extLst>
          </p:cNvPr>
          <p:cNvSpPr/>
          <p:nvPr/>
        </p:nvSpPr>
        <p:spPr>
          <a:xfrm>
            <a:off x="2823976" y="2032078"/>
            <a:ext cx="1678899" cy="16788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Existing DB and Apps On-premise</a:t>
            </a:r>
          </a:p>
        </p:txBody>
      </p:sp>
      <p:sp>
        <p:nvSpPr>
          <p:cNvPr id="98" name="Rectangle 97">
            <a:extLst>
              <a:ext uri="{FF2B5EF4-FFF2-40B4-BE49-F238E27FC236}">
                <a16:creationId xmlns:a16="http://schemas.microsoft.com/office/drawing/2014/main" id="{C3C87038-3284-4A70-9A7A-712B8A892806}"/>
              </a:ext>
            </a:extLst>
          </p:cNvPr>
          <p:cNvSpPr/>
          <p:nvPr/>
        </p:nvSpPr>
        <p:spPr>
          <a:xfrm>
            <a:off x="4599340" y="2032078"/>
            <a:ext cx="1678899" cy="16788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Migration</a:t>
            </a:r>
          </a:p>
        </p:txBody>
      </p:sp>
      <p:sp>
        <p:nvSpPr>
          <p:cNvPr id="99" name="Rectangle 98">
            <a:extLst>
              <a:ext uri="{FF2B5EF4-FFF2-40B4-BE49-F238E27FC236}">
                <a16:creationId xmlns:a16="http://schemas.microsoft.com/office/drawing/2014/main" id="{60D70FC2-DD51-40D6-9821-B96C53603AD9}"/>
              </a:ext>
            </a:extLst>
          </p:cNvPr>
          <p:cNvSpPr/>
          <p:nvPr/>
        </p:nvSpPr>
        <p:spPr>
          <a:xfrm>
            <a:off x="6374704" y="2032078"/>
            <a:ext cx="1678899" cy="1678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Cloud Optimized</a:t>
            </a:r>
          </a:p>
        </p:txBody>
      </p:sp>
      <p:sp>
        <p:nvSpPr>
          <p:cNvPr id="100" name="Rectangle 99">
            <a:extLst>
              <a:ext uri="{FF2B5EF4-FFF2-40B4-BE49-F238E27FC236}">
                <a16:creationId xmlns:a16="http://schemas.microsoft.com/office/drawing/2014/main" id="{4D57999D-78E6-493F-BE0C-49EFB9303D80}"/>
              </a:ext>
            </a:extLst>
          </p:cNvPr>
          <p:cNvSpPr/>
          <p:nvPr/>
        </p:nvSpPr>
        <p:spPr>
          <a:xfrm>
            <a:off x="8150068" y="2032078"/>
            <a:ext cx="1678899" cy="16788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Manage</a:t>
            </a:r>
          </a:p>
        </p:txBody>
      </p:sp>
      <p:sp>
        <p:nvSpPr>
          <p:cNvPr id="101" name="TextBox 100">
            <a:extLst>
              <a:ext uri="{FF2B5EF4-FFF2-40B4-BE49-F238E27FC236}">
                <a16:creationId xmlns:a16="http://schemas.microsoft.com/office/drawing/2014/main" id="{A94796CA-79BE-459F-9B8A-C764CE62AB46}"/>
              </a:ext>
            </a:extLst>
          </p:cNvPr>
          <p:cNvSpPr txBox="1"/>
          <p:nvPr/>
        </p:nvSpPr>
        <p:spPr>
          <a:xfrm>
            <a:off x="4461676" y="4512227"/>
            <a:ext cx="1750800" cy="461665"/>
          </a:xfrm>
          <a:prstGeom prst="rect">
            <a:avLst/>
          </a:prstGeom>
          <a:noFill/>
        </p:spPr>
        <p:txBody>
          <a:bodyPr wrap="none" rtlCol="0">
            <a:spAutoFit/>
          </a:bodyPr>
          <a:lstStyle/>
          <a:p>
            <a:pPr algn="ctr"/>
            <a:r>
              <a:rPr lang="en-US" sz="1200" dirty="0"/>
              <a:t>Lift &amp; Shift</a:t>
            </a:r>
            <a:br>
              <a:rPr lang="en-US" sz="1200" dirty="0"/>
            </a:br>
            <a:r>
              <a:rPr lang="en-US" sz="1200" dirty="0"/>
              <a:t>Minimal Code-changes</a:t>
            </a:r>
          </a:p>
        </p:txBody>
      </p:sp>
      <p:sp>
        <p:nvSpPr>
          <p:cNvPr id="102" name="TextBox 101">
            <a:extLst>
              <a:ext uri="{FF2B5EF4-FFF2-40B4-BE49-F238E27FC236}">
                <a16:creationId xmlns:a16="http://schemas.microsoft.com/office/drawing/2014/main" id="{1EA729EF-C11C-47EB-8676-5ED2E5E187FC}"/>
              </a:ext>
            </a:extLst>
          </p:cNvPr>
          <p:cNvSpPr txBox="1"/>
          <p:nvPr/>
        </p:nvSpPr>
        <p:spPr>
          <a:xfrm>
            <a:off x="6260176" y="4524266"/>
            <a:ext cx="2085827" cy="461665"/>
          </a:xfrm>
          <a:prstGeom prst="rect">
            <a:avLst/>
          </a:prstGeom>
          <a:noFill/>
        </p:spPr>
        <p:txBody>
          <a:bodyPr wrap="none" rtlCol="0">
            <a:spAutoFit/>
          </a:bodyPr>
          <a:lstStyle/>
          <a:p>
            <a:pPr algn="ctr"/>
            <a:r>
              <a:rPr lang="en-US" sz="1200" dirty="0"/>
              <a:t>Architected for the Cloud</a:t>
            </a:r>
          </a:p>
          <a:p>
            <a:pPr algn="ctr"/>
            <a:r>
              <a:rPr lang="en-US" sz="1200" dirty="0"/>
              <a:t>Modernize/Refactor/Rewrite</a:t>
            </a:r>
          </a:p>
        </p:txBody>
      </p:sp>
      <p:cxnSp>
        <p:nvCxnSpPr>
          <p:cNvPr id="103" name="Straight Connector 102">
            <a:extLst>
              <a:ext uri="{FF2B5EF4-FFF2-40B4-BE49-F238E27FC236}">
                <a16:creationId xmlns:a16="http://schemas.microsoft.com/office/drawing/2014/main" id="{D897438B-3C17-48F8-84B6-F19D23650435}"/>
              </a:ext>
            </a:extLst>
          </p:cNvPr>
          <p:cNvCxnSpPr>
            <a:cxnSpLocks/>
          </p:cNvCxnSpPr>
          <p:nvPr/>
        </p:nvCxnSpPr>
        <p:spPr>
          <a:xfrm>
            <a:off x="3658009" y="4129374"/>
            <a:ext cx="5907806"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AB3C408-0EF9-42D1-8255-8234503EC361}"/>
              </a:ext>
            </a:extLst>
          </p:cNvPr>
          <p:cNvCxnSpPr>
            <a:cxnSpLocks/>
          </p:cNvCxnSpPr>
          <p:nvPr/>
        </p:nvCxnSpPr>
        <p:spPr>
          <a:xfrm>
            <a:off x="5425449" y="4024242"/>
            <a:ext cx="3564068"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BA543EA-45FE-4997-8EC5-6E9EE2DCD312}"/>
              </a:ext>
            </a:extLst>
          </p:cNvPr>
          <p:cNvCxnSpPr>
            <a:cxnSpLocks/>
          </p:cNvCxnSpPr>
          <p:nvPr/>
        </p:nvCxnSpPr>
        <p:spPr>
          <a:xfrm>
            <a:off x="7178300" y="3909710"/>
            <a:ext cx="1236550"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9B49FA7-83E4-49C8-9453-988E4B48D579}"/>
              </a:ext>
            </a:extLst>
          </p:cNvPr>
          <p:cNvCxnSpPr>
            <a:cxnSpLocks/>
          </p:cNvCxnSpPr>
          <p:nvPr/>
        </p:nvCxnSpPr>
        <p:spPr>
          <a:xfrm flipH="1">
            <a:off x="5425449" y="3710977"/>
            <a:ext cx="7924" cy="3132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4F69B4B-9EFA-4B46-9F3D-1D22B927DD63}"/>
              </a:ext>
            </a:extLst>
          </p:cNvPr>
          <p:cNvCxnSpPr>
            <a:cxnSpLocks/>
          </p:cNvCxnSpPr>
          <p:nvPr/>
        </p:nvCxnSpPr>
        <p:spPr>
          <a:xfrm>
            <a:off x="8414850" y="3693351"/>
            <a:ext cx="0" cy="220594"/>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CB5CB92-E956-4552-AC76-88374E057E71}"/>
              </a:ext>
            </a:extLst>
          </p:cNvPr>
          <p:cNvCxnSpPr>
            <a:cxnSpLocks/>
          </p:cNvCxnSpPr>
          <p:nvPr/>
        </p:nvCxnSpPr>
        <p:spPr>
          <a:xfrm>
            <a:off x="7178300" y="3693351"/>
            <a:ext cx="0" cy="2205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C6B150C-3FAA-42BF-A61D-F6D3802EF587}"/>
              </a:ext>
            </a:extLst>
          </p:cNvPr>
          <p:cNvCxnSpPr>
            <a:cxnSpLocks/>
            <a:stCxn id="100" idx="2"/>
          </p:cNvCxnSpPr>
          <p:nvPr/>
        </p:nvCxnSpPr>
        <p:spPr>
          <a:xfrm>
            <a:off x="8989518" y="3710977"/>
            <a:ext cx="0" cy="313265"/>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5FEED54-D191-4F58-9931-643E3AEC2200}"/>
              </a:ext>
            </a:extLst>
          </p:cNvPr>
          <p:cNvCxnSpPr>
            <a:cxnSpLocks/>
          </p:cNvCxnSpPr>
          <p:nvPr/>
        </p:nvCxnSpPr>
        <p:spPr>
          <a:xfrm flipH="1">
            <a:off x="3664359" y="3710977"/>
            <a:ext cx="5417" cy="41926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2640C80-44F8-465D-8383-AF93845DE904}"/>
              </a:ext>
            </a:extLst>
          </p:cNvPr>
          <p:cNvCxnSpPr>
            <a:cxnSpLocks/>
          </p:cNvCxnSpPr>
          <p:nvPr/>
        </p:nvCxnSpPr>
        <p:spPr>
          <a:xfrm>
            <a:off x="9559465" y="3710977"/>
            <a:ext cx="0" cy="419264"/>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098141C-3E9C-4949-B344-7C38A14422AD}"/>
              </a:ext>
            </a:extLst>
          </p:cNvPr>
          <p:cNvCxnSpPr>
            <a:cxnSpLocks/>
          </p:cNvCxnSpPr>
          <p:nvPr/>
        </p:nvCxnSpPr>
        <p:spPr>
          <a:xfrm>
            <a:off x="3258894" y="1788780"/>
            <a:ext cx="4377023"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0017355-75CE-438E-AA25-3157C6A57A63}"/>
              </a:ext>
            </a:extLst>
          </p:cNvPr>
          <p:cNvCxnSpPr>
            <a:cxnSpLocks/>
          </p:cNvCxnSpPr>
          <p:nvPr/>
        </p:nvCxnSpPr>
        <p:spPr>
          <a:xfrm>
            <a:off x="4088629" y="1890381"/>
            <a:ext cx="914154"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39A83E1-7981-4AE6-9EB0-D46CCB3468FE}"/>
              </a:ext>
            </a:extLst>
          </p:cNvPr>
          <p:cNvCxnSpPr>
            <a:cxnSpLocks/>
          </p:cNvCxnSpPr>
          <p:nvPr/>
        </p:nvCxnSpPr>
        <p:spPr>
          <a:xfrm>
            <a:off x="5861499" y="1890381"/>
            <a:ext cx="914154"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C3781C3-E223-478E-AE29-6CD5E4049A49}"/>
              </a:ext>
            </a:extLst>
          </p:cNvPr>
          <p:cNvCxnSpPr>
            <a:cxnSpLocks/>
          </p:cNvCxnSpPr>
          <p:nvPr/>
        </p:nvCxnSpPr>
        <p:spPr>
          <a:xfrm>
            <a:off x="5002783" y="4485414"/>
            <a:ext cx="668586" cy="0"/>
          </a:xfrm>
          <a:prstGeom prst="line">
            <a:avLst/>
          </a:prstGeom>
          <a:ln w="19050">
            <a:solidFill>
              <a:schemeClr val="tx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965667-A856-4EAE-886F-66C56727FD38}"/>
              </a:ext>
            </a:extLst>
          </p:cNvPr>
          <p:cNvCxnSpPr>
            <a:cxnSpLocks/>
          </p:cNvCxnSpPr>
          <p:nvPr/>
        </p:nvCxnSpPr>
        <p:spPr>
          <a:xfrm>
            <a:off x="6968797" y="4482373"/>
            <a:ext cx="668586" cy="0"/>
          </a:xfrm>
          <a:prstGeom prst="line">
            <a:avLst/>
          </a:prstGeom>
          <a:ln w="1905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89CDE60-0E0C-4F42-99B7-983C679F1B09}"/>
              </a:ext>
            </a:extLst>
          </p:cNvPr>
          <p:cNvCxnSpPr>
            <a:cxnSpLocks/>
          </p:cNvCxnSpPr>
          <p:nvPr/>
        </p:nvCxnSpPr>
        <p:spPr>
          <a:xfrm>
            <a:off x="4094979" y="1884031"/>
            <a:ext cx="0" cy="148047"/>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4EFB02E-2C79-4D1F-8776-8BEF30CA5B21}"/>
              </a:ext>
            </a:extLst>
          </p:cNvPr>
          <p:cNvCxnSpPr>
            <a:cxnSpLocks/>
          </p:cNvCxnSpPr>
          <p:nvPr/>
        </p:nvCxnSpPr>
        <p:spPr>
          <a:xfrm>
            <a:off x="5002783" y="1890381"/>
            <a:ext cx="0" cy="141697"/>
          </a:xfrm>
          <a:prstGeom prst="line">
            <a:avLst/>
          </a:prstGeom>
          <a:ln w="12700">
            <a:solidFill>
              <a:schemeClr val="tx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2CB7B1C-B82F-4A57-8A39-C19EAEFD7BBF}"/>
              </a:ext>
            </a:extLst>
          </p:cNvPr>
          <p:cNvCxnSpPr>
            <a:cxnSpLocks/>
          </p:cNvCxnSpPr>
          <p:nvPr/>
        </p:nvCxnSpPr>
        <p:spPr>
          <a:xfrm>
            <a:off x="5861499" y="1890381"/>
            <a:ext cx="0" cy="141697"/>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A883495-608A-4416-88E5-C84A7A2B0EE0}"/>
              </a:ext>
            </a:extLst>
          </p:cNvPr>
          <p:cNvCxnSpPr>
            <a:cxnSpLocks/>
          </p:cNvCxnSpPr>
          <p:nvPr/>
        </p:nvCxnSpPr>
        <p:spPr>
          <a:xfrm>
            <a:off x="6768327" y="1890381"/>
            <a:ext cx="0" cy="141697"/>
          </a:xfrm>
          <a:prstGeom prst="line">
            <a:avLst/>
          </a:prstGeom>
          <a:ln w="12700">
            <a:solidFill>
              <a:schemeClr val="tx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3DB4C87-6C7B-49D7-8654-5F0024A4158A}"/>
              </a:ext>
            </a:extLst>
          </p:cNvPr>
          <p:cNvCxnSpPr>
            <a:cxnSpLocks/>
          </p:cNvCxnSpPr>
          <p:nvPr/>
        </p:nvCxnSpPr>
        <p:spPr>
          <a:xfrm>
            <a:off x="3260508" y="1788780"/>
            <a:ext cx="0" cy="243298"/>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D3A79F0-478C-4902-BB1D-8AED5B4705F1}"/>
              </a:ext>
            </a:extLst>
          </p:cNvPr>
          <p:cNvCxnSpPr>
            <a:cxnSpLocks/>
          </p:cNvCxnSpPr>
          <p:nvPr/>
        </p:nvCxnSpPr>
        <p:spPr>
          <a:xfrm>
            <a:off x="7629567" y="1788780"/>
            <a:ext cx="0" cy="243298"/>
          </a:xfrm>
          <a:prstGeom prst="line">
            <a:avLst/>
          </a:prstGeom>
          <a:ln w="12700">
            <a:solidFill>
              <a:schemeClr val="tx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descr="Image result for azure sql database">
            <a:extLst>
              <a:ext uri="{FF2B5EF4-FFF2-40B4-BE49-F238E27FC236}">
                <a16:creationId xmlns:a16="http://schemas.microsoft.com/office/drawing/2014/main" id="{1849FD6E-F38A-403D-BA1C-6D672C0220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2135" y="5279628"/>
            <a:ext cx="703862" cy="7387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289FF4-E5B0-44CA-9071-C829411E4373}"/>
              </a:ext>
            </a:extLst>
          </p:cNvPr>
          <p:cNvSpPr txBox="1"/>
          <p:nvPr/>
        </p:nvSpPr>
        <p:spPr>
          <a:xfrm>
            <a:off x="5900432" y="5337341"/>
            <a:ext cx="1543490" cy="461635"/>
          </a:xfrm>
          <a:prstGeom prst="rect">
            <a:avLst/>
          </a:prstGeom>
          <a:noFill/>
          <a:ln>
            <a:noFill/>
          </a:ln>
        </p:spPr>
        <p:txBody>
          <a:bodyPr spcFirstLastPara="1" wrap="square" lIns="91425" tIns="91425" rIns="91425" bIns="91425" rtlCol="0" anchor="t" anchorCtr="0">
            <a:spAutoFit/>
          </a:bodyPr>
          <a:lstStyle/>
          <a:p>
            <a:pPr algn="l"/>
            <a:r>
              <a:rPr lang="en-IN" b="1" kern="0" dirty="0">
                <a:solidFill>
                  <a:srgbClr val="0070C0"/>
                </a:solidFill>
                <a:latin typeface="Arial" panose="020B0604020202020204" pitchFamily="34" charset="0"/>
                <a:cs typeface="Arial" panose="020B0604020202020204" pitchFamily="34" charset="0"/>
              </a:rPr>
              <a:t>Azure SQL</a:t>
            </a:r>
          </a:p>
        </p:txBody>
      </p:sp>
      <p:cxnSp>
        <p:nvCxnSpPr>
          <p:cNvPr id="38" name="Straight Connector 37">
            <a:extLst>
              <a:ext uri="{FF2B5EF4-FFF2-40B4-BE49-F238E27FC236}">
                <a16:creationId xmlns:a16="http://schemas.microsoft.com/office/drawing/2014/main" id="{38EF59E7-A3CB-4CA0-B292-049A639B8002}"/>
              </a:ext>
            </a:extLst>
          </p:cNvPr>
          <p:cNvCxnSpPr>
            <a:cxnSpLocks/>
          </p:cNvCxnSpPr>
          <p:nvPr/>
        </p:nvCxnSpPr>
        <p:spPr>
          <a:xfrm>
            <a:off x="7308565" y="5279628"/>
            <a:ext cx="0" cy="73873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BC23751-DF71-4DDF-98E4-5E1667B46E0E}"/>
              </a:ext>
            </a:extLst>
          </p:cNvPr>
          <p:cNvSpPr txBox="1"/>
          <p:nvPr/>
        </p:nvSpPr>
        <p:spPr>
          <a:xfrm>
            <a:off x="8161176" y="69515"/>
            <a:ext cx="4145280" cy="492412"/>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spTree>
    <p:extLst>
      <p:ext uri="{BB962C8B-B14F-4D97-AF65-F5344CB8AC3E}">
        <p14:creationId xmlns:p14="http://schemas.microsoft.com/office/powerpoint/2010/main" val="3600453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58">
            <a:extLst>
              <a:ext uri="{FF2B5EF4-FFF2-40B4-BE49-F238E27FC236}">
                <a16:creationId xmlns:a16="http://schemas.microsoft.com/office/drawing/2014/main" id="{C028642C-380F-406B-8217-FA7FCD995783}"/>
              </a:ext>
            </a:extLst>
          </p:cNvPr>
          <p:cNvSpPr txBox="1">
            <a:spLocks/>
          </p:cNvSpPr>
          <p:nvPr/>
        </p:nvSpPr>
        <p:spPr>
          <a:xfrm>
            <a:off x="426087" y="467843"/>
            <a:ext cx="11178538" cy="56759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GB" sz="3200" b="1" kern="0" dirty="0">
                <a:solidFill>
                  <a:srgbClr val="181D22"/>
                </a:solidFill>
                <a:latin typeface="Arial" panose="020B0604020202020204" pitchFamily="34" charset="0"/>
                <a:cs typeface="Arial" panose="020B0604020202020204" pitchFamily="34" charset="0"/>
              </a:rPr>
              <a:t>PROVEN E2E MIGRATION AND DELIVERY APPROACH</a:t>
            </a:r>
          </a:p>
        </p:txBody>
      </p:sp>
      <p:sp>
        <p:nvSpPr>
          <p:cNvPr id="83" name="Rectangle 82">
            <a:extLst>
              <a:ext uri="{FF2B5EF4-FFF2-40B4-BE49-F238E27FC236}">
                <a16:creationId xmlns:a16="http://schemas.microsoft.com/office/drawing/2014/main" id="{812C2B8C-D5BB-49FF-A8AE-130C817E504E}"/>
              </a:ext>
            </a:extLst>
          </p:cNvPr>
          <p:cNvSpPr/>
          <p:nvPr/>
        </p:nvSpPr>
        <p:spPr>
          <a:xfrm>
            <a:off x="571500" y="1177634"/>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3EFE6998-7163-4B77-B823-9E737A27D0E3}"/>
              </a:ext>
            </a:extLst>
          </p:cNvPr>
          <p:cNvSpPr/>
          <p:nvPr/>
        </p:nvSpPr>
        <p:spPr>
          <a:xfrm>
            <a:off x="571009" y="1895115"/>
            <a:ext cx="3655917" cy="601771"/>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3" name="Rectangle 132">
            <a:extLst>
              <a:ext uri="{FF2B5EF4-FFF2-40B4-BE49-F238E27FC236}">
                <a16:creationId xmlns:a16="http://schemas.microsoft.com/office/drawing/2014/main" id="{EDFDB5CF-5B8A-4824-B4E2-32EC1D3A7EEC}"/>
              </a:ext>
            </a:extLst>
          </p:cNvPr>
          <p:cNvSpPr/>
          <p:nvPr/>
        </p:nvSpPr>
        <p:spPr>
          <a:xfrm>
            <a:off x="4259858" y="1895115"/>
            <a:ext cx="3655917" cy="601771"/>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4" name="Rectangle 133">
            <a:extLst>
              <a:ext uri="{FF2B5EF4-FFF2-40B4-BE49-F238E27FC236}">
                <a16:creationId xmlns:a16="http://schemas.microsoft.com/office/drawing/2014/main" id="{07DDA1D0-C643-45D4-B445-C074A0193CE7}"/>
              </a:ext>
            </a:extLst>
          </p:cNvPr>
          <p:cNvSpPr/>
          <p:nvPr/>
        </p:nvSpPr>
        <p:spPr>
          <a:xfrm>
            <a:off x="7948708" y="1895115"/>
            <a:ext cx="3655917" cy="601771"/>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5" name="Rectangle 134">
            <a:extLst>
              <a:ext uri="{FF2B5EF4-FFF2-40B4-BE49-F238E27FC236}">
                <a16:creationId xmlns:a16="http://schemas.microsoft.com/office/drawing/2014/main" id="{0D3FC279-F40A-4F76-8470-318F286AB3FB}"/>
              </a:ext>
            </a:extLst>
          </p:cNvPr>
          <p:cNvSpPr/>
          <p:nvPr/>
        </p:nvSpPr>
        <p:spPr>
          <a:xfrm>
            <a:off x="571009" y="1438718"/>
            <a:ext cx="3655917" cy="441039"/>
          </a:xfrm>
          <a:prstGeom prst="rect">
            <a:avLst/>
          </a:prstGeom>
          <a:solidFill>
            <a:srgbClr val="0042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6" name="Rectangle 135">
            <a:extLst>
              <a:ext uri="{FF2B5EF4-FFF2-40B4-BE49-F238E27FC236}">
                <a16:creationId xmlns:a16="http://schemas.microsoft.com/office/drawing/2014/main" id="{07C6DE1E-B6A7-4A65-B764-828026DC229C}"/>
              </a:ext>
            </a:extLst>
          </p:cNvPr>
          <p:cNvSpPr/>
          <p:nvPr/>
        </p:nvSpPr>
        <p:spPr>
          <a:xfrm>
            <a:off x="4259858" y="1438718"/>
            <a:ext cx="3655917" cy="441039"/>
          </a:xfrm>
          <a:prstGeom prst="rect">
            <a:avLst/>
          </a:prstGeom>
          <a:solidFill>
            <a:srgbClr val="0042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7" name="Rectangle 136">
            <a:extLst>
              <a:ext uri="{FF2B5EF4-FFF2-40B4-BE49-F238E27FC236}">
                <a16:creationId xmlns:a16="http://schemas.microsoft.com/office/drawing/2014/main" id="{C057E653-EA5E-48E2-98C8-3672B693E704}"/>
              </a:ext>
            </a:extLst>
          </p:cNvPr>
          <p:cNvSpPr/>
          <p:nvPr/>
        </p:nvSpPr>
        <p:spPr>
          <a:xfrm>
            <a:off x="7948708" y="1438718"/>
            <a:ext cx="3655917" cy="441039"/>
          </a:xfrm>
          <a:prstGeom prst="rect">
            <a:avLst/>
          </a:prstGeom>
          <a:solidFill>
            <a:srgbClr val="0042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38" name="TextBox 137">
            <a:extLst>
              <a:ext uri="{FF2B5EF4-FFF2-40B4-BE49-F238E27FC236}">
                <a16:creationId xmlns:a16="http://schemas.microsoft.com/office/drawing/2014/main" id="{EBBB4B8C-9B09-43C1-84FE-A51CED3C523E}"/>
              </a:ext>
            </a:extLst>
          </p:cNvPr>
          <p:cNvSpPr txBox="1"/>
          <p:nvPr/>
        </p:nvSpPr>
        <p:spPr>
          <a:xfrm>
            <a:off x="656659" y="1510580"/>
            <a:ext cx="93968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Planning</a:t>
            </a:r>
          </a:p>
        </p:txBody>
      </p:sp>
      <p:sp>
        <p:nvSpPr>
          <p:cNvPr id="139" name="TextBox 138">
            <a:extLst>
              <a:ext uri="{FF2B5EF4-FFF2-40B4-BE49-F238E27FC236}">
                <a16:creationId xmlns:a16="http://schemas.microsoft.com/office/drawing/2014/main" id="{316BA46E-1035-465D-BDE7-F27949C2C665}"/>
              </a:ext>
            </a:extLst>
          </p:cNvPr>
          <p:cNvSpPr txBox="1"/>
          <p:nvPr/>
        </p:nvSpPr>
        <p:spPr>
          <a:xfrm>
            <a:off x="4312576" y="1510580"/>
            <a:ext cx="216277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Management Oversight</a:t>
            </a:r>
          </a:p>
        </p:txBody>
      </p:sp>
      <p:sp>
        <p:nvSpPr>
          <p:cNvPr id="140" name="TextBox 139">
            <a:extLst>
              <a:ext uri="{FF2B5EF4-FFF2-40B4-BE49-F238E27FC236}">
                <a16:creationId xmlns:a16="http://schemas.microsoft.com/office/drawing/2014/main" id="{564F5CCC-F90E-48DA-B7D5-38FE4920630B}"/>
              </a:ext>
            </a:extLst>
          </p:cNvPr>
          <p:cNvSpPr txBox="1"/>
          <p:nvPr/>
        </p:nvSpPr>
        <p:spPr>
          <a:xfrm>
            <a:off x="8014056" y="1510580"/>
            <a:ext cx="153760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Communication</a:t>
            </a:r>
          </a:p>
        </p:txBody>
      </p:sp>
      <p:sp>
        <p:nvSpPr>
          <p:cNvPr id="141" name="TextBox 140">
            <a:extLst>
              <a:ext uri="{FF2B5EF4-FFF2-40B4-BE49-F238E27FC236}">
                <a16:creationId xmlns:a16="http://schemas.microsoft.com/office/drawing/2014/main" id="{DDC29BD7-88E1-44F3-B385-A85025476333}"/>
              </a:ext>
            </a:extLst>
          </p:cNvPr>
          <p:cNvSpPr txBox="1"/>
          <p:nvPr/>
        </p:nvSpPr>
        <p:spPr>
          <a:xfrm>
            <a:off x="536442" y="1902537"/>
            <a:ext cx="1794221" cy="536243"/>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Product Management</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Resource Planning</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Release Model</a:t>
            </a:r>
          </a:p>
        </p:txBody>
      </p:sp>
      <p:sp>
        <p:nvSpPr>
          <p:cNvPr id="142" name="TextBox 141">
            <a:extLst>
              <a:ext uri="{FF2B5EF4-FFF2-40B4-BE49-F238E27FC236}">
                <a16:creationId xmlns:a16="http://schemas.microsoft.com/office/drawing/2014/main" id="{1351D8A9-A16E-41E6-A7AB-9E8919D498D3}"/>
              </a:ext>
            </a:extLst>
          </p:cNvPr>
          <p:cNvSpPr txBox="1"/>
          <p:nvPr/>
        </p:nvSpPr>
        <p:spPr>
          <a:xfrm>
            <a:off x="4192359" y="1905728"/>
            <a:ext cx="1511306" cy="536243"/>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Product Team</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War Room</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Release Meeting</a:t>
            </a:r>
          </a:p>
        </p:txBody>
      </p:sp>
      <p:sp>
        <p:nvSpPr>
          <p:cNvPr id="143" name="TextBox 142">
            <a:extLst>
              <a:ext uri="{FF2B5EF4-FFF2-40B4-BE49-F238E27FC236}">
                <a16:creationId xmlns:a16="http://schemas.microsoft.com/office/drawing/2014/main" id="{C29B2BD6-6C01-44FE-A09D-3659D7FBFEEE}"/>
              </a:ext>
            </a:extLst>
          </p:cNvPr>
          <p:cNvSpPr txBox="1"/>
          <p:nvPr/>
        </p:nvSpPr>
        <p:spPr>
          <a:xfrm>
            <a:off x="7893839" y="1902537"/>
            <a:ext cx="2529170" cy="536243"/>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Team Meetings, Teleconferences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Task Tracking</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Email, email, email</a:t>
            </a:r>
          </a:p>
        </p:txBody>
      </p:sp>
      <p:sp>
        <p:nvSpPr>
          <p:cNvPr id="144" name="Rectangle 143">
            <a:extLst>
              <a:ext uri="{FF2B5EF4-FFF2-40B4-BE49-F238E27FC236}">
                <a16:creationId xmlns:a16="http://schemas.microsoft.com/office/drawing/2014/main" id="{846029EC-0E1E-4F0F-A87F-577B1376C174}"/>
              </a:ext>
            </a:extLst>
          </p:cNvPr>
          <p:cNvSpPr/>
          <p:nvPr/>
        </p:nvSpPr>
        <p:spPr>
          <a:xfrm>
            <a:off x="580024" y="3030331"/>
            <a:ext cx="2420028" cy="834965"/>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45" name="Rectangle 144">
            <a:extLst>
              <a:ext uri="{FF2B5EF4-FFF2-40B4-BE49-F238E27FC236}">
                <a16:creationId xmlns:a16="http://schemas.microsoft.com/office/drawing/2014/main" id="{C024AD95-1E44-4B5D-B44B-D69846E59308}"/>
              </a:ext>
            </a:extLst>
          </p:cNvPr>
          <p:cNvSpPr/>
          <p:nvPr/>
        </p:nvSpPr>
        <p:spPr>
          <a:xfrm>
            <a:off x="579595" y="2672250"/>
            <a:ext cx="2428611" cy="359062"/>
          </a:xfrm>
          <a:prstGeom prst="rect">
            <a:avLst/>
          </a:prstGeom>
          <a:solidFill>
            <a:schemeClr val="accent1"/>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46" name="TextBox 145">
            <a:extLst>
              <a:ext uri="{FF2B5EF4-FFF2-40B4-BE49-F238E27FC236}">
                <a16:creationId xmlns:a16="http://schemas.microsoft.com/office/drawing/2014/main" id="{88A9DF97-0074-4D89-80AE-3D9F05CB4F4D}"/>
              </a:ext>
            </a:extLst>
          </p:cNvPr>
          <p:cNvSpPr txBox="1"/>
          <p:nvPr/>
        </p:nvSpPr>
        <p:spPr>
          <a:xfrm>
            <a:off x="656659" y="2693610"/>
            <a:ext cx="207460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Feature Requirements</a:t>
            </a:r>
          </a:p>
        </p:txBody>
      </p:sp>
      <p:sp>
        <p:nvSpPr>
          <p:cNvPr id="147" name="TextBox 146">
            <a:extLst>
              <a:ext uri="{FF2B5EF4-FFF2-40B4-BE49-F238E27FC236}">
                <a16:creationId xmlns:a16="http://schemas.microsoft.com/office/drawing/2014/main" id="{4B6E81CB-3FBC-4DF1-A99B-086FBD827703}"/>
              </a:ext>
            </a:extLst>
          </p:cNvPr>
          <p:cNvSpPr txBox="1"/>
          <p:nvPr/>
        </p:nvSpPr>
        <p:spPr>
          <a:xfrm>
            <a:off x="536442" y="3037753"/>
            <a:ext cx="2194096" cy="632492"/>
          </a:xfrm>
          <a:prstGeom prst="rect">
            <a:avLst/>
          </a:prstGeom>
          <a:noFill/>
        </p:spPr>
        <p:txBody>
          <a:bodyPr wrap="squar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Strategic Requirements MRD, PRD</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Revenue Requirements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Quality / Infrastructure Projects</a:t>
            </a:r>
          </a:p>
        </p:txBody>
      </p:sp>
      <p:sp>
        <p:nvSpPr>
          <p:cNvPr id="148" name="Rectangle 147">
            <a:extLst>
              <a:ext uri="{FF2B5EF4-FFF2-40B4-BE49-F238E27FC236}">
                <a16:creationId xmlns:a16="http://schemas.microsoft.com/office/drawing/2014/main" id="{6D1C1271-A075-44C1-AFEB-6AAE56CD252F}"/>
              </a:ext>
            </a:extLst>
          </p:cNvPr>
          <p:cNvSpPr/>
          <p:nvPr/>
        </p:nvSpPr>
        <p:spPr>
          <a:xfrm>
            <a:off x="3442895" y="3029348"/>
            <a:ext cx="2433243" cy="854308"/>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49" name="Rectangle 148">
            <a:extLst>
              <a:ext uri="{FF2B5EF4-FFF2-40B4-BE49-F238E27FC236}">
                <a16:creationId xmlns:a16="http://schemas.microsoft.com/office/drawing/2014/main" id="{4AC6DE8C-79A0-4863-81EF-2334BD654668}"/>
              </a:ext>
            </a:extLst>
          </p:cNvPr>
          <p:cNvSpPr/>
          <p:nvPr/>
        </p:nvSpPr>
        <p:spPr>
          <a:xfrm>
            <a:off x="3443955" y="2671268"/>
            <a:ext cx="2431759" cy="359062"/>
          </a:xfrm>
          <a:prstGeom prst="rect">
            <a:avLst/>
          </a:prstGeom>
          <a:solidFill>
            <a:srgbClr val="E02133"/>
          </a:solidFill>
          <a:ln w="12700" cap="flat" cmpd="sng" algn="ctr">
            <a:solidFill>
              <a:srgbClr val="E021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50" name="TextBox 149">
            <a:extLst>
              <a:ext uri="{FF2B5EF4-FFF2-40B4-BE49-F238E27FC236}">
                <a16:creationId xmlns:a16="http://schemas.microsoft.com/office/drawing/2014/main" id="{D330F938-AA7F-473D-9990-A02AC912E152}"/>
              </a:ext>
            </a:extLst>
          </p:cNvPr>
          <p:cNvSpPr txBox="1"/>
          <p:nvPr/>
        </p:nvSpPr>
        <p:spPr>
          <a:xfrm>
            <a:off x="3529606" y="2692628"/>
            <a:ext cx="1308371" cy="307777"/>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FFFFFF"/>
                </a:solidFill>
                <a:effectLst/>
                <a:uLnTx/>
                <a:uFillTx/>
              </a:defRPr>
            </a:lvl1pPr>
          </a:lstStyle>
          <a:p>
            <a:r>
              <a:rPr lang="en-US" dirty="0"/>
              <a:t>Development</a:t>
            </a:r>
          </a:p>
        </p:txBody>
      </p:sp>
      <p:sp>
        <p:nvSpPr>
          <p:cNvPr id="151" name="TextBox 150">
            <a:extLst>
              <a:ext uri="{FF2B5EF4-FFF2-40B4-BE49-F238E27FC236}">
                <a16:creationId xmlns:a16="http://schemas.microsoft.com/office/drawing/2014/main" id="{98D5589E-FED4-448A-A8F4-AE260918C13A}"/>
              </a:ext>
            </a:extLst>
          </p:cNvPr>
          <p:cNvSpPr txBox="1"/>
          <p:nvPr/>
        </p:nvSpPr>
        <p:spPr>
          <a:xfrm>
            <a:off x="3409389" y="3036771"/>
            <a:ext cx="1307417" cy="769990"/>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Specification</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Plan</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Design/Review</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Code/Review</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Unit Test</a:t>
            </a:r>
          </a:p>
        </p:txBody>
      </p:sp>
      <p:sp>
        <p:nvSpPr>
          <p:cNvPr id="152" name="Rectangle 151">
            <a:extLst>
              <a:ext uri="{FF2B5EF4-FFF2-40B4-BE49-F238E27FC236}">
                <a16:creationId xmlns:a16="http://schemas.microsoft.com/office/drawing/2014/main" id="{84BCDA81-3DF0-473B-AD71-D2ED6CE7250F}"/>
              </a:ext>
            </a:extLst>
          </p:cNvPr>
          <p:cNvSpPr/>
          <p:nvPr/>
        </p:nvSpPr>
        <p:spPr>
          <a:xfrm>
            <a:off x="6308471" y="3435925"/>
            <a:ext cx="2424644" cy="890982"/>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53" name="Rectangle 152">
            <a:extLst>
              <a:ext uri="{FF2B5EF4-FFF2-40B4-BE49-F238E27FC236}">
                <a16:creationId xmlns:a16="http://schemas.microsoft.com/office/drawing/2014/main" id="{1E446EB4-3EC6-4148-B1C5-EA6CF0D10DEA}"/>
              </a:ext>
            </a:extLst>
          </p:cNvPr>
          <p:cNvSpPr/>
          <p:nvPr/>
        </p:nvSpPr>
        <p:spPr>
          <a:xfrm>
            <a:off x="6299455" y="3077845"/>
            <a:ext cx="2433243" cy="359062"/>
          </a:xfrm>
          <a:prstGeom prst="rect">
            <a:avLst/>
          </a:prstGeom>
          <a:solidFill>
            <a:srgbClr val="E02133"/>
          </a:solidFill>
          <a:ln w="12700" cap="flat" cmpd="sng" algn="ctr">
            <a:solidFill>
              <a:srgbClr val="E021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54" name="TextBox 153">
            <a:extLst>
              <a:ext uri="{FF2B5EF4-FFF2-40B4-BE49-F238E27FC236}">
                <a16:creationId xmlns:a16="http://schemas.microsoft.com/office/drawing/2014/main" id="{941F649B-880F-417B-BB67-BF9C1744E330}"/>
              </a:ext>
            </a:extLst>
          </p:cNvPr>
          <p:cNvSpPr txBox="1"/>
          <p:nvPr/>
        </p:nvSpPr>
        <p:spPr>
          <a:xfrm>
            <a:off x="6385105" y="3109037"/>
            <a:ext cx="1933543" cy="307777"/>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FFFFFF"/>
                </a:solidFill>
                <a:effectLst/>
                <a:uLnTx/>
                <a:uFillTx/>
              </a:defRPr>
            </a:lvl1pPr>
          </a:lstStyle>
          <a:p>
            <a:r>
              <a:rPr lang="en-US" dirty="0"/>
              <a:t>Integration / Release</a:t>
            </a:r>
          </a:p>
        </p:txBody>
      </p:sp>
      <p:sp>
        <p:nvSpPr>
          <p:cNvPr id="155" name="TextBox 154">
            <a:extLst>
              <a:ext uri="{FF2B5EF4-FFF2-40B4-BE49-F238E27FC236}">
                <a16:creationId xmlns:a16="http://schemas.microsoft.com/office/drawing/2014/main" id="{99DD65D8-F7FC-447A-88D1-F364977C5D1E}"/>
              </a:ext>
            </a:extLst>
          </p:cNvPr>
          <p:cNvSpPr txBox="1"/>
          <p:nvPr/>
        </p:nvSpPr>
        <p:spPr>
          <a:xfrm>
            <a:off x="6264888" y="3443348"/>
            <a:ext cx="1926986" cy="632492"/>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Build Cycle</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RIs / Branch Management</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Bug Status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Release Convergence</a:t>
            </a:r>
          </a:p>
        </p:txBody>
      </p:sp>
      <p:sp>
        <p:nvSpPr>
          <p:cNvPr id="156" name="Rectangle 155">
            <a:extLst>
              <a:ext uri="{FF2B5EF4-FFF2-40B4-BE49-F238E27FC236}">
                <a16:creationId xmlns:a16="http://schemas.microsoft.com/office/drawing/2014/main" id="{458CF8EE-3E72-4781-9304-C5F0ADF25DB7}"/>
              </a:ext>
            </a:extLst>
          </p:cNvPr>
          <p:cNvSpPr/>
          <p:nvPr/>
        </p:nvSpPr>
        <p:spPr>
          <a:xfrm>
            <a:off x="9172131" y="3029348"/>
            <a:ext cx="2416792" cy="1120374"/>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57" name="Rectangle 156">
            <a:extLst>
              <a:ext uri="{FF2B5EF4-FFF2-40B4-BE49-F238E27FC236}">
                <a16:creationId xmlns:a16="http://schemas.microsoft.com/office/drawing/2014/main" id="{5F04DB5D-6F5C-4304-BEB8-1A197AA5DF8A}"/>
              </a:ext>
            </a:extLst>
          </p:cNvPr>
          <p:cNvSpPr/>
          <p:nvPr/>
        </p:nvSpPr>
        <p:spPr>
          <a:xfrm>
            <a:off x="9163115" y="2671268"/>
            <a:ext cx="2425363" cy="359062"/>
          </a:xfrm>
          <a:prstGeom prst="rect">
            <a:avLst/>
          </a:prstGeom>
          <a:solidFill>
            <a:srgbClr val="E02133"/>
          </a:solidFill>
          <a:ln w="12700" cap="flat" cmpd="sng" algn="ctr">
            <a:solidFill>
              <a:srgbClr val="E021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58" name="TextBox 157">
            <a:extLst>
              <a:ext uri="{FF2B5EF4-FFF2-40B4-BE49-F238E27FC236}">
                <a16:creationId xmlns:a16="http://schemas.microsoft.com/office/drawing/2014/main" id="{0BC44227-7B1A-4DEB-9376-CC4D5F29E871}"/>
              </a:ext>
            </a:extLst>
          </p:cNvPr>
          <p:cNvSpPr txBox="1"/>
          <p:nvPr/>
        </p:nvSpPr>
        <p:spPr>
          <a:xfrm>
            <a:off x="9248766" y="2692628"/>
            <a:ext cx="930063" cy="307777"/>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FFFFFF"/>
                </a:solidFill>
                <a:effectLst/>
                <a:uLnTx/>
                <a:uFillTx/>
              </a:defRPr>
            </a:lvl1pPr>
          </a:lstStyle>
          <a:p>
            <a:r>
              <a:rPr lang="en-US" dirty="0"/>
              <a:t>Dev Test</a:t>
            </a:r>
          </a:p>
        </p:txBody>
      </p:sp>
      <p:sp>
        <p:nvSpPr>
          <p:cNvPr id="159" name="TextBox 158">
            <a:extLst>
              <a:ext uri="{FF2B5EF4-FFF2-40B4-BE49-F238E27FC236}">
                <a16:creationId xmlns:a16="http://schemas.microsoft.com/office/drawing/2014/main" id="{5B269F42-51BE-47D1-867E-6A2FF4F1F047}"/>
              </a:ext>
            </a:extLst>
          </p:cNvPr>
          <p:cNvSpPr txBox="1"/>
          <p:nvPr/>
        </p:nvSpPr>
        <p:spPr>
          <a:xfrm>
            <a:off x="9128549" y="3009984"/>
            <a:ext cx="1187297" cy="1182484"/>
          </a:xfrm>
          <a:prstGeom prst="rect">
            <a:avLst/>
          </a:prstGeom>
          <a:noFill/>
        </p:spPr>
        <p:txBody>
          <a:bodyPr wrap="none" rtlCol="0">
            <a:spAutoFit/>
          </a:bodyPr>
          <a:lstStyle/>
          <a:p>
            <a:pPr marL="0" marR="0" lvl="0" indent="-182880" defTabSz="914400" eaLnBrk="1" fontAlgn="auto" latinLnBrk="0" hangingPunct="1">
              <a:lnSpc>
                <a:spcPct val="100000"/>
              </a:lnSpc>
              <a:spcBef>
                <a:spcPts val="0"/>
              </a:spcBef>
              <a:spcAft>
                <a:spcPts val="0"/>
              </a:spcAft>
              <a:buClr>
                <a:srgbClr val="C00000"/>
              </a:buClr>
              <a:buSzTx/>
              <a:buFontTx/>
              <a:buNone/>
              <a:tabLst/>
              <a:defRPr/>
            </a:pPr>
            <a:r>
              <a:rPr kumimoji="0" lang="en-US" sz="1000" b="0" i="0" u="none" strike="noStrike" kern="0" cap="none" spc="0" normalizeH="0" baseline="0" noProof="0" dirty="0">
                <a:ln>
                  <a:noFill/>
                </a:ln>
                <a:solidFill>
                  <a:srgbClr val="000000"/>
                </a:solidFill>
                <a:effectLst/>
                <a:uLnTx/>
                <a:uFillTx/>
              </a:rPr>
              <a:t>Tests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Sanity</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Regression</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Functional</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Stress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Performance</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Deployment</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a:t>
            </a:r>
          </a:p>
        </p:txBody>
      </p:sp>
      <p:sp>
        <p:nvSpPr>
          <p:cNvPr id="160" name="Rectangle 159">
            <a:extLst>
              <a:ext uri="{FF2B5EF4-FFF2-40B4-BE49-F238E27FC236}">
                <a16:creationId xmlns:a16="http://schemas.microsoft.com/office/drawing/2014/main" id="{2C698531-9397-4345-BF6B-E0B3C435421B}"/>
              </a:ext>
            </a:extLst>
          </p:cNvPr>
          <p:cNvSpPr/>
          <p:nvPr/>
        </p:nvSpPr>
        <p:spPr>
          <a:xfrm>
            <a:off x="9171394" y="4149723"/>
            <a:ext cx="2416792" cy="694266"/>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61" name="TextBox 160">
            <a:extLst>
              <a:ext uri="{FF2B5EF4-FFF2-40B4-BE49-F238E27FC236}">
                <a16:creationId xmlns:a16="http://schemas.microsoft.com/office/drawing/2014/main" id="{CD0943C1-CC54-4D5E-AAE0-B48ABCBE4EF1}"/>
              </a:ext>
            </a:extLst>
          </p:cNvPr>
          <p:cNvSpPr txBox="1"/>
          <p:nvPr/>
        </p:nvSpPr>
        <p:spPr>
          <a:xfrm>
            <a:off x="9136399" y="4247931"/>
            <a:ext cx="1691487" cy="494994"/>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Beta Tests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Deployment Planning</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Performance Analysis</a:t>
            </a:r>
          </a:p>
        </p:txBody>
      </p:sp>
      <p:sp>
        <p:nvSpPr>
          <p:cNvPr id="162" name="Rectangle 161">
            <a:extLst>
              <a:ext uri="{FF2B5EF4-FFF2-40B4-BE49-F238E27FC236}">
                <a16:creationId xmlns:a16="http://schemas.microsoft.com/office/drawing/2014/main" id="{43B274C8-B5AA-4680-A963-8D354C564FE2}"/>
              </a:ext>
            </a:extLst>
          </p:cNvPr>
          <p:cNvSpPr/>
          <p:nvPr/>
        </p:nvSpPr>
        <p:spPr>
          <a:xfrm>
            <a:off x="589041" y="4282570"/>
            <a:ext cx="2420028" cy="560699"/>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63" name="Rectangle 162">
            <a:extLst>
              <a:ext uri="{FF2B5EF4-FFF2-40B4-BE49-F238E27FC236}">
                <a16:creationId xmlns:a16="http://schemas.microsoft.com/office/drawing/2014/main" id="{79943A34-3353-4471-AF6D-5E1042B7A607}"/>
              </a:ext>
            </a:extLst>
          </p:cNvPr>
          <p:cNvSpPr/>
          <p:nvPr/>
        </p:nvSpPr>
        <p:spPr>
          <a:xfrm>
            <a:off x="580025" y="3926697"/>
            <a:ext cx="2428611" cy="356853"/>
          </a:xfrm>
          <a:prstGeom prst="rect">
            <a:avLst/>
          </a:prstGeom>
          <a:solidFill>
            <a:srgbClr val="E02133"/>
          </a:solidFill>
          <a:ln w="12700" cap="flat" cmpd="sng" algn="ctr">
            <a:solidFill>
              <a:srgbClr val="E021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64" name="TextBox 163">
            <a:extLst>
              <a:ext uri="{FF2B5EF4-FFF2-40B4-BE49-F238E27FC236}">
                <a16:creationId xmlns:a16="http://schemas.microsoft.com/office/drawing/2014/main" id="{A3A8182B-B99D-498B-9453-BA1E331EB356}"/>
              </a:ext>
            </a:extLst>
          </p:cNvPr>
          <p:cNvSpPr txBox="1"/>
          <p:nvPr/>
        </p:nvSpPr>
        <p:spPr>
          <a:xfrm>
            <a:off x="665676" y="3965512"/>
            <a:ext cx="1947534" cy="274997"/>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FFFFFF"/>
                </a:solidFill>
                <a:effectLst/>
                <a:uLnTx/>
                <a:uFillTx/>
              </a:defRPr>
            </a:lvl1pPr>
          </a:lstStyle>
          <a:p>
            <a:r>
              <a:rPr lang="en-US" dirty="0"/>
              <a:t>Support Requirements</a:t>
            </a:r>
          </a:p>
        </p:txBody>
      </p:sp>
      <p:sp>
        <p:nvSpPr>
          <p:cNvPr id="165" name="TextBox 164">
            <a:extLst>
              <a:ext uri="{FF2B5EF4-FFF2-40B4-BE49-F238E27FC236}">
                <a16:creationId xmlns:a16="http://schemas.microsoft.com/office/drawing/2014/main" id="{CCDDFEFE-3F53-413D-9919-0A58C7B46929}"/>
              </a:ext>
            </a:extLst>
          </p:cNvPr>
          <p:cNvSpPr txBox="1"/>
          <p:nvPr/>
        </p:nvSpPr>
        <p:spPr>
          <a:xfrm>
            <a:off x="545459" y="4289991"/>
            <a:ext cx="2194096" cy="357496"/>
          </a:xfrm>
          <a:prstGeom prst="rect">
            <a:avLst/>
          </a:prstGeom>
          <a:noFill/>
        </p:spPr>
        <p:txBody>
          <a:bodyPr wrap="squar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Customer Issues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Revenue Requirements</a:t>
            </a:r>
          </a:p>
        </p:txBody>
      </p:sp>
      <p:sp>
        <p:nvSpPr>
          <p:cNvPr id="166" name="Rectangle 165">
            <a:extLst>
              <a:ext uri="{FF2B5EF4-FFF2-40B4-BE49-F238E27FC236}">
                <a16:creationId xmlns:a16="http://schemas.microsoft.com/office/drawing/2014/main" id="{3D9719A4-BF9B-4E8B-87CE-89A30C22DAD1}"/>
              </a:ext>
            </a:extLst>
          </p:cNvPr>
          <p:cNvSpPr/>
          <p:nvPr/>
        </p:nvSpPr>
        <p:spPr>
          <a:xfrm>
            <a:off x="3440969" y="4282570"/>
            <a:ext cx="2434745" cy="560700"/>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400"/>
            <a:r>
              <a:rPr lang="en-US" kern="0" dirty="0">
                <a:solidFill>
                  <a:srgbClr val="FFFFFF"/>
                </a:solidFill>
                <a:latin typeface="Arial" panose="020B0604020202020204"/>
              </a:rPr>
              <a:t>   </a:t>
            </a:r>
          </a:p>
        </p:txBody>
      </p:sp>
      <p:sp>
        <p:nvSpPr>
          <p:cNvPr id="167" name="Rectangle 166">
            <a:extLst>
              <a:ext uri="{FF2B5EF4-FFF2-40B4-BE49-F238E27FC236}">
                <a16:creationId xmlns:a16="http://schemas.microsoft.com/office/drawing/2014/main" id="{4260A590-11FF-41D6-9A17-D63AAFD6612C}"/>
              </a:ext>
            </a:extLst>
          </p:cNvPr>
          <p:cNvSpPr/>
          <p:nvPr/>
        </p:nvSpPr>
        <p:spPr>
          <a:xfrm>
            <a:off x="3440969" y="3926697"/>
            <a:ext cx="2434231" cy="362572"/>
          </a:xfrm>
          <a:prstGeom prst="rect">
            <a:avLst/>
          </a:prstGeom>
          <a:solidFill>
            <a:srgbClr val="E02133"/>
          </a:solidFill>
          <a:ln w="12700" cap="flat" cmpd="sng" algn="ctr">
            <a:solidFill>
              <a:srgbClr val="E021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68" name="TextBox 167">
            <a:extLst>
              <a:ext uri="{FF2B5EF4-FFF2-40B4-BE49-F238E27FC236}">
                <a16:creationId xmlns:a16="http://schemas.microsoft.com/office/drawing/2014/main" id="{63BAC094-6358-42E0-B54D-07B1726C1B36}"/>
              </a:ext>
            </a:extLst>
          </p:cNvPr>
          <p:cNvSpPr txBox="1"/>
          <p:nvPr/>
        </p:nvSpPr>
        <p:spPr>
          <a:xfrm>
            <a:off x="3554763" y="3965512"/>
            <a:ext cx="1192038" cy="274997"/>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400" b="1" i="0" u="none" strike="noStrike" kern="0" cap="none" spc="0" normalizeH="0" baseline="0">
                <a:ln>
                  <a:noFill/>
                </a:ln>
                <a:solidFill>
                  <a:srgbClr val="FFFFFF"/>
                </a:solidFill>
                <a:effectLst/>
                <a:uLnTx/>
                <a:uFillTx/>
              </a:defRPr>
            </a:lvl1pPr>
          </a:lstStyle>
          <a:p>
            <a:r>
              <a:rPr lang="en-US" dirty="0"/>
              <a:t>Maintenance</a:t>
            </a:r>
          </a:p>
        </p:txBody>
      </p:sp>
      <p:sp>
        <p:nvSpPr>
          <p:cNvPr id="170" name="Rectangle 169">
            <a:extLst>
              <a:ext uri="{FF2B5EF4-FFF2-40B4-BE49-F238E27FC236}">
                <a16:creationId xmlns:a16="http://schemas.microsoft.com/office/drawing/2014/main" id="{476BEE9A-4FBE-44D4-B344-B45CD1DC6A0A}"/>
              </a:ext>
            </a:extLst>
          </p:cNvPr>
          <p:cNvSpPr/>
          <p:nvPr/>
        </p:nvSpPr>
        <p:spPr>
          <a:xfrm>
            <a:off x="571009" y="5365609"/>
            <a:ext cx="10997777" cy="69426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71" name="Rectangle 170">
            <a:extLst>
              <a:ext uri="{FF2B5EF4-FFF2-40B4-BE49-F238E27FC236}">
                <a16:creationId xmlns:a16="http://schemas.microsoft.com/office/drawing/2014/main" id="{7E8EE355-9D5A-4F08-B158-7208BAF55F07}"/>
              </a:ext>
            </a:extLst>
          </p:cNvPr>
          <p:cNvSpPr/>
          <p:nvPr/>
        </p:nvSpPr>
        <p:spPr>
          <a:xfrm>
            <a:off x="536442" y="4923284"/>
            <a:ext cx="11032344" cy="441039"/>
          </a:xfrm>
          <a:prstGeom prst="rect">
            <a:avLst/>
          </a:prstGeom>
          <a:solidFill>
            <a:srgbClr val="0042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   </a:t>
            </a:r>
          </a:p>
        </p:txBody>
      </p:sp>
      <p:sp>
        <p:nvSpPr>
          <p:cNvPr id="172" name="TextBox 171">
            <a:extLst>
              <a:ext uri="{FF2B5EF4-FFF2-40B4-BE49-F238E27FC236}">
                <a16:creationId xmlns:a16="http://schemas.microsoft.com/office/drawing/2014/main" id="{974F5229-D9EB-453E-A17A-E098AB7D0CC9}"/>
              </a:ext>
            </a:extLst>
          </p:cNvPr>
          <p:cNvSpPr txBox="1"/>
          <p:nvPr/>
        </p:nvSpPr>
        <p:spPr>
          <a:xfrm>
            <a:off x="657932" y="5056511"/>
            <a:ext cx="224131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Infrastructure and Tools</a:t>
            </a:r>
          </a:p>
        </p:txBody>
      </p:sp>
      <p:sp>
        <p:nvSpPr>
          <p:cNvPr id="173" name="TextBox 172">
            <a:extLst>
              <a:ext uri="{FF2B5EF4-FFF2-40B4-BE49-F238E27FC236}">
                <a16:creationId xmlns:a16="http://schemas.microsoft.com/office/drawing/2014/main" id="{B701DC67-C9E7-4D8F-967A-0880C9233127}"/>
              </a:ext>
            </a:extLst>
          </p:cNvPr>
          <p:cNvSpPr txBox="1"/>
          <p:nvPr/>
        </p:nvSpPr>
        <p:spPr>
          <a:xfrm>
            <a:off x="618309" y="5408287"/>
            <a:ext cx="1345240" cy="600164"/>
          </a:xfrm>
          <a:prstGeom prst="rect">
            <a:avLst/>
          </a:prstGeom>
          <a:noFill/>
        </p:spPr>
        <p:txBody>
          <a:bodyPr wrap="none" rtlCol="0">
            <a:spAutoFit/>
          </a:bodyPr>
          <a:lstStyle/>
          <a:p>
            <a:pPr marL="0" marR="0" lvl="0" indent="-182880" defTabSz="914400" eaLnBrk="1" fontAlgn="auto" latinLnBrk="0" hangingPunct="1">
              <a:lnSpc>
                <a:spcPct val="100000"/>
              </a:lnSpc>
              <a:spcBef>
                <a:spcPts val="0"/>
              </a:spcBef>
              <a:spcAft>
                <a:spcPts val="0"/>
              </a:spcAft>
              <a:buClr>
                <a:srgbClr val="C00000"/>
              </a:buClr>
              <a:buSzTx/>
              <a:buFontTx/>
              <a:buNone/>
              <a:tabLst/>
              <a:defRPr/>
            </a:pPr>
            <a:r>
              <a:rPr kumimoji="0" lang="en-US" sz="1100" b="0" i="0" u="none" strike="noStrike" kern="0" cap="none" spc="0" normalizeH="0" baseline="0" noProof="0" dirty="0">
                <a:ln>
                  <a:noFill/>
                </a:ln>
                <a:solidFill>
                  <a:srgbClr val="000000"/>
                </a:solidFill>
                <a:effectLst/>
                <a:uLnTx/>
                <a:uFillTx/>
              </a:rPr>
              <a:t>Source Control</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Specifications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Source</a:t>
            </a:r>
          </a:p>
        </p:txBody>
      </p:sp>
      <p:sp>
        <p:nvSpPr>
          <p:cNvPr id="174" name="TextBox 173">
            <a:extLst>
              <a:ext uri="{FF2B5EF4-FFF2-40B4-BE49-F238E27FC236}">
                <a16:creationId xmlns:a16="http://schemas.microsoft.com/office/drawing/2014/main" id="{BBEC238B-D836-465D-B3A6-4B60E5714DE9}"/>
              </a:ext>
            </a:extLst>
          </p:cNvPr>
          <p:cNvSpPr txBox="1"/>
          <p:nvPr/>
        </p:nvSpPr>
        <p:spPr>
          <a:xfrm>
            <a:off x="2532674" y="5595100"/>
            <a:ext cx="1634588" cy="2337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
                <a:srgbClr val="C00000"/>
              </a:buClr>
              <a:buSzTx/>
              <a:buFontTx/>
              <a:buNone/>
              <a:tabLst/>
              <a:defRPr/>
            </a:pPr>
            <a:r>
              <a:rPr kumimoji="0" lang="en-US" sz="1100" b="0" i="0" u="none" strike="noStrike" kern="0" cap="none" spc="0" normalizeH="0" baseline="0" noProof="0" dirty="0">
                <a:ln>
                  <a:noFill/>
                </a:ln>
                <a:solidFill>
                  <a:srgbClr val="000000"/>
                </a:solidFill>
                <a:effectLst/>
                <a:uLnTx/>
                <a:uFillTx/>
              </a:rPr>
              <a:t>Product Documentation</a:t>
            </a:r>
          </a:p>
        </p:txBody>
      </p:sp>
      <p:sp>
        <p:nvSpPr>
          <p:cNvPr id="175" name="TextBox 174">
            <a:extLst>
              <a:ext uri="{FF2B5EF4-FFF2-40B4-BE49-F238E27FC236}">
                <a16:creationId xmlns:a16="http://schemas.microsoft.com/office/drawing/2014/main" id="{6026776E-0E85-477C-960E-40C0F50A2468}"/>
              </a:ext>
            </a:extLst>
          </p:cNvPr>
          <p:cNvSpPr txBox="1"/>
          <p:nvPr/>
        </p:nvSpPr>
        <p:spPr>
          <a:xfrm>
            <a:off x="4895350" y="5593598"/>
            <a:ext cx="1064015" cy="2337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
                <a:srgbClr val="C00000"/>
              </a:buClr>
              <a:buSzTx/>
              <a:buFontTx/>
              <a:buNone/>
              <a:tabLst/>
              <a:defRPr/>
            </a:pPr>
            <a:r>
              <a:rPr kumimoji="0" lang="en-US" sz="1100" b="0" i="0" u="none" strike="noStrike" kern="0" cap="none" spc="0" normalizeH="0" baseline="0" noProof="0" dirty="0">
                <a:ln>
                  <a:noFill/>
                </a:ln>
                <a:solidFill>
                  <a:srgbClr val="000000"/>
                </a:solidFill>
                <a:effectLst/>
                <a:uLnTx/>
                <a:uFillTx/>
              </a:rPr>
              <a:t>Bug Database</a:t>
            </a:r>
          </a:p>
        </p:txBody>
      </p:sp>
      <p:sp>
        <p:nvSpPr>
          <p:cNvPr id="176" name="TextBox 175">
            <a:extLst>
              <a:ext uri="{FF2B5EF4-FFF2-40B4-BE49-F238E27FC236}">
                <a16:creationId xmlns:a16="http://schemas.microsoft.com/office/drawing/2014/main" id="{4DE30C3F-8599-4C28-B7B8-983B94FF55D0}"/>
              </a:ext>
            </a:extLst>
          </p:cNvPr>
          <p:cNvSpPr txBox="1"/>
          <p:nvPr/>
        </p:nvSpPr>
        <p:spPr>
          <a:xfrm>
            <a:off x="6741417" y="5599716"/>
            <a:ext cx="1637749" cy="23374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
                <a:srgbClr val="C00000"/>
              </a:buClr>
              <a:buSzTx/>
              <a:buFontTx/>
              <a:buNone/>
              <a:tabLst/>
              <a:defRPr/>
            </a:pPr>
            <a:r>
              <a:rPr kumimoji="0" lang="en-US" sz="1100" b="0" i="0" u="none" strike="noStrike" kern="0" cap="none" spc="0" normalizeH="0" baseline="0" noProof="0" dirty="0">
                <a:ln>
                  <a:noFill/>
                </a:ln>
                <a:solidFill>
                  <a:srgbClr val="000000"/>
                </a:solidFill>
                <a:effectLst/>
                <a:uLnTx/>
                <a:uFillTx/>
              </a:rPr>
              <a:t>Project Status - Intranet</a:t>
            </a:r>
          </a:p>
        </p:txBody>
      </p:sp>
      <p:sp>
        <p:nvSpPr>
          <p:cNvPr id="177" name="TextBox 176">
            <a:extLst>
              <a:ext uri="{FF2B5EF4-FFF2-40B4-BE49-F238E27FC236}">
                <a16:creationId xmlns:a16="http://schemas.microsoft.com/office/drawing/2014/main" id="{B1C4B984-9B0B-4466-BAA6-641840C11421}"/>
              </a:ext>
            </a:extLst>
          </p:cNvPr>
          <p:cNvSpPr txBox="1"/>
          <p:nvPr/>
        </p:nvSpPr>
        <p:spPr>
          <a:xfrm>
            <a:off x="8967147" y="5448468"/>
            <a:ext cx="1693067" cy="536243"/>
          </a:xfrm>
          <a:prstGeom prst="rect">
            <a:avLst/>
          </a:prstGeom>
          <a:noFill/>
        </p:spPr>
        <p:txBody>
          <a:bodyPr wrap="non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Test Plans</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Test Repository</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100" b="0" i="0" u="none" strike="noStrike" kern="0" cap="none" spc="0" normalizeH="0" baseline="0" noProof="0" dirty="0">
                <a:ln>
                  <a:noFill/>
                </a:ln>
                <a:solidFill>
                  <a:srgbClr val="000000"/>
                </a:solidFill>
                <a:effectLst/>
                <a:uLnTx/>
                <a:uFillTx/>
              </a:rPr>
              <a:t>Test Status Reports</a:t>
            </a:r>
          </a:p>
        </p:txBody>
      </p:sp>
      <p:cxnSp>
        <p:nvCxnSpPr>
          <p:cNvPr id="178" name="Straight Arrow Connector 177">
            <a:extLst>
              <a:ext uri="{FF2B5EF4-FFF2-40B4-BE49-F238E27FC236}">
                <a16:creationId xmlns:a16="http://schemas.microsoft.com/office/drawing/2014/main" id="{D3FBBF2C-40A8-4159-B389-FE8007FD0812}"/>
              </a:ext>
            </a:extLst>
          </p:cNvPr>
          <p:cNvCxnSpPr/>
          <p:nvPr/>
        </p:nvCxnSpPr>
        <p:spPr>
          <a:xfrm>
            <a:off x="2990821" y="3302142"/>
            <a:ext cx="460905" cy="0"/>
          </a:xfrm>
          <a:prstGeom prst="straightConnector1">
            <a:avLst/>
          </a:prstGeom>
          <a:noFill/>
          <a:ln w="12700" cap="flat" cmpd="sng" algn="ctr">
            <a:solidFill>
              <a:schemeClr val="tx1">
                <a:lumMod val="60000"/>
                <a:lumOff val="40000"/>
              </a:schemeClr>
            </a:solidFill>
            <a:prstDash val="solid"/>
            <a:miter lim="800000"/>
            <a:headEnd type="arrow" w="med" len="med"/>
            <a:tailEnd type="arrow" w="med" len="med"/>
          </a:ln>
          <a:effectLst/>
        </p:spPr>
      </p:cxnSp>
      <p:cxnSp>
        <p:nvCxnSpPr>
          <p:cNvPr id="179" name="Straight Arrow Connector 178">
            <a:extLst>
              <a:ext uri="{FF2B5EF4-FFF2-40B4-BE49-F238E27FC236}">
                <a16:creationId xmlns:a16="http://schemas.microsoft.com/office/drawing/2014/main" id="{F0074150-3FAB-4E0E-9C4E-4AF72FE7AC2A}"/>
              </a:ext>
            </a:extLst>
          </p:cNvPr>
          <p:cNvCxnSpPr/>
          <p:nvPr/>
        </p:nvCxnSpPr>
        <p:spPr>
          <a:xfrm>
            <a:off x="2990821" y="4397799"/>
            <a:ext cx="460905" cy="0"/>
          </a:xfrm>
          <a:prstGeom prst="straightConnector1">
            <a:avLst/>
          </a:prstGeom>
          <a:noFill/>
          <a:ln w="12700" cap="flat" cmpd="sng" algn="ctr">
            <a:solidFill>
              <a:schemeClr val="tx1">
                <a:lumMod val="60000"/>
                <a:lumOff val="40000"/>
              </a:schemeClr>
            </a:solidFill>
            <a:prstDash val="solid"/>
            <a:miter lim="800000"/>
            <a:headEnd type="arrow" w="med" len="med"/>
            <a:tailEnd type="arrow" w="med" len="med"/>
          </a:ln>
          <a:effectLst/>
        </p:spPr>
      </p:cxnSp>
      <p:cxnSp>
        <p:nvCxnSpPr>
          <p:cNvPr id="182" name="Straight Arrow Connector 181">
            <a:extLst>
              <a:ext uri="{FF2B5EF4-FFF2-40B4-BE49-F238E27FC236}">
                <a16:creationId xmlns:a16="http://schemas.microsoft.com/office/drawing/2014/main" id="{6FB261A4-BD59-40A3-9A06-2A14CF076382}"/>
              </a:ext>
            </a:extLst>
          </p:cNvPr>
          <p:cNvCxnSpPr/>
          <p:nvPr/>
        </p:nvCxnSpPr>
        <p:spPr>
          <a:xfrm>
            <a:off x="8702210" y="3759594"/>
            <a:ext cx="460905" cy="0"/>
          </a:xfrm>
          <a:prstGeom prst="straightConnector1">
            <a:avLst/>
          </a:prstGeom>
          <a:noFill/>
          <a:ln w="12700" cap="flat" cmpd="sng" algn="ctr">
            <a:solidFill>
              <a:schemeClr val="tx1">
                <a:lumMod val="60000"/>
                <a:lumOff val="40000"/>
              </a:schemeClr>
            </a:solidFill>
            <a:prstDash val="solid"/>
            <a:miter lim="800000"/>
            <a:headEnd type="arrow" w="med" len="med"/>
            <a:tailEnd type="arrow" w="med" len="med"/>
          </a:ln>
          <a:effectLst/>
        </p:spPr>
      </p:cxnSp>
      <p:cxnSp>
        <p:nvCxnSpPr>
          <p:cNvPr id="6" name="Connector: Elbow 5">
            <a:extLst>
              <a:ext uri="{FF2B5EF4-FFF2-40B4-BE49-F238E27FC236}">
                <a16:creationId xmlns:a16="http://schemas.microsoft.com/office/drawing/2014/main" id="{C494419E-FAC1-4090-A36D-785A6A2F2B3E}"/>
              </a:ext>
            </a:extLst>
          </p:cNvPr>
          <p:cNvCxnSpPr>
            <a:cxnSpLocks/>
            <a:stCxn id="148" idx="3"/>
            <a:endCxn id="155" idx="1"/>
          </p:cNvCxnSpPr>
          <p:nvPr/>
        </p:nvCxnSpPr>
        <p:spPr>
          <a:xfrm>
            <a:off x="5876138" y="3456502"/>
            <a:ext cx="388750" cy="303092"/>
          </a:xfrm>
          <a:prstGeom prst="bentConnector3">
            <a:avLst/>
          </a:prstGeom>
          <a:noFill/>
          <a:ln w="12700" cap="flat" cmpd="sng" algn="ctr">
            <a:solidFill>
              <a:schemeClr val="tx1">
                <a:lumMod val="60000"/>
                <a:lumOff val="40000"/>
              </a:schemeClr>
            </a:solidFill>
            <a:prstDash val="solid"/>
            <a:miter lim="800000"/>
            <a:headEnd type="arrow" w="med" len="med"/>
            <a:tailEnd type="arrow" w="med" len="med"/>
          </a:ln>
          <a:effectLst/>
        </p:spPr>
      </p:cxnSp>
      <p:cxnSp>
        <p:nvCxnSpPr>
          <p:cNvPr id="9" name="Connector: Elbow 8">
            <a:extLst>
              <a:ext uri="{FF2B5EF4-FFF2-40B4-BE49-F238E27FC236}">
                <a16:creationId xmlns:a16="http://schemas.microsoft.com/office/drawing/2014/main" id="{78921887-7FAC-4273-A6DE-6F8F6BC924AE}"/>
              </a:ext>
            </a:extLst>
          </p:cNvPr>
          <p:cNvCxnSpPr>
            <a:cxnSpLocks/>
            <a:stCxn id="166" idx="3"/>
            <a:endCxn id="155" idx="1"/>
          </p:cNvCxnSpPr>
          <p:nvPr/>
        </p:nvCxnSpPr>
        <p:spPr>
          <a:xfrm flipV="1">
            <a:off x="5875714" y="3759594"/>
            <a:ext cx="389174" cy="803326"/>
          </a:xfrm>
          <a:prstGeom prst="bentConnector3">
            <a:avLst/>
          </a:prstGeom>
          <a:noFill/>
          <a:ln w="12700" cap="flat" cmpd="sng" algn="ctr">
            <a:solidFill>
              <a:schemeClr val="tx1">
                <a:lumMod val="60000"/>
                <a:lumOff val="40000"/>
              </a:schemeClr>
            </a:solidFill>
            <a:prstDash val="solid"/>
            <a:miter lim="800000"/>
            <a:headEnd type="arrow" w="med" len="med"/>
            <a:tailEnd type="arrow" w="med" len="med"/>
          </a:ln>
          <a:effectLst/>
        </p:spPr>
      </p:cxnSp>
      <p:sp>
        <p:nvSpPr>
          <p:cNvPr id="183" name="TextBox 182">
            <a:extLst>
              <a:ext uri="{FF2B5EF4-FFF2-40B4-BE49-F238E27FC236}">
                <a16:creationId xmlns:a16="http://schemas.microsoft.com/office/drawing/2014/main" id="{AD232321-58AB-49E9-9678-1D96AE84754F}"/>
              </a:ext>
            </a:extLst>
          </p:cNvPr>
          <p:cNvSpPr txBox="1"/>
          <p:nvPr/>
        </p:nvSpPr>
        <p:spPr>
          <a:xfrm>
            <a:off x="3469111" y="4289991"/>
            <a:ext cx="2159531" cy="553998"/>
          </a:xfrm>
          <a:prstGeom prst="rect">
            <a:avLst/>
          </a:prstGeom>
          <a:noFill/>
        </p:spPr>
        <p:txBody>
          <a:bodyPr wrap="square" rtlCol="0">
            <a:spAutoFit/>
          </a:bodyPr>
          <a:lstStyle/>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Design</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Code</a:t>
            </a:r>
          </a:p>
          <a:p>
            <a:pPr marL="285750" marR="0" lvl="0" indent="-182880" defTabSz="914400" eaLnBrk="1" fontAlgn="auto" latinLnBrk="0" hangingPunct="1">
              <a:lnSpc>
                <a:spcPct val="100000"/>
              </a:lnSpc>
              <a:spcBef>
                <a:spcPts val="0"/>
              </a:spcBef>
              <a:spcAft>
                <a:spcPts val="0"/>
              </a:spcAft>
              <a:buClr>
                <a:srgbClr val="C00000"/>
              </a:buClr>
              <a:buSzTx/>
              <a:buFont typeface="Wingdings" pitchFamily="2" charset="2"/>
              <a:buChar char="§"/>
              <a:tabLst/>
              <a:defRPr/>
            </a:pPr>
            <a:r>
              <a:rPr kumimoji="0" lang="en-US" sz="1000" b="0" i="0" u="none" strike="noStrike" kern="0" cap="none" spc="0" normalizeH="0" baseline="0" noProof="0" dirty="0">
                <a:ln>
                  <a:noFill/>
                </a:ln>
                <a:solidFill>
                  <a:srgbClr val="000000"/>
                </a:solidFill>
                <a:effectLst/>
                <a:uLnTx/>
                <a:uFillTx/>
              </a:rPr>
              <a:t>Unit Test</a:t>
            </a:r>
          </a:p>
        </p:txBody>
      </p:sp>
    </p:spTree>
    <p:extLst>
      <p:ext uri="{BB962C8B-B14F-4D97-AF65-F5344CB8AC3E}">
        <p14:creationId xmlns:p14="http://schemas.microsoft.com/office/powerpoint/2010/main" val="4151294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58">
            <a:extLst>
              <a:ext uri="{FF2B5EF4-FFF2-40B4-BE49-F238E27FC236}">
                <a16:creationId xmlns:a16="http://schemas.microsoft.com/office/drawing/2014/main" id="{1384C8DE-2B84-47B1-B74E-1F1BD5CC90F3}"/>
              </a:ext>
            </a:extLst>
          </p:cNvPr>
          <p:cNvSpPr txBox="1">
            <a:spLocks/>
          </p:cNvSpPr>
          <p:nvPr/>
        </p:nvSpPr>
        <p:spPr>
          <a:xfrm>
            <a:off x="426087" y="467843"/>
            <a:ext cx="11178538"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GB" sz="3200" b="1" kern="0" dirty="0">
                <a:solidFill>
                  <a:srgbClr val="181D22"/>
                </a:solidFill>
                <a:latin typeface="Arial" panose="020B0604020202020204" pitchFamily="34" charset="0"/>
                <a:cs typeface="Arial" panose="020B0604020202020204" pitchFamily="34" charset="0"/>
              </a:rPr>
              <a:t>FLEXIBLE ENGAGEMENT MODELS</a:t>
            </a:r>
          </a:p>
        </p:txBody>
      </p:sp>
      <p:sp>
        <p:nvSpPr>
          <p:cNvPr id="8" name="Rectangle 7">
            <a:extLst>
              <a:ext uri="{FF2B5EF4-FFF2-40B4-BE49-F238E27FC236}">
                <a16:creationId xmlns:a16="http://schemas.microsoft.com/office/drawing/2014/main" id="{554501A4-5786-48F1-AC14-A5CC13670333}"/>
              </a:ext>
            </a:extLst>
          </p:cNvPr>
          <p:cNvSpPr/>
          <p:nvPr/>
        </p:nvSpPr>
        <p:spPr>
          <a:xfrm>
            <a:off x="571500" y="1177634"/>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88AC6CA-7EEC-40BB-AF7E-65FEB4D49FD3}"/>
              </a:ext>
            </a:extLst>
          </p:cNvPr>
          <p:cNvSpPr txBox="1"/>
          <p:nvPr/>
        </p:nvSpPr>
        <p:spPr>
          <a:xfrm>
            <a:off x="594180" y="4476553"/>
            <a:ext cx="2410567" cy="938719"/>
          </a:xfrm>
          <a:prstGeom prst="rect">
            <a:avLst/>
          </a:prstGeom>
          <a:noFill/>
        </p:spPr>
        <p:txBody>
          <a:bodyPr wrap="square" lIns="0" tIns="0" rIns="0" bIns="0" rtlCol="0">
            <a:spAutoFit/>
          </a:bodyPr>
          <a:lstStyle/>
          <a:p>
            <a:pPr marL="171450" indent="-171450">
              <a:spcBef>
                <a:spcPts val="300"/>
              </a:spcBef>
              <a:buClr>
                <a:srgbClr val="DC1E34"/>
              </a:buClr>
              <a:buFont typeface="Wingdings" panose="05000000000000000000" pitchFamily="2" charset="2"/>
              <a:buChar char="§"/>
            </a:pPr>
            <a:r>
              <a:rPr lang="en-US" sz="1400" dirty="0">
                <a:solidFill>
                  <a:srgbClr val="0F1622"/>
                </a:solidFill>
                <a:latin typeface="+mj-lt"/>
                <a:cs typeface="Calibri" panose="020F0502020204030204" pitchFamily="34" charset="0"/>
              </a:rPr>
              <a:t>Decision Dashes</a:t>
            </a:r>
          </a:p>
          <a:p>
            <a:pPr marL="171450" indent="-171450">
              <a:spcBef>
                <a:spcPts val="300"/>
              </a:spcBef>
              <a:buClr>
                <a:srgbClr val="DC1E34"/>
              </a:buClr>
              <a:buFont typeface="Wingdings" panose="05000000000000000000" pitchFamily="2" charset="2"/>
              <a:buChar char="§"/>
            </a:pPr>
            <a:r>
              <a:rPr lang="en-US" sz="1400" dirty="0">
                <a:solidFill>
                  <a:srgbClr val="0F1622"/>
                </a:solidFill>
                <a:cs typeface="Calibri" panose="020F0502020204030204" pitchFamily="34" charset="0"/>
              </a:rPr>
              <a:t>Design Sprints</a:t>
            </a:r>
          </a:p>
          <a:p>
            <a:pPr marL="171450" indent="-171450">
              <a:spcBef>
                <a:spcPts val="300"/>
              </a:spcBef>
              <a:buClr>
                <a:srgbClr val="DC1E34"/>
              </a:buClr>
              <a:buFont typeface="Wingdings" panose="05000000000000000000" pitchFamily="2" charset="2"/>
              <a:buChar char="§"/>
            </a:pPr>
            <a:r>
              <a:rPr lang="en-US" sz="1400" dirty="0">
                <a:solidFill>
                  <a:srgbClr val="0F1622"/>
                </a:solidFill>
                <a:cs typeface="Calibri" panose="020F0502020204030204" pitchFamily="34" charset="0"/>
              </a:rPr>
              <a:t>Transformation Consulting – People, Process, Platforms</a:t>
            </a:r>
          </a:p>
        </p:txBody>
      </p:sp>
      <p:sp>
        <p:nvSpPr>
          <p:cNvPr id="57" name="TextBox 56">
            <a:extLst>
              <a:ext uri="{FF2B5EF4-FFF2-40B4-BE49-F238E27FC236}">
                <a16:creationId xmlns:a16="http://schemas.microsoft.com/office/drawing/2014/main" id="{F25C32D8-D5CE-40BF-AB99-802D927278F9}"/>
              </a:ext>
            </a:extLst>
          </p:cNvPr>
          <p:cNvSpPr txBox="1"/>
          <p:nvPr/>
        </p:nvSpPr>
        <p:spPr>
          <a:xfrm>
            <a:off x="485721" y="1575486"/>
            <a:ext cx="8248376" cy="712696"/>
          </a:xfrm>
          <a:prstGeom prst="rect">
            <a:avLst/>
          </a:prstGeom>
          <a:noFill/>
        </p:spPr>
        <p:txBody>
          <a:bodyPr wrap="square" rtlCol="0">
            <a:spAutoFit/>
          </a:bodyPr>
          <a:lstStyle/>
          <a:p>
            <a:pPr>
              <a:lnSpc>
                <a:spcPts val="2400"/>
              </a:lnSpc>
            </a:pPr>
            <a:r>
              <a:rPr lang="en-US" sz="2400" b="1" dirty="0">
                <a:solidFill>
                  <a:srgbClr val="0F1622"/>
                </a:solidFill>
                <a:latin typeface="Arial" panose="020B0604020202020204" pitchFamily="34" charset="0"/>
                <a:cs typeface="Arial" panose="020B0604020202020204" pitchFamily="34" charset="0"/>
              </a:rPr>
              <a:t>Our teams adapt to your ways of working.</a:t>
            </a:r>
          </a:p>
          <a:p>
            <a:pPr>
              <a:lnSpc>
                <a:spcPts val="2400"/>
              </a:lnSpc>
            </a:pPr>
            <a:endParaRPr lang="en-US" sz="2400" b="1" dirty="0">
              <a:solidFill>
                <a:srgbClr val="0F1622"/>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16A87D10-CF15-4A0C-BDD4-618C62EBF2F7}"/>
              </a:ext>
            </a:extLst>
          </p:cNvPr>
          <p:cNvSpPr txBox="1"/>
          <p:nvPr/>
        </p:nvSpPr>
        <p:spPr>
          <a:xfrm>
            <a:off x="3512094" y="4476553"/>
            <a:ext cx="2446682" cy="469359"/>
          </a:xfrm>
          <a:prstGeom prst="rect">
            <a:avLst/>
          </a:prstGeom>
          <a:noFill/>
        </p:spPr>
        <p:txBody>
          <a:bodyPr wrap="square" lIns="0" tIns="0" rIns="0" bIns="0" rtlCol="0">
            <a:spAutoFit/>
          </a:bodyPr>
          <a:lstStyle>
            <a:defPPr>
              <a:defRPr lang="en-US"/>
            </a:defPPr>
            <a:lvl1pPr marL="171450" indent="-171450">
              <a:spcBef>
                <a:spcPts val="300"/>
              </a:spcBef>
              <a:buClr>
                <a:srgbClr val="DC1E34"/>
              </a:buClr>
              <a:buFont typeface="Wingdings" panose="05000000000000000000" pitchFamily="2" charset="2"/>
              <a:buChar char="§"/>
              <a:defRPr sz="1400">
                <a:solidFill>
                  <a:srgbClr val="242424"/>
                </a:solidFill>
                <a:latin typeface="+mj-lt"/>
                <a:cs typeface="Calibri" panose="020F0502020204030204" pitchFamily="34" charset="0"/>
              </a:defRPr>
            </a:lvl1pPr>
          </a:lstStyle>
          <a:p>
            <a:r>
              <a:rPr lang="en-US" dirty="0">
                <a:solidFill>
                  <a:srgbClr val="0F1622"/>
                </a:solidFill>
              </a:rPr>
              <a:t>Time &amp; Materials</a:t>
            </a:r>
          </a:p>
          <a:p>
            <a:r>
              <a:rPr lang="en-US" dirty="0">
                <a:solidFill>
                  <a:srgbClr val="0F1622"/>
                </a:solidFill>
              </a:rPr>
              <a:t>Fixed Fee</a:t>
            </a:r>
          </a:p>
        </p:txBody>
      </p:sp>
      <p:sp>
        <p:nvSpPr>
          <p:cNvPr id="65" name="TextBox 64">
            <a:extLst>
              <a:ext uri="{FF2B5EF4-FFF2-40B4-BE49-F238E27FC236}">
                <a16:creationId xmlns:a16="http://schemas.microsoft.com/office/drawing/2014/main" id="{1950F755-8DD9-4FD2-93DB-BEB3249632FB}"/>
              </a:ext>
            </a:extLst>
          </p:cNvPr>
          <p:cNvSpPr txBox="1"/>
          <p:nvPr/>
        </p:nvSpPr>
        <p:spPr>
          <a:xfrm>
            <a:off x="6393404" y="4476553"/>
            <a:ext cx="2247426" cy="900246"/>
          </a:xfrm>
          <a:prstGeom prst="rect">
            <a:avLst/>
          </a:prstGeom>
          <a:noFill/>
        </p:spPr>
        <p:txBody>
          <a:bodyPr wrap="square" lIns="0" tIns="0" rIns="0" bIns="0" rtlCol="0">
            <a:spAutoFit/>
          </a:bodyPr>
          <a:lstStyle>
            <a:defPPr>
              <a:defRPr lang="en-US"/>
            </a:defPPr>
            <a:lvl1pPr marL="171450" indent="-171450">
              <a:spcBef>
                <a:spcPts val="300"/>
              </a:spcBef>
              <a:buClr>
                <a:srgbClr val="DC1E34"/>
              </a:buClr>
              <a:buFont typeface="Wingdings" panose="05000000000000000000" pitchFamily="2" charset="2"/>
              <a:buChar char="§"/>
              <a:defRPr sz="1400">
                <a:solidFill>
                  <a:srgbClr val="242424"/>
                </a:solidFill>
                <a:latin typeface="+mj-lt"/>
                <a:cs typeface="Calibri" panose="020F0502020204030204" pitchFamily="34" charset="0"/>
              </a:defRPr>
            </a:lvl1pPr>
          </a:lstStyle>
          <a:p>
            <a:r>
              <a:rPr lang="en-US" dirty="0">
                <a:solidFill>
                  <a:srgbClr val="0F1622"/>
                </a:solidFill>
              </a:rPr>
              <a:t>Yearly Contract</a:t>
            </a:r>
          </a:p>
          <a:p>
            <a:r>
              <a:rPr lang="en-US" dirty="0">
                <a:solidFill>
                  <a:srgbClr val="0F1622"/>
                </a:solidFill>
              </a:rPr>
              <a:t>Dedicated Team for Projects, Staffing, </a:t>
            </a:r>
            <a:r>
              <a:rPr lang="en-US" dirty="0" err="1">
                <a:solidFill>
                  <a:srgbClr val="0F1622"/>
                </a:solidFill>
              </a:rPr>
              <a:t>AdHoc</a:t>
            </a:r>
            <a:r>
              <a:rPr lang="en-US" dirty="0">
                <a:solidFill>
                  <a:srgbClr val="0F1622"/>
                </a:solidFill>
              </a:rPr>
              <a:t> Initiatives</a:t>
            </a:r>
          </a:p>
        </p:txBody>
      </p:sp>
      <p:sp>
        <p:nvSpPr>
          <p:cNvPr id="55" name="TextBox 54">
            <a:extLst>
              <a:ext uri="{FF2B5EF4-FFF2-40B4-BE49-F238E27FC236}">
                <a16:creationId xmlns:a16="http://schemas.microsoft.com/office/drawing/2014/main" id="{75A29089-89D3-43CA-AFCC-10FD2C2A8875}"/>
              </a:ext>
            </a:extLst>
          </p:cNvPr>
          <p:cNvSpPr txBox="1"/>
          <p:nvPr/>
        </p:nvSpPr>
        <p:spPr>
          <a:xfrm>
            <a:off x="666898" y="3751472"/>
            <a:ext cx="2410567" cy="512961"/>
          </a:xfrm>
          <a:prstGeom prst="rect">
            <a:avLst/>
          </a:prstGeom>
          <a:noFill/>
        </p:spPr>
        <p:txBody>
          <a:bodyPr wrap="square" lIns="0" tIns="0" rIns="0" bIns="0" rtlCol="0">
            <a:spAutoFit/>
          </a:bodyPr>
          <a:lstStyle/>
          <a:p>
            <a:pPr algn="ctr">
              <a:lnSpc>
                <a:spcPts val="2000"/>
              </a:lnSpc>
              <a:spcAft>
                <a:spcPts val="1200"/>
              </a:spcAft>
            </a:pPr>
            <a:r>
              <a:rPr lang="en-US" b="1" spc="20" dirty="0">
                <a:solidFill>
                  <a:srgbClr val="242424"/>
                </a:solidFill>
                <a:latin typeface="+mj-lt"/>
              </a:rPr>
              <a:t>Consulting Engagements</a:t>
            </a:r>
          </a:p>
        </p:txBody>
      </p:sp>
      <p:sp>
        <p:nvSpPr>
          <p:cNvPr id="62" name="TextBox 61">
            <a:extLst>
              <a:ext uri="{FF2B5EF4-FFF2-40B4-BE49-F238E27FC236}">
                <a16:creationId xmlns:a16="http://schemas.microsoft.com/office/drawing/2014/main" id="{F3319ADC-8887-4F28-9885-F4E8ECD44D7C}"/>
              </a:ext>
            </a:extLst>
          </p:cNvPr>
          <p:cNvSpPr txBox="1"/>
          <p:nvPr/>
        </p:nvSpPr>
        <p:spPr>
          <a:xfrm>
            <a:off x="3548209" y="3751472"/>
            <a:ext cx="2410567" cy="512961"/>
          </a:xfrm>
          <a:prstGeom prst="rect">
            <a:avLst/>
          </a:prstGeom>
          <a:noFill/>
        </p:spPr>
        <p:txBody>
          <a:bodyPr wrap="square" lIns="0" tIns="0" rIns="0" bIns="0" rtlCol="0">
            <a:spAutoFit/>
          </a:bodyPr>
          <a:lstStyle/>
          <a:p>
            <a:pPr algn="ctr">
              <a:lnSpc>
                <a:spcPts val="2000"/>
              </a:lnSpc>
              <a:spcAft>
                <a:spcPts val="1200"/>
              </a:spcAft>
            </a:pPr>
            <a:r>
              <a:rPr lang="en-US" b="1" spc="20" dirty="0">
                <a:solidFill>
                  <a:srgbClr val="242424"/>
                </a:solidFill>
                <a:latin typeface="+mj-lt"/>
              </a:rPr>
              <a:t>Project Based</a:t>
            </a:r>
            <a:br>
              <a:rPr lang="en-US" b="1" spc="20" dirty="0">
                <a:solidFill>
                  <a:srgbClr val="242424"/>
                </a:solidFill>
                <a:latin typeface="+mj-lt"/>
              </a:rPr>
            </a:br>
            <a:r>
              <a:rPr lang="en-US" b="1" spc="20" dirty="0">
                <a:solidFill>
                  <a:srgbClr val="242424"/>
                </a:solidFill>
                <a:latin typeface="+mj-lt"/>
              </a:rPr>
              <a:t>Efforts</a:t>
            </a:r>
          </a:p>
        </p:txBody>
      </p:sp>
      <p:sp>
        <p:nvSpPr>
          <p:cNvPr id="64" name="TextBox 63">
            <a:extLst>
              <a:ext uri="{FF2B5EF4-FFF2-40B4-BE49-F238E27FC236}">
                <a16:creationId xmlns:a16="http://schemas.microsoft.com/office/drawing/2014/main" id="{A16A5B86-2D50-4AC0-BC4B-8860B72D94CE}"/>
              </a:ext>
            </a:extLst>
          </p:cNvPr>
          <p:cNvSpPr txBox="1"/>
          <p:nvPr/>
        </p:nvSpPr>
        <p:spPr>
          <a:xfrm>
            <a:off x="6429520" y="3751472"/>
            <a:ext cx="2214272" cy="512961"/>
          </a:xfrm>
          <a:prstGeom prst="rect">
            <a:avLst/>
          </a:prstGeom>
          <a:noFill/>
        </p:spPr>
        <p:txBody>
          <a:bodyPr wrap="square" lIns="0" tIns="0" rIns="0" bIns="0" rtlCol="0">
            <a:spAutoFit/>
          </a:bodyPr>
          <a:lstStyle/>
          <a:p>
            <a:pPr algn="ctr">
              <a:lnSpc>
                <a:spcPts val="2000"/>
              </a:lnSpc>
              <a:spcAft>
                <a:spcPts val="1200"/>
              </a:spcAft>
            </a:pPr>
            <a:r>
              <a:rPr lang="en-US" b="1" spc="20" dirty="0">
                <a:solidFill>
                  <a:srgbClr val="242424"/>
                </a:solidFill>
                <a:latin typeface="+mj-lt"/>
              </a:rPr>
              <a:t>Center of Excellence</a:t>
            </a:r>
          </a:p>
        </p:txBody>
      </p:sp>
      <p:sp>
        <p:nvSpPr>
          <p:cNvPr id="66" name="TextBox 65">
            <a:extLst>
              <a:ext uri="{FF2B5EF4-FFF2-40B4-BE49-F238E27FC236}">
                <a16:creationId xmlns:a16="http://schemas.microsoft.com/office/drawing/2014/main" id="{E39EC313-D787-40A8-896B-374859351AD0}"/>
              </a:ext>
            </a:extLst>
          </p:cNvPr>
          <p:cNvSpPr txBox="1"/>
          <p:nvPr/>
        </p:nvSpPr>
        <p:spPr>
          <a:xfrm>
            <a:off x="9114535" y="3751472"/>
            <a:ext cx="2410567" cy="512961"/>
          </a:xfrm>
          <a:prstGeom prst="rect">
            <a:avLst/>
          </a:prstGeom>
          <a:noFill/>
        </p:spPr>
        <p:txBody>
          <a:bodyPr wrap="square" lIns="0" tIns="0" rIns="0" bIns="0" rtlCol="0">
            <a:spAutoFit/>
          </a:bodyPr>
          <a:lstStyle/>
          <a:p>
            <a:pPr algn="ctr">
              <a:lnSpc>
                <a:spcPts val="2000"/>
              </a:lnSpc>
              <a:spcAft>
                <a:spcPts val="1200"/>
              </a:spcAft>
            </a:pPr>
            <a:r>
              <a:rPr lang="en-US" b="1" spc="20" dirty="0">
                <a:solidFill>
                  <a:srgbClr val="242424"/>
                </a:solidFill>
                <a:latin typeface="+mj-lt"/>
              </a:rPr>
              <a:t>Collaborative Augmentation</a:t>
            </a:r>
          </a:p>
        </p:txBody>
      </p:sp>
      <p:sp>
        <p:nvSpPr>
          <p:cNvPr id="67" name="TextBox 66">
            <a:extLst>
              <a:ext uri="{FF2B5EF4-FFF2-40B4-BE49-F238E27FC236}">
                <a16:creationId xmlns:a16="http://schemas.microsoft.com/office/drawing/2014/main" id="{B51ED09D-1DE3-45EB-BFCD-E89C35EC4139}"/>
              </a:ext>
            </a:extLst>
          </p:cNvPr>
          <p:cNvSpPr txBox="1"/>
          <p:nvPr/>
        </p:nvSpPr>
        <p:spPr>
          <a:xfrm>
            <a:off x="9117498" y="4476553"/>
            <a:ext cx="2446682" cy="469359"/>
          </a:xfrm>
          <a:prstGeom prst="rect">
            <a:avLst/>
          </a:prstGeom>
          <a:noFill/>
        </p:spPr>
        <p:txBody>
          <a:bodyPr wrap="square" lIns="0" tIns="0" rIns="0" bIns="0" rtlCol="0">
            <a:spAutoFit/>
          </a:bodyPr>
          <a:lstStyle>
            <a:defPPr>
              <a:defRPr lang="en-US"/>
            </a:defPPr>
            <a:lvl1pPr marL="171450" indent="-171450">
              <a:spcBef>
                <a:spcPts val="300"/>
              </a:spcBef>
              <a:buClr>
                <a:srgbClr val="DC1E34"/>
              </a:buClr>
              <a:buFont typeface="Wingdings" panose="05000000000000000000" pitchFamily="2" charset="2"/>
              <a:buChar char="§"/>
              <a:defRPr sz="1400">
                <a:solidFill>
                  <a:srgbClr val="242424"/>
                </a:solidFill>
                <a:latin typeface="+mj-lt"/>
                <a:cs typeface="Calibri" panose="020F0502020204030204" pitchFamily="34" charset="0"/>
              </a:defRPr>
            </a:lvl1pPr>
          </a:lstStyle>
          <a:p>
            <a:r>
              <a:rPr lang="en-US" dirty="0">
                <a:solidFill>
                  <a:srgbClr val="0F1622"/>
                </a:solidFill>
              </a:rPr>
              <a:t>Individual Roles + Skillsets</a:t>
            </a:r>
          </a:p>
          <a:p>
            <a:r>
              <a:rPr lang="en-US" dirty="0">
                <a:solidFill>
                  <a:srgbClr val="0F1622"/>
                </a:solidFill>
              </a:rPr>
              <a:t>Based on Hourly Rate Card</a:t>
            </a:r>
          </a:p>
        </p:txBody>
      </p:sp>
      <p:grpSp>
        <p:nvGrpSpPr>
          <p:cNvPr id="143" name="Group 142">
            <a:extLst>
              <a:ext uri="{FF2B5EF4-FFF2-40B4-BE49-F238E27FC236}">
                <a16:creationId xmlns:a16="http://schemas.microsoft.com/office/drawing/2014/main" id="{D85FF166-2BF3-4F88-8DD3-E42C165B413C}"/>
              </a:ext>
            </a:extLst>
          </p:cNvPr>
          <p:cNvGrpSpPr/>
          <p:nvPr/>
        </p:nvGrpSpPr>
        <p:grpSpPr>
          <a:xfrm>
            <a:off x="3312837" y="2711160"/>
            <a:ext cx="5566327" cy="2704112"/>
            <a:chOff x="3312837" y="2120110"/>
            <a:chExt cx="5566327" cy="3860560"/>
          </a:xfrm>
        </p:grpSpPr>
        <p:cxnSp>
          <p:nvCxnSpPr>
            <p:cNvPr id="10" name="Straight Connector 9">
              <a:extLst>
                <a:ext uri="{FF2B5EF4-FFF2-40B4-BE49-F238E27FC236}">
                  <a16:creationId xmlns:a16="http://schemas.microsoft.com/office/drawing/2014/main" id="{2337CDAE-25A2-4B54-9210-108208C3C9AC}"/>
                </a:ext>
              </a:extLst>
            </p:cNvPr>
            <p:cNvCxnSpPr/>
            <p:nvPr/>
          </p:nvCxnSpPr>
          <p:spPr>
            <a:xfrm>
              <a:off x="3312837" y="2197250"/>
              <a:ext cx="0" cy="378342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7B05AF0-FB15-4DEA-A87F-FDD6B2C56F42}"/>
                </a:ext>
              </a:extLst>
            </p:cNvPr>
            <p:cNvCxnSpPr/>
            <p:nvPr/>
          </p:nvCxnSpPr>
          <p:spPr>
            <a:xfrm>
              <a:off x="6194148" y="2158680"/>
              <a:ext cx="0" cy="378342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5C7C7B-D827-4D01-84EE-222475566BAE}"/>
                </a:ext>
              </a:extLst>
            </p:cNvPr>
            <p:cNvCxnSpPr/>
            <p:nvPr/>
          </p:nvCxnSpPr>
          <p:spPr>
            <a:xfrm>
              <a:off x="8879164" y="2120110"/>
              <a:ext cx="0" cy="378342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CA220C5A-F9FB-4CCA-BE11-65F6B306ABCC}"/>
              </a:ext>
            </a:extLst>
          </p:cNvPr>
          <p:cNvGrpSpPr/>
          <p:nvPr/>
        </p:nvGrpSpPr>
        <p:grpSpPr>
          <a:xfrm>
            <a:off x="1460578" y="2861236"/>
            <a:ext cx="795417" cy="701680"/>
            <a:chOff x="1354908" y="2662073"/>
            <a:chExt cx="997926" cy="880324"/>
          </a:xfrm>
        </p:grpSpPr>
        <p:sp>
          <p:nvSpPr>
            <p:cNvPr id="46" name="Freeform: Shape 45">
              <a:extLst>
                <a:ext uri="{FF2B5EF4-FFF2-40B4-BE49-F238E27FC236}">
                  <a16:creationId xmlns:a16="http://schemas.microsoft.com/office/drawing/2014/main" id="{D9D7C1CF-A84C-4F34-B189-5072BD786E4D}"/>
                </a:ext>
              </a:extLst>
            </p:cNvPr>
            <p:cNvSpPr/>
            <p:nvPr/>
          </p:nvSpPr>
          <p:spPr>
            <a:xfrm>
              <a:off x="2001361" y="3032321"/>
              <a:ext cx="351473" cy="509980"/>
            </a:xfrm>
            <a:custGeom>
              <a:avLst/>
              <a:gdLst>
                <a:gd name="connsiteX0" fmla="*/ 102754 w 351472"/>
                <a:gd name="connsiteY0" fmla="*/ 256510 h 509980"/>
                <a:gd name="connsiteX1" fmla="*/ 111334 w 351472"/>
                <a:gd name="connsiteY1" fmla="*/ 165851 h 509980"/>
                <a:gd name="connsiteX2" fmla="*/ 120035 w 351472"/>
                <a:gd name="connsiteY2" fmla="*/ 90698 h 509980"/>
                <a:gd name="connsiteX3" fmla="*/ 256179 w 351472"/>
                <a:gd name="connsiteY3" fmla="*/ 3277 h 509980"/>
                <a:gd name="connsiteX4" fmla="*/ 350077 w 351472"/>
                <a:gd name="connsiteY4" fmla="*/ 133253 h 509980"/>
                <a:gd name="connsiteX5" fmla="*/ 335398 w 351472"/>
                <a:gd name="connsiteY5" fmla="*/ 283198 h 509980"/>
                <a:gd name="connsiteX6" fmla="*/ 271220 w 351472"/>
                <a:gd name="connsiteY6" fmla="*/ 375132 h 509980"/>
                <a:gd name="connsiteX7" fmla="*/ 220894 w 351472"/>
                <a:gd name="connsiteY7" fmla="*/ 387744 h 509980"/>
                <a:gd name="connsiteX8" fmla="*/ 114211 w 351472"/>
                <a:gd name="connsiteY8" fmla="*/ 392516 h 509980"/>
                <a:gd name="connsiteX9" fmla="*/ 92830 w 351472"/>
                <a:gd name="connsiteY9" fmla="*/ 377665 h 509980"/>
                <a:gd name="connsiteX10" fmla="*/ 111903 w 351472"/>
                <a:gd name="connsiteY10" fmla="*/ 352803 h 509980"/>
                <a:gd name="connsiteX11" fmla="*/ 222031 w 351472"/>
                <a:gd name="connsiteY11" fmla="*/ 347704 h 509980"/>
                <a:gd name="connsiteX12" fmla="*/ 295565 w 351472"/>
                <a:gd name="connsiteY12" fmla="*/ 280665 h 509980"/>
                <a:gd name="connsiteX13" fmla="*/ 310692 w 351472"/>
                <a:gd name="connsiteY13" fmla="*/ 122985 h 509980"/>
                <a:gd name="connsiteX14" fmla="*/ 240862 w 351472"/>
                <a:gd name="connsiteY14" fmla="*/ 41405 h 509980"/>
                <a:gd name="connsiteX15" fmla="*/ 157663 w 351472"/>
                <a:gd name="connsiteY15" fmla="*/ 108047 h 509980"/>
                <a:gd name="connsiteX16" fmla="*/ 142329 w 351472"/>
                <a:gd name="connsiteY16" fmla="*/ 274342 h 509980"/>
                <a:gd name="connsiteX17" fmla="*/ 125376 w 351472"/>
                <a:gd name="connsiteY17" fmla="*/ 293087 h 509980"/>
                <a:gd name="connsiteX18" fmla="*/ 63369 w 351472"/>
                <a:gd name="connsiteY18" fmla="*/ 303029 h 509980"/>
                <a:gd name="connsiteX19" fmla="*/ 41970 w 351472"/>
                <a:gd name="connsiteY19" fmla="*/ 327752 h 509980"/>
                <a:gd name="connsiteX20" fmla="*/ 41953 w 351472"/>
                <a:gd name="connsiteY20" fmla="*/ 482814 h 509980"/>
                <a:gd name="connsiteX21" fmla="*/ 41574 w 351472"/>
                <a:gd name="connsiteY21" fmla="*/ 492255 h 509980"/>
                <a:gd name="connsiteX22" fmla="*/ 22208 w 351472"/>
                <a:gd name="connsiteY22" fmla="*/ 509726 h 509980"/>
                <a:gd name="connsiteX23" fmla="*/ 1706 w 351472"/>
                <a:gd name="connsiteY23" fmla="*/ 492479 h 509980"/>
                <a:gd name="connsiteX24" fmla="*/ 1309 w 351472"/>
                <a:gd name="connsiteY24" fmla="*/ 483038 h 509980"/>
                <a:gd name="connsiteX25" fmla="*/ 1292 w 351472"/>
                <a:gd name="connsiteY25" fmla="*/ 327115 h 509980"/>
                <a:gd name="connsiteX26" fmla="*/ 57476 w 351472"/>
                <a:gd name="connsiteY26" fmla="*/ 263402 h 509980"/>
                <a:gd name="connsiteX27" fmla="*/ 102754 w 351472"/>
                <a:gd name="connsiteY27" fmla="*/ 256510 h 50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1472" h="509980">
                  <a:moveTo>
                    <a:pt x="102754" y="256510"/>
                  </a:moveTo>
                  <a:cubicBezTo>
                    <a:pt x="105649" y="225773"/>
                    <a:pt x="108302" y="195795"/>
                    <a:pt x="111334" y="165851"/>
                  </a:cubicBezTo>
                  <a:cubicBezTo>
                    <a:pt x="113867" y="140748"/>
                    <a:pt x="114642" y="115215"/>
                    <a:pt x="120035" y="90698"/>
                  </a:cubicBezTo>
                  <a:cubicBezTo>
                    <a:pt x="133491" y="29466"/>
                    <a:pt x="193224" y="-7956"/>
                    <a:pt x="256179" y="3277"/>
                  </a:cubicBezTo>
                  <a:cubicBezTo>
                    <a:pt x="315826" y="13925"/>
                    <a:pt x="357107" y="71952"/>
                    <a:pt x="350077" y="133253"/>
                  </a:cubicBezTo>
                  <a:cubicBezTo>
                    <a:pt x="344357" y="183131"/>
                    <a:pt x="340860" y="233268"/>
                    <a:pt x="335398" y="283198"/>
                  </a:cubicBezTo>
                  <a:cubicBezTo>
                    <a:pt x="330815" y="325168"/>
                    <a:pt x="308262" y="355457"/>
                    <a:pt x="271220" y="375132"/>
                  </a:cubicBezTo>
                  <a:cubicBezTo>
                    <a:pt x="255542" y="383454"/>
                    <a:pt x="238915" y="387330"/>
                    <a:pt x="220894" y="387744"/>
                  </a:cubicBezTo>
                  <a:cubicBezTo>
                    <a:pt x="185316" y="388536"/>
                    <a:pt x="149772" y="390983"/>
                    <a:pt x="114211" y="392516"/>
                  </a:cubicBezTo>
                  <a:cubicBezTo>
                    <a:pt x="103030" y="392999"/>
                    <a:pt x="95328" y="387279"/>
                    <a:pt x="92830" y="377665"/>
                  </a:cubicBezTo>
                  <a:cubicBezTo>
                    <a:pt x="89591" y="365174"/>
                    <a:pt x="98344" y="353475"/>
                    <a:pt x="111903" y="352803"/>
                  </a:cubicBezTo>
                  <a:cubicBezTo>
                    <a:pt x="148601" y="350943"/>
                    <a:pt x="185299" y="348927"/>
                    <a:pt x="222031" y="347704"/>
                  </a:cubicBezTo>
                  <a:cubicBezTo>
                    <a:pt x="259177" y="346463"/>
                    <a:pt x="291860" y="317432"/>
                    <a:pt x="295565" y="280665"/>
                  </a:cubicBezTo>
                  <a:cubicBezTo>
                    <a:pt x="300871" y="228134"/>
                    <a:pt x="305954" y="175568"/>
                    <a:pt x="310692" y="122985"/>
                  </a:cubicBezTo>
                  <a:cubicBezTo>
                    <a:pt x="314344" y="82445"/>
                    <a:pt x="282212" y="45282"/>
                    <a:pt x="240862" y="41405"/>
                  </a:cubicBezTo>
                  <a:cubicBezTo>
                    <a:pt x="199857" y="37563"/>
                    <a:pt x="161729" y="67611"/>
                    <a:pt x="157663" y="108047"/>
                  </a:cubicBezTo>
                  <a:cubicBezTo>
                    <a:pt x="152098" y="163439"/>
                    <a:pt x="147326" y="218899"/>
                    <a:pt x="142329" y="274342"/>
                  </a:cubicBezTo>
                  <a:cubicBezTo>
                    <a:pt x="141433" y="284301"/>
                    <a:pt x="136006" y="291209"/>
                    <a:pt x="125376" y="293087"/>
                  </a:cubicBezTo>
                  <a:cubicBezTo>
                    <a:pt x="104753" y="296705"/>
                    <a:pt x="84061" y="299927"/>
                    <a:pt x="63369" y="303029"/>
                  </a:cubicBezTo>
                  <a:cubicBezTo>
                    <a:pt x="45984" y="305630"/>
                    <a:pt x="41970" y="310041"/>
                    <a:pt x="41970" y="327752"/>
                  </a:cubicBezTo>
                  <a:cubicBezTo>
                    <a:pt x="41970" y="379439"/>
                    <a:pt x="41970" y="431127"/>
                    <a:pt x="41953" y="482814"/>
                  </a:cubicBezTo>
                  <a:cubicBezTo>
                    <a:pt x="41953" y="485967"/>
                    <a:pt x="42056" y="489171"/>
                    <a:pt x="41574" y="492255"/>
                  </a:cubicBezTo>
                  <a:cubicBezTo>
                    <a:pt x="39954" y="502472"/>
                    <a:pt x="32046" y="509467"/>
                    <a:pt x="22208" y="509726"/>
                  </a:cubicBezTo>
                  <a:cubicBezTo>
                    <a:pt x="12112" y="509984"/>
                    <a:pt x="3463" y="502834"/>
                    <a:pt x="1706" y="492479"/>
                  </a:cubicBezTo>
                  <a:cubicBezTo>
                    <a:pt x="1172" y="489395"/>
                    <a:pt x="1309" y="486191"/>
                    <a:pt x="1309" y="483038"/>
                  </a:cubicBezTo>
                  <a:cubicBezTo>
                    <a:pt x="1292" y="431058"/>
                    <a:pt x="1292" y="379095"/>
                    <a:pt x="1292" y="327115"/>
                  </a:cubicBezTo>
                  <a:cubicBezTo>
                    <a:pt x="1309" y="290193"/>
                    <a:pt x="20692" y="268346"/>
                    <a:pt x="57476" y="263402"/>
                  </a:cubicBezTo>
                  <a:cubicBezTo>
                    <a:pt x="72259" y="261386"/>
                    <a:pt x="86972" y="258922"/>
                    <a:pt x="102754" y="256510"/>
                  </a:cubicBezTo>
                  <a:close/>
                </a:path>
              </a:pathLst>
            </a:custGeom>
            <a:solidFill>
              <a:schemeClr val="accent2"/>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262A1CB-10CA-46D3-9C02-CF099B4BB219}"/>
                </a:ext>
              </a:extLst>
            </p:cNvPr>
            <p:cNvSpPr/>
            <p:nvPr/>
          </p:nvSpPr>
          <p:spPr>
            <a:xfrm>
              <a:off x="1354908" y="3032417"/>
              <a:ext cx="351473" cy="509980"/>
            </a:xfrm>
            <a:custGeom>
              <a:avLst/>
              <a:gdLst>
                <a:gd name="connsiteX0" fmla="*/ 249322 w 351472"/>
                <a:gd name="connsiteY0" fmla="*/ 256329 h 509980"/>
                <a:gd name="connsiteX1" fmla="*/ 302612 w 351472"/>
                <a:gd name="connsiteY1" fmla="*/ 264771 h 509980"/>
                <a:gd name="connsiteX2" fmla="*/ 350991 w 351472"/>
                <a:gd name="connsiteY2" fmla="*/ 321334 h 509980"/>
                <a:gd name="connsiteX3" fmla="*/ 351060 w 351472"/>
                <a:gd name="connsiteY3" fmla="*/ 487577 h 509980"/>
                <a:gd name="connsiteX4" fmla="*/ 330781 w 351472"/>
                <a:gd name="connsiteY4" fmla="*/ 509596 h 509980"/>
                <a:gd name="connsiteX5" fmla="*/ 310796 w 351472"/>
                <a:gd name="connsiteY5" fmla="*/ 487370 h 509980"/>
                <a:gd name="connsiteX6" fmla="*/ 310727 w 351472"/>
                <a:gd name="connsiteY6" fmla="*/ 328019 h 509980"/>
                <a:gd name="connsiteX7" fmla="*/ 288760 w 351472"/>
                <a:gd name="connsiteY7" fmla="*/ 302864 h 509980"/>
                <a:gd name="connsiteX8" fmla="*/ 230112 w 351472"/>
                <a:gd name="connsiteY8" fmla="*/ 293698 h 509980"/>
                <a:gd name="connsiteX9" fmla="*/ 209868 w 351472"/>
                <a:gd name="connsiteY9" fmla="*/ 269595 h 509980"/>
                <a:gd name="connsiteX10" fmla="*/ 200392 w 351472"/>
                <a:gd name="connsiteY10" fmla="*/ 164153 h 509980"/>
                <a:gd name="connsiteX11" fmla="*/ 194396 w 351472"/>
                <a:gd name="connsiteY11" fmla="*/ 105936 h 509980"/>
                <a:gd name="connsiteX12" fmla="*/ 110249 w 351472"/>
                <a:gd name="connsiteY12" fmla="*/ 41499 h 509980"/>
                <a:gd name="connsiteX13" fmla="*/ 42126 w 351472"/>
                <a:gd name="connsiteY13" fmla="*/ 126180 h 509980"/>
                <a:gd name="connsiteX14" fmla="*/ 56219 w 351472"/>
                <a:gd name="connsiteY14" fmla="*/ 278778 h 509980"/>
                <a:gd name="connsiteX15" fmla="*/ 130252 w 351472"/>
                <a:gd name="connsiteY15" fmla="*/ 348332 h 509980"/>
                <a:gd name="connsiteX16" fmla="*/ 238657 w 351472"/>
                <a:gd name="connsiteY16" fmla="*/ 353173 h 509980"/>
                <a:gd name="connsiteX17" fmla="*/ 260022 w 351472"/>
                <a:gd name="connsiteY17" fmla="*/ 374916 h 509980"/>
                <a:gd name="connsiteX18" fmla="*/ 236487 w 351472"/>
                <a:gd name="connsiteY18" fmla="*/ 393144 h 509980"/>
                <a:gd name="connsiteX19" fmla="*/ 122068 w 351472"/>
                <a:gd name="connsiteY19" fmla="*/ 387941 h 509980"/>
                <a:gd name="connsiteX20" fmla="*/ 16919 w 351472"/>
                <a:gd name="connsiteY20" fmla="*/ 284877 h 509980"/>
                <a:gd name="connsiteX21" fmla="*/ 1810 w 351472"/>
                <a:gd name="connsiteY21" fmla="*/ 128024 h 509980"/>
                <a:gd name="connsiteX22" fmla="*/ 97121 w 351472"/>
                <a:gd name="connsiteY22" fmla="*/ 3096 h 509980"/>
                <a:gd name="connsiteX23" fmla="*/ 231869 w 351472"/>
                <a:gd name="connsiteY23" fmla="*/ 90171 h 509980"/>
                <a:gd name="connsiteX24" fmla="*/ 240811 w 351472"/>
                <a:gd name="connsiteY24" fmla="*/ 167013 h 509980"/>
                <a:gd name="connsiteX25" fmla="*/ 249322 w 351472"/>
                <a:gd name="connsiteY25" fmla="*/ 256329 h 50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1472" h="509980">
                  <a:moveTo>
                    <a:pt x="249322" y="256329"/>
                  </a:moveTo>
                  <a:cubicBezTo>
                    <a:pt x="267568" y="259206"/>
                    <a:pt x="285124" y="261756"/>
                    <a:pt x="302612" y="264771"/>
                  </a:cubicBezTo>
                  <a:cubicBezTo>
                    <a:pt x="330575" y="269595"/>
                    <a:pt x="350836" y="292923"/>
                    <a:pt x="350991" y="321334"/>
                  </a:cubicBezTo>
                  <a:cubicBezTo>
                    <a:pt x="351301" y="376742"/>
                    <a:pt x="351129" y="432168"/>
                    <a:pt x="351060" y="487577"/>
                  </a:cubicBezTo>
                  <a:cubicBezTo>
                    <a:pt x="351043" y="500619"/>
                    <a:pt x="342497" y="509647"/>
                    <a:pt x="330781" y="509596"/>
                  </a:cubicBezTo>
                  <a:cubicBezTo>
                    <a:pt x="319083" y="509544"/>
                    <a:pt x="310830" y="500723"/>
                    <a:pt x="310796" y="487370"/>
                  </a:cubicBezTo>
                  <a:cubicBezTo>
                    <a:pt x="310658" y="434253"/>
                    <a:pt x="310744" y="381136"/>
                    <a:pt x="310727" y="328019"/>
                  </a:cubicBezTo>
                  <a:cubicBezTo>
                    <a:pt x="310727" y="309756"/>
                    <a:pt x="306850" y="305517"/>
                    <a:pt x="288760" y="302864"/>
                  </a:cubicBezTo>
                  <a:cubicBezTo>
                    <a:pt x="269187" y="299987"/>
                    <a:pt x="249632" y="296937"/>
                    <a:pt x="230112" y="293698"/>
                  </a:cubicBezTo>
                  <a:cubicBezTo>
                    <a:pt x="215536" y="291286"/>
                    <a:pt x="211022" y="284584"/>
                    <a:pt x="209868" y="269595"/>
                  </a:cubicBezTo>
                  <a:cubicBezTo>
                    <a:pt x="207163" y="234413"/>
                    <a:pt x="203682" y="199283"/>
                    <a:pt x="200392" y="164153"/>
                  </a:cubicBezTo>
                  <a:cubicBezTo>
                    <a:pt x="198565" y="144736"/>
                    <a:pt x="197204" y="125233"/>
                    <a:pt x="194396" y="105936"/>
                  </a:cubicBezTo>
                  <a:cubicBezTo>
                    <a:pt x="188504" y="65499"/>
                    <a:pt x="149721" y="36158"/>
                    <a:pt x="110249" y="41499"/>
                  </a:cubicBezTo>
                  <a:cubicBezTo>
                    <a:pt x="67401" y="47288"/>
                    <a:pt x="38008" y="84141"/>
                    <a:pt x="42126" y="126180"/>
                  </a:cubicBezTo>
                  <a:cubicBezTo>
                    <a:pt x="47105" y="177023"/>
                    <a:pt x="51877" y="227883"/>
                    <a:pt x="56219" y="278778"/>
                  </a:cubicBezTo>
                  <a:cubicBezTo>
                    <a:pt x="59234" y="314149"/>
                    <a:pt x="91538" y="347798"/>
                    <a:pt x="130252" y="348332"/>
                  </a:cubicBezTo>
                  <a:cubicBezTo>
                    <a:pt x="166399" y="348831"/>
                    <a:pt x="202528" y="351398"/>
                    <a:pt x="238657" y="353173"/>
                  </a:cubicBezTo>
                  <a:cubicBezTo>
                    <a:pt x="252389" y="353845"/>
                    <a:pt x="260693" y="362477"/>
                    <a:pt x="260022" y="374916"/>
                  </a:cubicBezTo>
                  <a:cubicBezTo>
                    <a:pt x="259384" y="386563"/>
                    <a:pt x="250184" y="393748"/>
                    <a:pt x="236487" y="393144"/>
                  </a:cubicBezTo>
                  <a:cubicBezTo>
                    <a:pt x="198341" y="391439"/>
                    <a:pt x="160196" y="389785"/>
                    <a:pt x="122068" y="387941"/>
                  </a:cubicBezTo>
                  <a:cubicBezTo>
                    <a:pt x="70433" y="385443"/>
                    <a:pt x="21830" y="337598"/>
                    <a:pt x="16919" y="284877"/>
                  </a:cubicBezTo>
                  <a:cubicBezTo>
                    <a:pt x="11975" y="232552"/>
                    <a:pt x="6978" y="180279"/>
                    <a:pt x="1810" y="128024"/>
                  </a:cubicBezTo>
                  <a:cubicBezTo>
                    <a:pt x="-3962" y="69738"/>
                    <a:pt x="39248" y="12951"/>
                    <a:pt x="97121" y="3096"/>
                  </a:cubicBezTo>
                  <a:cubicBezTo>
                    <a:pt x="159542" y="-7535"/>
                    <a:pt x="218723" y="29766"/>
                    <a:pt x="231869" y="90171"/>
                  </a:cubicBezTo>
                  <a:cubicBezTo>
                    <a:pt x="237331" y="115257"/>
                    <a:pt x="238192" y="141359"/>
                    <a:pt x="240811" y="167013"/>
                  </a:cubicBezTo>
                  <a:cubicBezTo>
                    <a:pt x="243809" y="196406"/>
                    <a:pt x="246428" y="225850"/>
                    <a:pt x="249322" y="256329"/>
                  </a:cubicBezTo>
                  <a:close/>
                </a:path>
              </a:pathLst>
            </a:custGeom>
            <a:solidFill>
              <a:schemeClr val="accent2"/>
            </a:solidFill>
            <a:ln w="9525" cap="flat">
              <a:noFill/>
              <a:prstDash val="solid"/>
              <a:miter/>
            </a:ln>
          </p:spPr>
          <p:txBody>
            <a:bodyPr rtlCol="0" anchor="ctr"/>
            <a:lstStyle/>
            <a:p>
              <a:endParaRPr lang="en-IN"/>
            </a:p>
          </p:txBody>
        </p:sp>
        <p:grpSp>
          <p:nvGrpSpPr>
            <p:cNvPr id="141" name="Group 140">
              <a:extLst>
                <a:ext uri="{FF2B5EF4-FFF2-40B4-BE49-F238E27FC236}">
                  <a16:creationId xmlns:a16="http://schemas.microsoft.com/office/drawing/2014/main" id="{92D0B09A-B01C-4C58-AE76-0EDB450FB3E4}"/>
                </a:ext>
              </a:extLst>
            </p:cNvPr>
            <p:cNvGrpSpPr/>
            <p:nvPr/>
          </p:nvGrpSpPr>
          <p:grpSpPr>
            <a:xfrm>
              <a:off x="1374289" y="2662073"/>
              <a:ext cx="959180" cy="372148"/>
              <a:chOff x="1374289" y="2662073"/>
              <a:chExt cx="959180" cy="372148"/>
            </a:xfrm>
          </p:grpSpPr>
          <p:sp>
            <p:nvSpPr>
              <p:cNvPr id="45" name="Freeform: Shape 44">
                <a:extLst>
                  <a:ext uri="{FF2B5EF4-FFF2-40B4-BE49-F238E27FC236}">
                    <a16:creationId xmlns:a16="http://schemas.microsoft.com/office/drawing/2014/main" id="{844794E1-F885-4795-8CC3-BB737D3ADA73}"/>
                  </a:ext>
                </a:extLst>
              </p:cNvPr>
              <p:cNvSpPr/>
              <p:nvPr/>
            </p:nvSpPr>
            <p:spPr>
              <a:xfrm>
                <a:off x="1645847" y="2662073"/>
                <a:ext cx="415220" cy="372148"/>
              </a:xfrm>
              <a:custGeom>
                <a:avLst/>
                <a:gdLst>
                  <a:gd name="connsiteX0" fmla="*/ 208480 w 415220"/>
                  <a:gd name="connsiteY0" fmla="*/ 1309 h 372147"/>
                  <a:gd name="connsiteX1" fmla="*/ 389317 w 415220"/>
                  <a:gd name="connsiteY1" fmla="*/ 1309 h 372147"/>
                  <a:gd name="connsiteX2" fmla="*/ 415350 w 415220"/>
                  <a:gd name="connsiteY2" fmla="*/ 27463 h 372147"/>
                  <a:gd name="connsiteX3" fmla="*/ 415350 w 415220"/>
                  <a:gd name="connsiteY3" fmla="*/ 271168 h 372147"/>
                  <a:gd name="connsiteX4" fmla="*/ 389334 w 415220"/>
                  <a:gd name="connsiteY4" fmla="*/ 297408 h 372147"/>
                  <a:gd name="connsiteX5" fmla="*/ 297193 w 415220"/>
                  <a:gd name="connsiteY5" fmla="*/ 297632 h 372147"/>
                  <a:gd name="connsiteX6" fmla="*/ 285408 w 415220"/>
                  <a:gd name="connsiteY6" fmla="*/ 302542 h 372147"/>
                  <a:gd name="connsiteX7" fmla="*/ 224951 w 415220"/>
                  <a:gd name="connsiteY7" fmla="*/ 362637 h 372147"/>
                  <a:gd name="connsiteX8" fmla="*/ 191579 w 415220"/>
                  <a:gd name="connsiteY8" fmla="*/ 362499 h 372147"/>
                  <a:gd name="connsiteX9" fmla="*/ 132621 w 415220"/>
                  <a:gd name="connsiteY9" fmla="*/ 303335 h 372147"/>
                  <a:gd name="connsiteX10" fmla="*/ 117563 w 415220"/>
                  <a:gd name="connsiteY10" fmla="*/ 297270 h 372147"/>
                  <a:gd name="connsiteX11" fmla="*/ 27144 w 415220"/>
                  <a:gd name="connsiteY11" fmla="*/ 297391 h 372147"/>
                  <a:gd name="connsiteX12" fmla="*/ 1318 w 415220"/>
                  <a:gd name="connsiteY12" fmla="*/ 271737 h 372147"/>
                  <a:gd name="connsiteX13" fmla="*/ 1318 w 415220"/>
                  <a:gd name="connsiteY13" fmla="*/ 26309 h 372147"/>
                  <a:gd name="connsiteX14" fmla="*/ 26765 w 415220"/>
                  <a:gd name="connsiteY14" fmla="*/ 1292 h 372147"/>
                  <a:gd name="connsiteX15" fmla="*/ 208480 w 415220"/>
                  <a:gd name="connsiteY15" fmla="*/ 1309 h 372147"/>
                  <a:gd name="connsiteX16" fmla="*/ 374827 w 415220"/>
                  <a:gd name="connsiteY16" fmla="*/ 257402 h 372147"/>
                  <a:gd name="connsiteX17" fmla="*/ 374827 w 415220"/>
                  <a:gd name="connsiteY17" fmla="*/ 42125 h 372147"/>
                  <a:gd name="connsiteX18" fmla="*/ 41617 w 415220"/>
                  <a:gd name="connsiteY18" fmla="*/ 42125 h 372147"/>
                  <a:gd name="connsiteX19" fmla="*/ 41617 w 415220"/>
                  <a:gd name="connsiteY19" fmla="*/ 256799 h 372147"/>
                  <a:gd name="connsiteX20" fmla="*/ 51231 w 415220"/>
                  <a:gd name="connsiteY20" fmla="*/ 256799 h 372147"/>
                  <a:gd name="connsiteX21" fmla="*/ 127900 w 415220"/>
                  <a:gd name="connsiteY21" fmla="*/ 256661 h 372147"/>
                  <a:gd name="connsiteX22" fmla="*/ 153106 w 415220"/>
                  <a:gd name="connsiteY22" fmla="*/ 266964 h 372147"/>
                  <a:gd name="connsiteX23" fmla="*/ 200279 w 415220"/>
                  <a:gd name="connsiteY23" fmla="*/ 314809 h 372147"/>
                  <a:gd name="connsiteX24" fmla="*/ 206361 w 415220"/>
                  <a:gd name="connsiteY24" fmla="*/ 324613 h 372147"/>
                  <a:gd name="connsiteX25" fmla="*/ 259995 w 415220"/>
                  <a:gd name="connsiteY25" fmla="*/ 270651 h 372147"/>
                  <a:gd name="connsiteX26" fmla="*/ 292507 w 415220"/>
                  <a:gd name="connsiteY26" fmla="*/ 257178 h 372147"/>
                  <a:gd name="connsiteX27" fmla="*/ 374827 w 415220"/>
                  <a:gd name="connsiteY27" fmla="*/ 257402 h 37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5220" h="372147">
                    <a:moveTo>
                      <a:pt x="208480" y="1309"/>
                    </a:moveTo>
                    <a:cubicBezTo>
                      <a:pt x="268765" y="1309"/>
                      <a:pt x="329049" y="1309"/>
                      <a:pt x="389317" y="1309"/>
                    </a:cubicBezTo>
                    <a:cubicBezTo>
                      <a:pt x="407786" y="1309"/>
                      <a:pt x="415350" y="8890"/>
                      <a:pt x="415350" y="27463"/>
                    </a:cubicBezTo>
                    <a:cubicBezTo>
                      <a:pt x="415367" y="108698"/>
                      <a:pt x="415367" y="189933"/>
                      <a:pt x="415350" y="271168"/>
                    </a:cubicBezTo>
                    <a:cubicBezTo>
                      <a:pt x="415350" y="289707"/>
                      <a:pt x="407717" y="297391"/>
                      <a:pt x="389334" y="297408"/>
                    </a:cubicBezTo>
                    <a:cubicBezTo>
                      <a:pt x="358614" y="297442"/>
                      <a:pt x="327895" y="297236"/>
                      <a:pt x="297193" y="297632"/>
                    </a:cubicBezTo>
                    <a:cubicBezTo>
                      <a:pt x="293196" y="297684"/>
                      <a:pt x="288285" y="299751"/>
                      <a:pt x="285408" y="302542"/>
                    </a:cubicBezTo>
                    <a:cubicBezTo>
                      <a:pt x="265026" y="322338"/>
                      <a:pt x="245092" y="342600"/>
                      <a:pt x="224951" y="362637"/>
                    </a:cubicBezTo>
                    <a:cubicBezTo>
                      <a:pt x="213356" y="374181"/>
                      <a:pt x="203260" y="374129"/>
                      <a:pt x="191579" y="362499"/>
                    </a:cubicBezTo>
                    <a:cubicBezTo>
                      <a:pt x="171851" y="342841"/>
                      <a:pt x="152055" y="323269"/>
                      <a:pt x="132621" y="303335"/>
                    </a:cubicBezTo>
                    <a:cubicBezTo>
                      <a:pt x="128210" y="298804"/>
                      <a:pt x="123748" y="297219"/>
                      <a:pt x="117563" y="297270"/>
                    </a:cubicBezTo>
                    <a:cubicBezTo>
                      <a:pt x="87429" y="297546"/>
                      <a:pt x="57278" y="297425"/>
                      <a:pt x="27144" y="297391"/>
                    </a:cubicBezTo>
                    <a:cubicBezTo>
                      <a:pt x="9330" y="297356"/>
                      <a:pt x="1335" y="289431"/>
                      <a:pt x="1318" y="271737"/>
                    </a:cubicBezTo>
                    <a:cubicBezTo>
                      <a:pt x="1284" y="189933"/>
                      <a:pt x="1284" y="108112"/>
                      <a:pt x="1318" y="26309"/>
                    </a:cubicBezTo>
                    <a:cubicBezTo>
                      <a:pt x="1318" y="9114"/>
                      <a:pt x="9330" y="1292"/>
                      <a:pt x="26765" y="1292"/>
                    </a:cubicBezTo>
                    <a:cubicBezTo>
                      <a:pt x="87343" y="1292"/>
                      <a:pt x="147903" y="1309"/>
                      <a:pt x="208480" y="1309"/>
                    </a:cubicBezTo>
                    <a:close/>
                    <a:moveTo>
                      <a:pt x="374827" y="257402"/>
                    </a:moveTo>
                    <a:cubicBezTo>
                      <a:pt x="374827" y="184919"/>
                      <a:pt x="374827" y="113608"/>
                      <a:pt x="374827" y="42125"/>
                    </a:cubicBezTo>
                    <a:cubicBezTo>
                      <a:pt x="263458" y="42125"/>
                      <a:pt x="152727" y="42125"/>
                      <a:pt x="41617" y="42125"/>
                    </a:cubicBezTo>
                    <a:cubicBezTo>
                      <a:pt x="41617" y="113695"/>
                      <a:pt x="41617" y="184747"/>
                      <a:pt x="41617" y="256799"/>
                    </a:cubicBezTo>
                    <a:cubicBezTo>
                      <a:pt x="45097" y="256799"/>
                      <a:pt x="48164" y="256799"/>
                      <a:pt x="51231" y="256799"/>
                    </a:cubicBezTo>
                    <a:cubicBezTo>
                      <a:pt x="76781" y="256799"/>
                      <a:pt x="102349" y="257075"/>
                      <a:pt x="127900" y="256661"/>
                    </a:cubicBezTo>
                    <a:cubicBezTo>
                      <a:pt x="138082" y="256489"/>
                      <a:pt x="146008" y="259470"/>
                      <a:pt x="153106" y="266964"/>
                    </a:cubicBezTo>
                    <a:cubicBezTo>
                      <a:pt x="168526" y="283194"/>
                      <a:pt x="184653" y="298752"/>
                      <a:pt x="200279" y="314809"/>
                    </a:cubicBezTo>
                    <a:cubicBezTo>
                      <a:pt x="202812" y="317411"/>
                      <a:pt x="204242" y="321098"/>
                      <a:pt x="206361" y="324613"/>
                    </a:cubicBezTo>
                    <a:cubicBezTo>
                      <a:pt x="226106" y="304885"/>
                      <a:pt x="243714" y="288380"/>
                      <a:pt x="259995" y="270651"/>
                    </a:cubicBezTo>
                    <a:cubicBezTo>
                      <a:pt x="269196" y="260641"/>
                      <a:pt x="279085" y="256782"/>
                      <a:pt x="292507" y="257178"/>
                    </a:cubicBezTo>
                    <a:cubicBezTo>
                      <a:pt x="319711" y="257971"/>
                      <a:pt x="346968" y="257402"/>
                      <a:pt x="374827" y="257402"/>
                    </a:cubicBezTo>
                    <a:close/>
                  </a:path>
                </a:pathLst>
              </a:custGeom>
              <a:solidFill>
                <a:schemeClr val="accent1"/>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717AE4D-0B9B-49D1-8909-13B477C6B44D}"/>
                  </a:ext>
                </a:extLst>
              </p:cNvPr>
              <p:cNvSpPr/>
              <p:nvPr/>
            </p:nvSpPr>
            <p:spPr>
              <a:xfrm>
                <a:off x="2121551" y="2776266"/>
                <a:ext cx="211918" cy="211917"/>
              </a:xfrm>
              <a:custGeom>
                <a:avLst/>
                <a:gdLst>
                  <a:gd name="connsiteX0" fmla="*/ 106389 w 211917"/>
                  <a:gd name="connsiteY0" fmla="*/ 211212 h 211917"/>
                  <a:gd name="connsiteX1" fmla="*/ 1292 w 211917"/>
                  <a:gd name="connsiteY1" fmla="*/ 106442 h 211917"/>
                  <a:gd name="connsiteX2" fmla="*/ 106303 w 211917"/>
                  <a:gd name="connsiteY2" fmla="*/ 1293 h 211917"/>
                  <a:gd name="connsiteX3" fmla="*/ 211246 w 211917"/>
                  <a:gd name="connsiteY3" fmla="*/ 105907 h 211917"/>
                  <a:gd name="connsiteX4" fmla="*/ 106389 w 211917"/>
                  <a:gd name="connsiteY4" fmla="*/ 211212 h 211917"/>
                  <a:gd name="connsiteX5" fmla="*/ 107440 w 211917"/>
                  <a:gd name="connsiteY5" fmla="*/ 41488 h 211917"/>
                  <a:gd name="connsiteX6" fmla="*/ 41126 w 211917"/>
                  <a:gd name="connsiteY6" fmla="*/ 104409 h 211917"/>
                  <a:gd name="connsiteX7" fmla="*/ 104408 w 211917"/>
                  <a:gd name="connsiteY7" fmla="*/ 171343 h 211917"/>
                  <a:gd name="connsiteX8" fmla="*/ 171154 w 211917"/>
                  <a:gd name="connsiteY8" fmla="*/ 107027 h 211917"/>
                  <a:gd name="connsiteX9" fmla="*/ 107440 w 211917"/>
                  <a:gd name="connsiteY9" fmla="*/ 41488 h 2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7" h="211917">
                    <a:moveTo>
                      <a:pt x="106389" y="211212"/>
                    </a:moveTo>
                    <a:cubicBezTo>
                      <a:pt x="48138" y="211280"/>
                      <a:pt x="1309" y="164607"/>
                      <a:pt x="1292" y="106442"/>
                    </a:cubicBezTo>
                    <a:cubicBezTo>
                      <a:pt x="1275" y="48552"/>
                      <a:pt x="48655" y="1120"/>
                      <a:pt x="106303" y="1293"/>
                    </a:cubicBezTo>
                    <a:cubicBezTo>
                      <a:pt x="163642" y="1448"/>
                      <a:pt x="210936" y="48604"/>
                      <a:pt x="211246" y="105907"/>
                    </a:cubicBezTo>
                    <a:cubicBezTo>
                      <a:pt x="211590" y="163573"/>
                      <a:pt x="164227" y="211143"/>
                      <a:pt x="106389" y="211212"/>
                    </a:cubicBezTo>
                    <a:close/>
                    <a:moveTo>
                      <a:pt x="107440" y="41488"/>
                    </a:moveTo>
                    <a:cubicBezTo>
                      <a:pt x="71776" y="40696"/>
                      <a:pt x="41936" y="69003"/>
                      <a:pt x="41126" y="104409"/>
                    </a:cubicBezTo>
                    <a:cubicBezTo>
                      <a:pt x="40299" y="140503"/>
                      <a:pt x="68761" y="170620"/>
                      <a:pt x="104408" y="171343"/>
                    </a:cubicBezTo>
                    <a:cubicBezTo>
                      <a:pt x="140968" y="172084"/>
                      <a:pt x="170585" y="143553"/>
                      <a:pt x="171154" y="107027"/>
                    </a:cubicBezTo>
                    <a:cubicBezTo>
                      <a:pt x="171688" y="71553"/>
                      <a:pt x="143260" y="42298"/>
                      <a:pt x="107440" y="41488"/>
                    </a:cubicBezTo>
                    <a:close/>
                  </a:path>
                </a:pathLst>
              </a:custGeom>
              <a:solidFill>
                <a:schemeClr val="accent2"/>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A18806B9-C0DD-4735-87A9-2FC2BFC77733}"/>
                  </a:ext>
                </a:extLst>
              </p:cNvPr>
              <p:cNvSpPr/>
              <p:nvPr/>
            </p:nvSpPr>
            <p:spPr>
              <a:xfrm>
                <a:off x="1374289" y="2776301"/>
                <a:ext cx="211918" cy="211917"/>
              </a:xfrm>
              <a:custGeom>
                <a:avLst/>
                <a:gdLst>
                  <a:gd name="connsiteX0" fmla="*/ 211231 w 211917"/>
                  <a:gd name="connsiteY0" fmla="*/ 105959 h 211917"/>
                  <a:gd name="connsiteX1" fmla="*/ 106340 w 211917"/>
                  <a:gd name="connsiteY1" fmla="*/ 211159 h 211917"/>
                  <a:gd name="connsiteX2" fmla="*/ 1295 w 211917"/>
                  <a:gd name="connsiteY2" fmla="*/ 106734 h 211917"/>
                  <a:gd name="connsiteX3" fmla="*/ 106409 w 211917"/>
                  <a:gd name="connsiteY3" fmla="*/ 1292 h 211917"/>
                  <a:gd name="connsiteX4" fmla="*/ 211231 w 211917"/>
                  <a:gd name="connsiteY4" fmla="*/ 105959 h 211917"/>
                  <a:gd name="connsiteX5" fmla="*/ 107581 w 211917"/>
                  <a:gd name="connsiteY5" fmla="*/ 41522 h 211917"/>
                  <a:gd name="connsiteX6" fmla="*/ 41404 w 211917"/>
                  <a:gd name="connsiteY6" fmla="*/ 105407 h 211917"/>
                  <a:gd name="connsiteX7" fmla="*/ 104738 w 211917"/>
                  <a:gd name="connsiteY7" fmla="*/ 171309 h 211917"/>
                  <a:gd name="connsiteX8" fmla="*/ 171363 w 211917"/>
                  <a:gd name="connsiteY8" fmla="*/ 107751 h 211917"/>
                  <a:gd name="connsiteX9" fmla="*/ 107581 w 211917"/>
                  <a:gd name="connsiteY9" fmla="*/ 41522 h 21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7" h="211917">
                    <a:moveTo>
                      <a:pt x="211231" y="105959"/>
                    </a:moveTo>
                    <a:cubicBezTo>
                      <a:pt x="211386" y="163986"/>
                      <a:pt x="164333" y="211194"/>
                      <a:pt x="106340" y="211159"/>
                    </a:cubicBezTo>
                    <a:cubicBezTo>
                      <a:pt x="48830" y="211142"/>
                      <a:pt x="1708" y="164314"/>
                      <a:pt x="1295" y="106734"/>
                    </a:cubicBezTo>
                    <a:cubicBezTo>
                      <a:pt x="881" y="49396"/>
                      <a:pt x="48899" y="1223"/>
                      <a:pt x="106409" y="1292"/>
                    </a:cubicBezTo>
                    <a:cubicBezTo>
                      <a:pt x="163834" y="1361"/>
                      <a:pt x="211076" y="48534"/>
                      <a:pt x="211231" y="105959"/>
                    </a:cubicBezTo>
                    <a:close/>
                    <a:moveTo>
                      <a:pt x="107581" y="41522"/>
                    </a:moveTo>
                    <a:cubicBezTo>
                      <a:pt x="71744" y="40764"/>
                      <a:pt x="42214" y="69261"/>
                      <a:pt x="41404" y="105407"/>
                    </a:cubicBezTo>
                    <a:cubicBezTo>
                      <a:pt x="40629" y="140675"/>
                      <a:pt x="69367" y="170585"/>
                      <a:pt x="104738" y="171309"/>
                    </a:cubicBezTo>
                    <a:cubicBezTo>
                      <a:pt x="140730" y="172049"/>
                      <a:pt x="170639" y="143518"/>
                      <a:pt x="171363" y="107751"/>
                    </a:cubicBezTo>
                    <a:cubicBezTo>
                      <a:pt x="172104" y="71725"/>
                      <a:pt x="143762" y="42297"/>
                      <a:pt x="107581" y="41522"/>
                    </a:cubicBezTo>
                    <a:close/>
                  </a:path>
                </a:pathLst>
              </a:custGeom>
              <a:solidFill>
                <a:schemeClr val="accent2"/>
              </a:solidFill>
              <a:ln w="9525" cap="flat">
                <a:noFill/>
                <a:prstDash val="solid"/>
                <a:miter/>
              </a:ln>
            </p:spPr>
            <p:txBody>
              <a:bodyPr rtlCol="0" anchor="ctr"/>
              <a:lstStyle/>
              <a:p>
                <a:endParaRPr lang="en-IN"/>
              </a:p>
            </p:txBody>
          </p:sp>
        </p:grpSp>
      </p:grpSp>
      <p:sp>
        <p:nvSpPr>
          <p:cNvPr id="97" name="Freeform: Shape 96">
            <a:extLst>
              <a:ext uri="{FF2B5EF4-FFF2-40B4-BE49-F238E27FC236}">
                <a16:creationId xmlns:a16="http://schemas.microsoft.com/office/drawing/2014/main" id="{9EED7B4F-2EC2-4CA7-A2B8-4A12657AF91F}"/>
              </a:ext>
            </a:extLst>
          </p:cNvPr>
          <p:cNvSpPr/>
          <p:nvPr/>
        </p:nvSpPr>
        <p:spPr>
          <a:xfrm>
            <a:off x="7143563" y="2880920"/>
            <a:ext cx="778826" cy="633202"/>
          </a:xfrm>
          <a:custGeom>
            <a:avLst/>
            <a:gdLst>
              <a:gd name="connsiteX0" fmla="*/ 499087 w 1029052"/>
              <a:gd name="connsiteY0" fmla="*/ 787563 h 820159"/>
              <a:gd name="connsiteX1" fmla="*/ 441916 w 1029052"/>
              <a:gd name="connsiteY1" fmla="*/ 787563 h 820159"/>
              <a:gd name="connsiteX2" fmla="*/ 418852 w 1029052"/>
              <a:gd name="connsiteY2" fmla="*/ 764156 h 820159"/>
              <a:gd name="connsiteX3" fmla="*/ 418852 w 1029052"/>
              <a:gd name="connsiteY3" fmla="*/ 306168 h 820159"/>
              <a:gd name="connsiteX4" fmla="*/ 418646 w 1029052"/>
              <a:gd name="connsiteY4" fmla="*/ 296768 h 820159"/>
              <a:gd name="connsiteX5" fmla="*/ 402483 w 1029052"/>
              <a:gd name="connsiteY5" fmla="*/ 282163 h 820159"/>
              <a:gd name="connsiteX6" fmla="*/ 386628 w 1029052"/>
              <a:gd name="connsiteY6" fmla="*/ 300501 h 820159"/>
              <a:gd name="connsiteX7" fmla="*/ 386593 w 1029052"/>
              <a:gd name="connsiteY7" fmla="*/ 440887 h 820159"/>
              <a:gd name="connsiteX8" fmla="*/ 386593 w 1029052"/>
              <a:gd name="connsiteY8" fmla="*/ 450475 h 820159"/>
              <a:gd name="connsiteX9" fmla="*/ 343514 w 1029052"/>
              <a:gd name="connsiteY9" fmla="*/ 450458 h 820159"/>
              <a:gd name="connsiteX10" fmla="*/ 322436 w 1029052"/>
              <a:gd name="connsiteY10" fmla="*/ 429706 h 820159"/>
              <a:gd name="connsiteX11" fmla="*/ 322504 w 1029052"/>
              <a:gd name="connsiteY11" fmla="*/ 118970 h 820159"/>
              <a:gd name="connsiteX12" fmla="*/ 376645 w 1029052"/>
              <a:gd name="connsiteY12" fmla="*/ 65291 h 820159"/>
              <a:gd name="connsiteX13" fmla="*/ 434005 w 1029052"/>
              <a:gd name="connsiteY13" fmla="*/ 65223 h 820159"/>
              <a:gd name="connsiteX14" fmla="*/ 442018 w 1029052"/>
              <a:gd name="connsiteY14" fmla="*/ 64641 h 820159"/>
              <a:gd name="connsiteX15" fmla="*/ 416078 w 1029052"/>
              <a:gd name="connsiteY15" fmla="*/ 46576 h 820159"/>
              <a:gd name="connsiteX16" fmla="*/ 376166 w 1029052"/>
              <a:gd name="connsiteY16" fmla="*/ 33153 h 820159"/>
              <a:gd name="connsiteX17" fmla="*/ 290434 w 1029052"/>
              <a:gd name="connsiteY17" fmla="*/ 120357 h 820159"/>
              <a:gd name="connsiteX18" fmla="*/ 290451 w 1029052"/>
              <a:gd name="connsiteY18" fmla="*/ 430237 h 820159"/>
              <a:gd name="connsiteX19" fmla="*/ 343154 w 1029052"/>
              <a:gd name="connsiteY19" fmla="*/ 482614 h 820159"/>
              <a:gd name="connsiteX20" fmla="*/ 386593 w 1029052"/>
              <a:gd name="connsiteY20" fmla="*/ 482614 h 820159"/>
              <a:gd name="connsiteX21" fmla="*/ 386593 w 1029052"/>
              <a:gd name="connsiteY21" fmla="*/ 493504 h 820159"/>
              <a:gd name="connsiteX22" fmla="*/ 386593 w 1029052"/>
              <a:gd name="connsiteY22" fmla="*/ 767444 h 820159"/>
              <a:gd name="connsiteX23" fmla="*/ 439125 w 1029052"/>
              <a:gd name="connsiteY23" fmla="*/ 819787 h 820159"/>
              <a:gd name="connsiteX24" fmla="*/ 589784 w 1029052"/>
              <a:gd name="connsiteY24" fmla="*/ 819804 h 820159"/>
              <a:gd name="connsiteX25" fmla="*/ 643411 w 1029052"/>
              <a:gd name="connsiteY25" fmla="*/ 765954 h 820159"/>
              <a:gd name="connsiteX26" fmla="*/ 643411 w 1029052"/>
              <a:gd name="connsiteY26" fmla="*/ 492870 h 820159"/>
              <a:gd name="connsiteX27" fmla="*/ 643411 w 1029052"/>
              <a:gd name="connsiteY27" fmla="*/ 482614 h 820159"/>
              <a:gd name="connsiteX28" fmla="*/ 685772 w 1029052"/>
              <a:gd name="connsiteY28" fmla="*/ 482614 h 820159"/>
              <a:gd name="connsiteX29" fmla="*/ 739570 w 1029052"/>
              <a:gd name="connsiteY29" fmla="*/ 428696 h 820159"/>
              <a:gd name="connsiteX30" fmla="*/ 739587 w 1029052"/>
              <a:gd name="connsiteY30" fmla="*/ 200130 h 820159"/>
              <a:gd name="connsiteX31" fmla="*/ 739587 w 1029052"/>
              <a:gd name="connsiteY31" fmla="*/ 192784 h 820159"/>
              <a:gd name="connsiteX32" fmla="*/ 707620 w 1029052"/>
              <a:gd name="connsiteY32" fmla="*/ 192784 h 820159"/>
              <a:gd name="connsiteX33" fmla="*/ 707620 w 1029052"/>
              <a:gd name="connsiteY33" fmla="*/ 202801 h 820159"/>
              <a:gd name="connsiteX34" fmla="*/ 707603 w 1029052"/>
              <a:gd name="connsiteY34" fmla="*/ 425374 h 820159"/>
              <a:gd name="connsiteX35" fmla="*/ 706952 w 1029052"/>
              <a:gd name="connsiteY35" fmla="*/ 436452 h 820159"/>
              <a:gd name="connsiteX36" fmla="*/ 693340 w 1029052"/>
              <a:gd name="connsiteY36" fmla="*/ 449842 h 820159"/>
              <a:gd name="connsiteX37" fmla="*/ 643428 w 1029052"/>
              <a:gd name="connsiteY37" fmla="*/ 450081 h 820159"/>
              <a:gd name="connsiteX38" fmla="*/ 643428 w 1029052"/>
              <a:gd name="connsiteY38" fmla="*/ 440065 h 820159"/>
              <a:gd name="connsiteX39" fmla="*/ 643428 w 1029052"/>
              <a:gd name="connsiteY39" fmla="*/ 303959 h 820159"/>
              <a:gd name="connsiteX40" fmla="*/ 643274 w 1029052"/>
              <a:gd name="connsiteY40" fmla="*/ 296271 h 820159"/>
              <a:gd name="connsiteX41" fmla="*/ 628412 w 1029052"/>
              <a:gd name="connsiteY41" fmla="*/ 282197 h 820159"/>
              <a:gd name="connsiteX42" fmla="*/ 612009 w 1029052"/>
              <a:gd name="connsiteY42" fmla="*/ 294285 h 820159"/>
              <a:gd name="connsiteX43" fmla="*/ 611221 w 1029052"/>
              <a:gd name="connsiteY43" fmla="*/ 305312 h 820159"/>
              <a:gd name="connsiteX44" fmla="*/ 611187 w 1029052"/>
              <a:gd name="connsiteY44" fmla="*/ 763300 h 820159"/>
              <a:gd name="connsiteX45" fmla="*/ 610999 w 1029052"/>
              <a:gd name="connsiteY45" fmla="*/ 772700 h 820159"/>
              <a:gd name="connsiteX46" fmla="*/ 597523 w 1029052"/>
              <a:gd name="connsiteY46" fmla="*/ 787066 h 820159"/>
              <a:gd name="connsiteX47" fmla="*/ 530952 w 1029052"/>
              <a:gd name="connsiteY47" fmla="*/ 787323 h 820159"/>
              <a:gd name="connsiteX48" fmla="*/ 530952 w 1029052"/>
              <a:gd name="connsiteY48" fmla="*/ 776519 h 820159"/>
              <a:gd name="connsiteX49" fmla="*/ 530952 w 1029052"/>
              <a:gd name="connsiteY49" fmla="*/ 523125 h 820159"/>
              <a:gd name="connsiteX50" fmla="*/ 530798 w 1029052"/>
              <a:gd name="connsiteY50" fmla="*/ 513708 h 820159"/>
              <a:gd name="connsiteX51" fmla="*/ 515028 w 1029052"/>
              <a:gd name="connsiteY51" fmla="*/ 498931 h 820159"/>
              <a:gd name="connsiteX52" fmla="*/ 499275 w 1029052"/>
              <a:gd name="connsiteY52" fmla="*/ 513725 h 820159"/>
              <a:gd name="connsiteX53" fmla="*/ 499121 w 1029052"/>
              <a:gd name="connsiteY53" fmla="*/ 523142 h 820159"/>
              <a:gd name="connsiteX54" fmla="*/ 499121 w 1029052"/>
              <a:gd name="connsiteY54" fmla="*/ 776536 h 820159"/>
              <a:gd name="connsiteX55" fmla="*/ 499087 w 1029052"/>
              <a:gd name="connsiteY55" fmla="*/ 787563 h 820159"/>
              <a:gd name="connsiteX56" fmla="*/ 771846 w 1029052"/>
              <a:gd name="connsiteY56" fmla="*/ 611048 h 820159"/>
              <a:gd name="connsiteX57" fmla="*/ 771846 w 1029052"/>
              <a:gd name="connsiteY57" fmla="*/ 621031 h 820159"/>
              <a:gd name="connsiteX58" fmla="*/ 771863 w 1029052"/>
              <a:gd name="connsiteY58" fmla="*/ 777700 h 820159"/>
              <a:gd name="connsiteX59" fmla="*/ 814172 w 1029052"/>
              <a:gd name="connsiteY59" fmla="*/ 819804 h 820159"/>
              <a:gd name="connsiteX60" fmla="*/ 918618 w 1029052"/>
              <a:gd name="connsiteY60" fmla="*/ 819821 h 820159"/>
              <a:gd name="connsiteX61" fmla="*/ 964472 w 1029052"/>
              <a:gd name="connsiteY61" fmla="*/ 774310 h 820159"/>
              <a:gd name="connsiteX62" fmla="*/ 964489 w 1029052"/>
              <a:gd name="connsiteY62" fmla="*/ 621921 h 820159"/>
              <a:gd name="connsiteX63" fmla="*/ 964489 w 1029052"/>
              <a:gd name="connsiteY63" fmla="*/ 611048 h 820159"/>
              <a:gd name="connsiteX64" fmla="*/ 986800 w 1029052"/>
              <a:gd name="connsiteY64" fmla="*/ 611048 h 820159"/>
              <a:gd name="connsiteX65" fmla="*/ 1028664 w 1029052"/>
              <a:gd name="connsiteY65" fmla="*/ 569236 h 820159"/>
              <a:gd name="connsiteX66" fmla="*/ 1028664 w 1029052"/>
              <a:gd name="connsiteY66" fmla="*/ 338940 h 820159"/>
              <a:gd name="connsiteX67" fmla="*/ 971509 w 1029052"/>
              <a:gd name="connsiteY67" fmla="*/ 274235 h 820159"/>
              <a:gd name="connsiteX68" fmla="*/ 955380 w 1029052"/>
              <a:gd name="connsiteY68" fmla="*/ 279269 h 820159"/>
              <a:gd name="connsiteX69" fmla="*/ 922420 w 1029052"/>
              <a:gd name="connsiteY69" fmla="*/ 301956 h 820159"/>
              <a:gd name="connsiteX70" fmla="*/ 914698 w 1029052"/>
              <a:gd name="connsiteY70" fmla="*/ 306151 h 820159"/>
              <a:gd name="connsiteX71" fmla="*/ 960517 w 1029052"/>
              <a:gd name="connsiteY71" fmla="*/ 306151 h 820159"/>
              <a:gd name="connsiteX72" fmla="*/ 996440 w 1029052"/>
              <a:gd name="connsiteY72" fmla="*/ 341594 h 820159"/>
              <a:gd name="connsiteX73" fmla="*/ 996440 w 1029052"/>
              <a:gd name="connsiteY73" fmla="*/ 565041 h 820159"/>
              <a:gd name="connsiteX74" fmla="*/ 996234 w 1029052"/>
              <a:gd name="connsiteY74" fmla="*/ 570931 h 820159"/>
              <a:gd name="connsiteX75" fmla="*/ 989008 w 1029052"/>
              <a:gd name="connsiteY75" fmla="*/ 578448 h 820159"/>
              <a:gd name="connsiteX76" fmla="*/ 964489 w 1029052"/>
              <a:gd name="connsiteY76" fmla="*/ 578807 h 820159"/>
              <a:gd name="connsiteX77" fmla="*/ 964489 w 1029052"/>
              <a:gd name="connsiteY77" fmla="*/ 567712 h 820159"/>
              <a:gd name="connsiteX78" fmla="*/ 964438 w 1029052"/>
              <a:gd name="connsiteY78" fmla="*/ 485525 h 820159"/>
              <a:gd name="connsiteX79" fmla="*/ 948069 w 1029052"/>
              <a:gd name="connsiteY79" fmla="*/ 466896 h 820159"/>
              <a:gd name="connsiteX80" fmla="*/ 932522 w 1029052"/>
              <a:gd name="connsiteY80" fmla="*/ 485388 h 820159"/>
              <a:gd name="connsiteX81" fmla="*/ 932522 w 1029052"/>
              <a:gd name="connsiteY81" fmla="*/ 492237 h 820159"/>
              <a:gd name="connsiteX82" fmla="*/ 932522 w 1029052"/>
              <a:gd name="connsiteY82" fmla="*/ 772187 h 820159"/>
              <a:gd name="connsiteX83" fmla="*/ 932162 w 1029052"/>
              <a:gd name="connsiteY83" fmla="*/ 780645 h 820159"/>
              <a:gd name="connsiteX84" fmla="*/ 925793 w 1029052"/>
              <a:gd name="connsiteY84" fmla="*/ 787186 h 820159"/>
              <a:gd name="connsiteX85" fmla="*/ 884357 w 1029052"/>
              <a:gd name="connsiteY85" fmla="*/ 787494 h 820159"/>
              <a:gd name="connsiteX86" fmla="*/ 884357 w 1029052"/>
              <a:gd name="connsiteY86" fmla="*/ 777186 h 820159"/>
              <a:gd name="connsiteX87" fmla="*/ 884340 w 1029052"/>
              <a:gd name="connsiteY87" fmla="*/ 660755 h 820159"/>
              <a:gd name="connsiteX88" fmla="*/ 884014 w 1029052"/>
              <a:gd name="connsiteY88" fmla="*/ 641937 h 820159"/>
              <a:gd name="connsiteX89" fmla="*/ 858656 w 1029052"/>
              <a:gd name="connsiteY89" fmla="*/ 630927 h 820159"/>
              <a:gd name="connsiteX90" fmla="*/ 852475 w 1029052"/>
              <a:gd name="connsiteY90" fmla="*/ 646646 h 820159"/>
              <a:gd name="connsiteX91" fmla="*/ 852201 w 1029052"/>
              <a:gd name="connsiteY91" fmla="*/ 777632 h 820159"/>
              <a:gd name="connsiteX92" fmla="*/ 852201 w 1029052"/>
              <a:gd name="connsiteY92" fmla="*/ 787614 h 820159"/>
              <a:gd name="connsiteX93" fmla="*/ 818025 w 1029052"/>
              <a:gd name="connsiteY93" fmla="*/ 787614 h 820159"/>
              <a:gd name="connsiteX94" fmla="*/ 804087 w 1029052"/>
              <a:gd name="connsiteY94" fmla="*/ 773676 h 820159"/>
              <a:gd name="connsiteX95" fmla="*/ 804070 w 1029052"/>
              <a:gd name="connsiteY95" fmla="*/ 486877 h 820159"/>
              <a:gd name="connsiteX96" fmla="*/ 788044 w 1029052"/>
              <a:gd name="connsiteY96" fmla="*/ 466896 h 820159"/>
              <a:gd name="connsiteX97" fmla="*/ 771863 w 1029052"/>
              <a:gd name="connsiteY97" fmla="*/ 486569 h 820159"/>
              <a:gd name="connsiteX98" fmla="*/ 771846 w 1029052"/>
              <a:gd name="connsiteY98" fmla="*/ 569612 h 820159"/>
              <a:gd name="connsiteX99" fmla="*/ 771846 w 1029052"/>
              <a:gd name="connsiteY99" fmla="*/ 578927 h 820159"/>
              <a:gd name="connsiteX100" fmla="*/ 749056 w 1029052"/>
              <a:gd name="connsiteY100" fmla="*/ 578944 h 820159"/>
              <a:gd name="connsiteX101" fmla="*/ 739605 w 1029052"/>
              <a:gd name="connsiteY101" fmla="*/ 569561 h 820159"/>
              <a:gd name="connsiteX102" fmla="*/ 739587 w 1029052"/>
              <a:gd name="connsiteY102" fmla="*/ 548158 h 820159"/>
              <a:gd name="connsiteX103" fmla="*/ 739587 w 1029052"/>
              <a:gd name="connsiteY103" fmla="*/ 499822 h 820159"/>
              <a:gd name="connsiteX104" fmla="*/ 710839 w 1029052"/>
              <a:gd name="connsiteY104" fmla="*/ 512133 h 820159"/>
              <a:gd name="connsiteX105" fmla="*/ 707757 w 1029052"/>
              <a:gd name="connsiteY105" fmla="*/ 518160 h 820159"/>
              <a:gd name="connsiteX106" fmla="*/ 707843 w 1029052"/>
              <a:gd name="connsiteY106" fmla="*/ 572934 h 820159"/>
              <a:gd name="connsiteX107" fmla="*/ 748012 w 1029052"/>
              <a:gd name="connsiteY107" fmla="*/ 611066 h 820159"/>
              <a:gd name="connsiteX108" fmla="*/ 771846 w 1029052"/>
              <a:gd name="connsiteY108" fmla="*/ 611048 h 820159"/>
              <a:gd name="connsiteX109" fmla="*/ 177821 w 1029052"/>
              <a:gd name="connsiteY109" fmla="*/ 787528 h 820159"/>
              <a:gd name="connsiteX110" fmla="*/ 177821 w 1029052"/>
              <a:gd name="connsiteY110" fmla="*/ 776998 h 820159"/>
              <a:gd name="connsiteX111" fmla="*/ 177821 w 1029052"/>
              <a:gd name="connsiteY111" fmla="*/ 649471 h 820159"/>
              <a:gd name="connsiteX112" fmla="*/ 177701 w 1029052"/>
              <a:gd name="connsiteY112" fmla="*/ 641766 h 820159"/>
              <a:gd name="connsiteX113" fmla="*/ 163233 w 1029052"/>
              <a:gd name="connsiteY113" fmla="*/ 627400 h 820159"/>
              <a:gd name="connsiteX114" fmla="*/ 146367 w 1029052"/>
              <a:gd name="connsiteY114" fmla="*/ 639917 h 820159"/>
              <a:gd name="connsiteX115" fmla="*/ 145716 w 1029052"/>
              <a:gd name="connsiteY115" fmla="*/ 649266 h 820159"/>
              <a:gd name="connsiteX116" fmla="*/ 145682 w 1029052"/>
              <a:gd name="connsiteY116" fmla="*/ 776793 h 820159"/>
              <a:gd name="connsiteX117" fmla="*/ 145682 w 1029052"/>
              <a:gd name="connsiteY117" fmla="*/ 787563 h 820159"/>
              <a:gd name="connsiteX118" fmla="*/ 111420 w 1029052"/>
              <a:gd name="connsiteY118" fmla="*/ 787563 h 820159"/>
              <a:gd name="connsiteX119" fmla="*/ 97517 w 1029052"/>
              <a:gd name="connsiteY119" fmla="*/ 773402 h 820159"/>
              <a:gd name="connsiteX120" fmla="*/ 97500 w 1029052"/>
              <a:gd name="connsiteY120" fmla="*/ 490096 h 820159"/>
              <a:gd name="connsiteX121" fmla="*/ 97294 w 1029052"/>
              <a:gd name="connsiteY121" fmla="*/ 480696 h 820159"/>
              <a:gd name="connsiteX122" fmla="*/ 81542 w 1029052"/>
              <a:gd name="connsiteY122" fmla="*/ 466861 h 820159"/>
              <a:gd name="connsiteX123" fmla="*/ 65584 w 1029052"/>
              <a:gd name="connsiteY123" fmla="*/ 485011 h 820159"/>
              <a:gd name="connsiteX124" fmla="*/ 65515 w 1029052"/>
              <a:gd name="connsiteY124" fmla="*/ 568037 h 820159"/>
              <a:gd name="connsiteX125" fmla="*/ 65515 w 1029052"/>
              <a:gd name="connsiteY125" fmla="*/ 578893 h 820159"/>
              <a:gd name="connsiteX126" fmla="*/ 46595 w 1029052"/>
              <a:gd name="connsiteY126" fmla="*/ 578893 h 820159"/>
              <a:gd name="connsiteX127" fmla="*/ 33565 w 1029052"/>
              <a:gd name="connsiteY127" fmla="*/ 565589 h 820159"/>
              <a:gd name="connsiteX128" fmla="*/ 33565 w 1029052"/>
              <a:gd name="connsiteY128" fmla="*/ 342194 h 820159"/>
              <a:gd name="connsiteX129" fmla="*/ 69693 w 1029052"/>
              <a:gd name="connsiteY129" fmla="*/ 306134 h 820159"/>
              <a:gd name="connsiteX130" fmla="*/ 112157 w 1029052"/>
              <a:gd name="connsiteY130" fmla="*/ 306134 h 820159"/>
              <a:gd name="connsiteX131" fmla="*/ 74522 w 1029052"/>
              <a:gd name="connsiteY131" fmla="*/ 279115 h 820159"/>
              <a:gd name="connsiteX132" fmla="*/ 58358 w 1029052"/>
              <a:gd name="connsiteY132" fmla="*/ 274235 h 820159"/>
              <a:gd name="connsiteX133" fmla="*/ 1324 w 1029052"/>
              <a:gd name="connsiteY133" fmla="*/ 338957 h 820159"/>
              <a:gd name="connsiteX134" fmla="*/ 1324 w 1029052"/>
              <a:gd name="connsiteY134" fmla="*/ 568345 h 820159"/>
              <a:gd name="connsiteX135" fmla="*/ 44027 w 1029052"/>
              <a:gd name="connsiteY135" fmla="*/ 611048 h 820159"/>
              <a:gd name="connsiteX136" fmla="*/ 65550 w 1029052"/>
              <a:gd name="connsiteY136" fmla="*/ 611048 h 820159"/>
              <a:gd name="connsiteX137" fmla="*/ 65550 w 1029052"/>
              <a:gd name="connsiteY137" fmla="*/ 622709 h 820159"/>
              <a:gd name="connsiteX138" fmla="*/ 65601 w 1029052"/>
              <a:gd name="connsiteY138" fmla="*/ 777632 h 820159"/>
              <a:gd name="connsiteX139" fmla="*/ 107842 w 1029052"/>
              <a:gd name="connsiteY139" fmla="*/ 819804 h 820159"/>
              <a:gd name="connsiteX140" fmla="*/ 214822 w 1029052"/>
              <a:gd name="connsiteY140" fmla="*/ 819821 h 820159"/>
              <a:gd name="connsiteX141" fmla="*/ 258176 w 1029052"/>
              <a:gd name="connsiteY141" fmla="*/ 776142 h 820159"/>
              <a:gd name="connsiteX142" fmla="*/ 258193 w 1029052"/>
              <a:gd name="connsiteY142" fmla="*/ 620363 h 820159"/>
              <a:gd name="connsiteX143" fmla="*/ 258193 w 1029052"/>
              <a:gd name="connsiteY143" fmla="*/ 611031 h 820159"/>
              <a:gd name="connsiteX144" fmla="*/ 281788 w 1029052"/>
              <a:gd name="connsiteY144" fmla="*/ 611014 h 820159"/>
              <a:gd name="connsiteX145" fmla="*/ 322196 w 1029052"/>
              <a:gd name="connsiteY145" fmla="*/ 572198 h 820159"/>
              <a:gd name="connsiteX146" fmla="*/ 322231 w 1029052"/>
              <a:gd name="connsiteY146" fmla="*/ 518280 h 820159"/>
              <a:gd name="connsiteX147" fmla="*/ 318446 w 1029052"/>
              <a:gd name="connsiteY147" fmla="*/ 511944 h 820159"/>
              <a:gd name="connsiteX148" fmla="*/ 290794 w 1029052"/>
              <a:gd name="connsiteY148" fmla="*/ 499925 h 820159"/>
              <a:gd name="connsiteX149" fmla="*/ 290469 w 1029052"/>
              <a:gd name="connsiteY149" fmla="*/ 507852 h 820159"/>
              <a:gd name="connsiteX150" fmla="*/ 290469 w 1029052"/>
              <a:gd name="connsiteY150" fmla="*/ 567763 h 820159"/>
              <a:gd name="connsiteX151" fmla="*/ 282781 w 1029052"/>
              <a:gd name="connsiteY151" fmla="*/ 578807 h 820159"/>
              <a:gd name="connsiteX152" fmla="*/ 258210 w 1029052"/>
              <a:gd name="connsiteY152" fmla="*/ 578893 h 820159"/>
              <a:gd name="connsiteX153" fmla="*/ 258210 w 1029052"/>
              <a:gd name="connsiteY153" fmla="*/ 569732 h 820159"/>
              <a:gd name="connsiteX154" fmla="*/ 258176 w 1029052"/>
              <a:gd name="connsiteY154" fmla="*/ 484994 h 820159"/>
              <a:gd name="connsiteX155" fmla="*/ 240471 w 1029052"/>
              <a:gd name="connsiteY155" fmla="*/ 466913 h 820159"/>
              <a:gd name="connsiteX156" fmla="*/ 225969 w 1029052"/>
              <a:gd name="connsiteY156" fmla="*/ 487477 h 820159"/>
              <a:gd name="connsiteX157" fmla="*/ 225952 w 1029052"/>
              <a:gd name="connsiteY157" fmla="*/ 771639 h 820159"/>
              <a:gd name="connsiteX158" fmla="*/ 225934 w 1029052"/>
              <a:gd name="connsiteY158" fmla="*/ 779344 h 820159"/>
              <a:gd name="connsiteX159" fmla="*/ 218264 w 1029052"/>
              <a:gd name="connsiteY159" fmla="*/ 787494 h 820159"/>
              <a:gd name="connsiteX160" fmla="*/ 177821 w 1029052"/>
              <a:gd name="connsiteY160" fmla="*/ 787528 h 820159"/>
              <a:gd name="connsiteX161" fmla="*/ 65618 w 1029052"/>
              <a:gd name="connsiteY161" fmla="*/ 185918 h 820159"/>
              <a:gd name="connsiteX162" fmla="*/ 162017 w 1029052"/>
              <a:gd name="connsiteY162" fmla="*/ 282111 h 820159"/>
              <a:gd name="connsiteX163" fmla="*/ 258176 w 1029052"/>
              <a:gd name="connsiteY163" fmla="*/ 185593 h 820159"/>
              <a:gd name="connsiteX164" fmla="*/ 161692 w 1029052"/>
              <a:gd name="connsiteY164" fmla="*/ 89417 h 820159"/>
              <a:gd name="connsiteX165" fmla="*/ 65618 w 1029052"/>
              <a:gd name="connsiteY165" fmla="*/ 185918 h 820159"/>
              <a:gd name="connsiteX166" fmla="*/ 964387 w 1029052"/>
              <a:gd name="connsiteY166" fmla="*/ 185524 h 820159"/>
              <a:gd name="connsiteX167" fmla="*/ 867919 w 1029052"/>
              <a:gd name="connsiteY167" fmla="*/ 89399 h 820159"/>
              <a:gd name="connsiteX168" fmla="*/ 771863 w 1029052"/>
              <a:gd name="connsiteY168" fmla="*/ 185969 h 820159"/>
              <a:gd name="connsiteX169" fmla="*/ 868382 w 1029052"/>
              <a:gd name="connsiteY169" fmla="*/ 282094 h 820159"/>
              <a:gd name="connsiteX170" fmla="*/ 964387 w 1029052"/>
              <a:gd name="connsiteY170" fmla="*/ 185524 h 820159"/>
              <a:gd name="connsiteX171" fmla="*/ 635038 w 1029052"/>
              <a:gd name="connsiteY171" fmla="*/ 49950 h 820159"/>
              <a:gd name="connsiteX172" fmla="*/ 621358 w 1029052"/>
              <a:gd name="connsiteY172" fmla="*/ 49950 h 820159"/>
              <a:gd name="connsiteX173" fmla="*/ 604475 w 1029052"/>
              <a:gd name="connsiteY173" fmla="*/ 60480 h 820159"/>
              <a:gd name="connsiteX174" fmla="*/ 610280 w 1029052"/>
              <a:gd name="connsiteY174" fmla="*/ 79571 h 820159"/>
              <a:gd name="connsiteX175" fmla="*/ 634371 w 1029052"/>
              <a:gd name="connsiteY175" fmla="*/ 101351 h 820159"/>
              <a:gd name="connsiteX176" fmla="*/ 637127 w 1029052"/>
              <a:gd name="connsiteY176" fmla="*/ 110682 h 820159"/>
              <a:gd name="connsiteX177" fmla="*/ 630381 w 1029052"/>
              <a:gd name="connsiteY177" fmla="*/ 139773 h 820159"/>
              <a:gd name="connsiteX178" fmla="*/ 635912 w 1029052"/>
              <a:gd name="connsiteY178" fmla="*/ 158180 h 820159"/>
              <a:gd name="connsiteX179" fmla="*/ 655791 w 1029052"/>
              <a:gd name="connsiteY179" fmla="*/ 158077 h 820159"/>
              <a:gd name="connsiteX180" fmla="*/ 677313 w 1029052"/>
              <a:gd name="connsiteY180" fmla="*/ 144191 h 820159"/>
              <a:gd name="connsiteX181" fmla="*/ 690224 w 1029052"/>
              <a:gd name="connsiteY181" fmla="*/ 144191 h 820159"/>
              <a:gd name="connsiteX182" fmla="*/ 713630 w 1029052"/>
              <a:gd name="connsiteY182" fmla="*/ 158283 h 820159"/>
              <a:gd name="connsiteX183" fmla="*/ 733543 w 1029052"/>
              <a:gd name="connsiteY183" fmla="*/ 158796 h 820159"/>
              <a:gd name="connsiteX184" fmla="*/ 739108 w 1029052"/>
              <a:gd name="connsiteY184" fmla="*/ 138883 h 820159"/>
              <a:gd name="connsiteX185" fmla="*/ 731677 w 1029052"/>
              <a:gd name="connsiteY185" fmla="*/ 109963 h 820159"/>
              <a:gd name="connsiteX186" fmla="*/ 734502 w 1029052"/>
              <a:gd name="connsiteY186" fmla="*/ 99758 h 820159"/>
              <a:gd name="connsiteX187" fmla="*/ 757309 w 1029052"/>
              <a:gd name="connsiteY187" fmla="*/ 77859 h 820159"/>
              <a:gd name="connsiteX188" fmla="*/ 762651 w 1029052"/>
              <a:gd name="connsiteY188" fmla="*/ 58596 h 820159"/>
              <a:gd name="connsiteX189" fmla="*/ 745614 w 1029052"/>
              <a:gd name="connsiteY189" fmla="*/ 48237 h 820159"/>
              <a:gd name="connsiteX190" fmla="*/ 721677 w 1029052"/>
              <a:gd name="connsiteY190" fmla="*/ 48340 h 820159"/>
              <a:gd name="connsiteX191" fmla="*/ 710394 w 1029052"/>
              <a:gd name="connsiteY191" fmla="*/ 40892 h 820159"/>
              <a:gd name="connsiteX192" fmla="*/ 699059 w 1029052"/>
              <a:gd name="connsiteY192" fmla="*/ 11424 h 820159"/>
              <a:gd name="connsiteX193" fmla="*/ 683666 w 1029052"/>
              <a:gd name="connsiteY193" fmla="*/ 1288 h 820159"/>
              <a:gd name="connsiteX194" fmla="*/ 668769 w 1029052"/>
              <a:gd name="connsiteY194" fmla="*/ 11989 h 820159"/>
              <a:gd name="connsiteX195" fmla="*/ 662194 w 1029052"/>
              <a:gd name="connsiteY195" fmla="*/ 30481 h 820159"/>
              <a:gd name="connsiteX196" fmla="*/ 635038 w 1029052"/>
              <a:gd name="connsiteY196" fmla="*/ 49950 h 820159"/>
              <a:gd name="connsiteX197" fmla="*/ 402329 w 1029052"/>
              <a:gd name="connsiteY197" fmla="*/ 241788 h 820159"/>
              <a:gd name="connsiteX198" fmla="*/ 418766 w 1029052"/>
              <a:gd name="connsiteY198" fmla="*/ 225745 h 820159"/>
              <a:gd name="connsiteX199" fmla="*/ 402962 w 1029052"/>
              <a:gd name="connsiteY199" fmla="*/ 210026 h 820159"/>
              <a:gd name="connsiteX200" fmla="*/ 386628 w 1029052"/>
              <a:gd name="connsiteY200" fmla="*/ 225984 h 820159"/>
              <a:gd name="connsiteX201" fmla="*/ 402329 w 1029052"/>
              <a:gd name="connsiteY201" fmla="*/ 241788 h 820159"/>
              <a:gd name="connsiteX202" fmla="*/ 643411 w 1029052"/>
              <a:gd name="connsiteY202" fmla="*/ 226155 h 820159"/>
              <a:gd name="connsiteX203" fmla="*/ 628070 w 1029052"/>
              <a:gd name="connsiteY203" fmla="*/ 210043 h 820159"/>
              <a:gd name="connsiteX204" fmla="*/ 611256 w 1029052"/>
              <a:gd name="connsiteY204" fmla="*/ 225573 h 820159"/>
              <a:gd name="connsiteX205" fmla="*/ 626666 w 1029052"/>
              <a:gd name="connsiteY205" fmla="*/ 241771 h 820159"/>
              <a:gd name="connsiteX206" fmla="*/ 643411 w 1029052"/>
              <a:gd name="connsiteY206" fmla="*/ 226155 h 820159"/>
              <a:gd name="connsiteX207" fmla="*/ 772240 w 1029052"/>
              <a:gd name="connsiteY207" fmla="*/ 305740 h 820159"/>
              <a:gd name="connsiteX208" fmla="*/ 818162 w 1029052"/>
              <a:gd name="connsiteY208" fmla="*/ 305740 h 820159"/>
              <a:gd name="connsiteX209" fmla="*/ 772240 w 1029052"/>
              <a:gd name="connsiteY209" fmla="*/ 274303 h 820159"/>
              <a:gd name="connsiteX210" fmla="*/ 772240 w 1029052"/>
              <a:gd name="connsiteY210" fmla="*/ 305740 h 820159"/>
              <a:gd name="connsiteX211" fmla="*/ 257799 w 1029052"/>
              <a:gd name="connsiteY211" fmla="*/ 274269 h 820159"/>
              <a:gd name="connsiteX212" fmla="*/ 212014 w 1029052"/>
              <a:gd name="connsiteY212" fmla="*/ 305689 h 820159"/>
              <a:gd name="connsiteX213" fmla="*/ 257799 w 1029052"/>
              <a:gd name="connsiteY213" fmla="*/ 305689 h 820159"/>
              <a:gd name="connsiteX214" fmla="*/ 257799 w 1029052"/>
              <a:gd name="connsiteY214" fmla="*/ 274269 h 8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1029052" h="820159">
                <a:moveTo>
                  <a:pt x="499087" y="787563"/>
                </a:moveTo>
                <a:cubicBezTo>
                  <a:pt x="479396" y="787563"/>
                  <a:pt x="460647" y="787563"/>
                  <a:pt x="441916" y="787563"/>
                </a:cubicBezTo>
                <a:cubicBezTo>
                  <a:pt x="423543" y="787563"/>
                  <a:pt x="418852" y="782785"/>
                  <a:pt x="418852" y="764156"/>
                </a:cubicBezTo>
                <a:cubicBezTo>
                  <a:pt x="418852" y="611494"/>
                  <a:pt x="418852" y="458831"/>
                  <a:pt x="418852" y="306168"/>
                </a:cubicBezTo>
                <a:cubicBezTo>
                  <a:pt x="418852" y="303035"/>
                  <a:pt x="419040" y="299850"/>
                  <a:pt x="418646" y="296768"/>
                </a:cubicBezTo>
                <a:cubicBezTo>
                  <a:pt x="417499" y="287950"/>
                  <a:pt x="410873" y="282077"/>
                  <a:pt x="402483" y="282163"/>
                </a:cubicBezTo>
                <a:cubicBezTo>
                  <a:pt x="392826" y="282265"/>
                  <a:pt x="386645" y="289234"/>
                  <a:pt x="386628" y="300501"/>
                </a:cubicBezTo>
                <a:cubicBezTo>
                  <a:pt x="386559" y="347296"/>
                  <a:pt x="386593" y="394091"/>
                  <a:pt x="386593" y="440887"/>
                </a:cubicBezTo>
                <a:cubicBezTo>
                  <a:pt x="386593" y="443917"/>
                  <a:pt x="386593" y="446948"/>
                  <a:pt x="386593" y="450475"/>
                </a:cubicBezTo>
                <a:cubicBezTo>
                  <a:pt x="371440" y="450475"/>
                  <a:pt x="357485" y="450544"/>
                  <a:pt x="343514" y="450458"/>
                </a:cubicBezTo>
                <a:cubicBezTo>
                  <a:pt x="328857" y="450355"/>
                  <a:pt x="322436" y="444208"/>
                  <a:pt x="322436" y="429706"/>
                </a:cubicBezTo>
                <a:cubicBezTo>
                  <a:pt x="322367" y="326133"/>
                  <a:pt x="322231" y="222543"/>
                  <a:pt x="322504" y="118970"/>
                </a:cubicBezTo>
                <a:cubicBezTo>
                  <a:pt x="322590" y="86900"/>
                  <a:pt x="344490" y="65651"/>
                  <a:pt x="376645" y="65291"/>
                </a:cubicBezTo>
                <a:cubicBezTo>
                  <a:pt x="395754" y="65069"/>
                  <a:pt x="414879" y="65257"/>
                  <a:pt x="434005" y="65223"/>
                </a:cubicBezTo>
                <a:cubicBezTo>
                  <a:pt x="436368" y="65223"/>
                  <a:pt x="438731" y="64897"/>
                  <a:pt x="442018" y="64641"/>
                </a:cubicBezTo>
                <a:cubicBezTo>
                  <a:pt x="432601" y="58254"/>
                  <a:pt x="422893" y="53785"/>
                  <a:pt x="416078" y="46576"/>
                </a:cubicBezTo>
                <a:cubicBezTo>
                  <a:pt x="404709" y="34539"/>
                  <a:pt x="391644" y="32690"/>
                  <a:pt x="376166" y="33153"/>
                </a:cubicBezTo>
                <a:cubicBezTo>
                  <a:pt x="325604" y="34659"/>
                  <a:pt x="290486" y="69623"/>
                  <a:pt x="290434" y="120357"/>
                </a:cubicBezTo>
                <a:cubicBezTo>
                  <a:pt x="290314" y="223656"/>
                  <a:pt x="290366" y="326955"/>
                  <a:pt x="290451" y="430237"/>
                </a:cubicBezTo>
                <a:cubicBezTo>
                  <a:pt x="290469" y="461827"/>
                  <a:pt x="311426" y="482511"/>
                  <a:pt x="343154" y="482614"/>
                </a:cubicBezTo>
                <a:cubicBezTo>
                  <a:pt x="357348" y="482665"/>
                  <a:pt x="371526" y="482614"/>
                  <a:pt x="386593" y="482614"/>
                </a:cubicBezTo>
                <a:cubicBezTo>
                  <a:pt x="386593" y="486826"/>
                  <a:pt x="386593" y="490165"/>
                  <a:pt x="386593" y="493504"/>
                </a:cubicBezTo>
                <a:cubicBezTo>
                  <a:pt x="386593" y="584817"/>
                  <a:pt x="386576" y="676130"/>
                  <a:pt x="386593" y="767444"/>
                </a:cubicBezTo>
                <a:cubicBezTo>
                  <a:pt x="386593" y="799291"/>
                  <a:pt x="407140" y="819770"/>
                  <a:pt x="439125" y="819787"/>
                </a:cubicBezTo>
                <a:cubicBezTo>
                  <a:pt x="489344" y="819821"/>
                  <a:pt x="539564" y="819804"/>
                  <a:pt x="589784" y="819804"/>
                </a:cubicBezTo>
                <a:cubicBezTo>
                  <a:pt x="623327" y="819787"/>
                  <a:pt x="643411" y="799634"/>
                  <a:pt x="643411" y="765954"/>
                </a:cubicBezTo>
                <a:cubicBezTo>
                  <a:pt x="643428" y="674932"/>
                  <a:pt x="643411" y="583910"/>
                  <a:pt x="643411" y="492870"/>
                </a:cubicBezTo>
                <a:cubicBezTo>
                  <a:pt x="643411" y="489583"/>
                  <a:pt x="643411" y="486312"/>
                  <a:pt x="643411" y="482614"/>
                </a:cubicBezTo>
                <a:cubicBezTo>
                  <a:pt x="658428" y="482614"/>
                  <a:pt x="672108" y="482631"/>
                  <a:pt x="685772" y="482614"/>
                </a:cubicBezTo>
                <a:cubicBezTo>
                  <a:pt x="719058" y="482545"/>
                  <a:pt x="739536" y="462067"/>
                  <a:pt x="739570" y="428696"/>
                </a:cubicBezTo>
                <a:cubicBezTo>
                  <a:pt x="739622" y="352501"/>
                  <a:pt x="739587" y="276324"/>
                  <a:pt x="739587" y="200130"/>
                </a:cubicBezTo>
                <a:cubicBezTo>
                  <a:pt x="739587" y="197390"/>
                  <a:pt x="739587" y="194650"/>
                  <a:pt x="739587" y="192784"/>
                </a:cubicBezTo>
                <a:cubicBezTo>
                  <a:pt x="728372" y="192784"/>
                  <a:pt x="718287" y="192784"/>
                  <a:pt x="707620" y="192784"/>
                </a:cubicBezTo>
                <a:cubicBezTo>
                  <a:pt x="707620" y="196003"/>
                  <a:pt x="707620" y="199393"/>
                  <a:pt x="707620" y="202801"/>
                </a:cubicBezTo>
                <a:cubicBezTo>
                  <a:pt x="707620" y="276992"/>
                  <a:pt x="707620" y="351183"/>
                  <a:pt x="707603" y="425374"/>
                </a:cubicBezTo>
                <a:cubicBezTo>
                  <a:pt x="707603" y="429072"/>
                  <a:pt x="707654" y="432839"/>
                  <a:pt x="706952" y="436452"/>
                </a:cubicBezTo>
                <a:cubicBezTo>
                  <a:pt x="705514" y="443900"/>
                  <a:pt x="700788" y="449516"/>
                  <a:pt x="693340" y="449842"/>
                </a:cubicBezTo>
                <a:cubicBezTo>
                  <a:pt x="676954" y="450595"/>
                  <a:pt x="660516" y="450081"/>
                  <a:pt x="643428" y="450081"/>
                </a:cubicBezTo>
                <a:cubicBezTo>
                  <a:pt x="643428" y="446229"/>
                  <a:pt x="643428" y="443147"/>
                  <a:pt x="643428" y="440065"/>
                </a:cubicBezTo>
                <a:cubicBezTo>
                  <a:pt x="643428" y="394691"/>
                  <a:pt x="643428" y="349316"/>
                  <a:pt x="643428" y="303959"/>
                </a:cubicBezTo>
                <a:cubicBezTo>
                  <a:pt x="643428" y="301391"/>
                  <a:pt x="643600" y="298788"/>
                  <a:pt x="643274" y="296271"/>
                </a:cubicBezTo>
                <a:cubicBezTo>
                  <a:pt x="642281" y="288429"/>
                  <a:pt x="636083" y="282676"/>
                  <a:pt x="628412" y="282197"/>
                </a:cubicBezTo>
                <a:cubicBezTo>
                  <a:pt x="620570" y="281717"/>
                  <a:pt x="613858" y="286392"/>
                  <a:pt x="612009" y="294285"/>
                </a:cubicBezTo>
                <a:cubicBezTo>
                  <a:pt x="611170" y="297830"/>
                  <a:pt x="611221" y="301631"/>
                  <a:pt x="611221" y="305312"/>
                </a:cubicBezTo>
                <a:cubicBezTo>
                  <a:pt x="611187" y="457975"/>
                  <a:pt x="611187" y="610637"/>
                  <a:pt x="611187" y="763300"/>
                </a:cubicBezTo>
                <a:cubicBezTo>
                  <a:pt x="611187" y="766434"/>
                  <a:pt x="611375" y="769618"/>
                  <a:pt x="610999" y="772700"/>
                </a:cubicBezTo>
                <a:cubicBezTo>
                  <a:pt x="610006" y="780697"/>
                  <a:pt x="605331" y="786792"/>
                  <a:pt x="597523" y="787066"/>
                </a:cubicBezTo>
                <a:cubicBezTo>
                  <a:pt x="575675" y="787802"/>
                  <a:pt x="553776" y="787323"/>
                  <a:pt x="530952" y="787323"/>
                </a:cubicBezTo>
                <a:cubicBezTo>
                  <a:pt x="530952" y="783213"/>
                  <a:pt x="530952" y="779857"/>
                  <a:pt x="530952" y="776519"/>
                </a:cubicBezTo>
                <a:cubicBezTo>
                  <a:pt x="530952" y="692054"/>
                  <a:pt x="530952" y="607590"/>
                  <a:pt x="530952" y="523125"/>
                </a:cubicBezTo>
                <a:cubicBezTo>
                  <a:pt x="530952" y="519992"/>
                  <a:pt x="531072" y="516824"/>
                  <a:pt x="530798" y="513708"/>
                </a:cubicBezTo>
                <a:cubicBezTo>
                  <a:pt x="530010" y="504856"/>
                  <a:pt x="523589" y="498931"/>
                  <a:pt x="515028" y="498931"/>
                </a:cubicBezTo>
                <a:cubicBezTo>
                  <a:pt x="506433" y="498931"/>
                  <a:pt x="500046" y="504856"/>
                  <a:pt x="499275" y="513725"/>
                </a:cubicBezTo>
                <a:cubicBezTo>
                  <a:pt x="499001" y="516841"/>
                  <a:pt x="499121" y="519992"/>
                  <a:pt x="499121" y="523142"/>
                </a:cubicBezTo>
                <a:cubicBezTo>
                  <a:pt x="499121" y="607607"/>
                  <a:pt x="499121" y="692071"/>
                  <a:pt x="499121" y="776536"/>
                </a:cubicBezTo>
                <a:cubicBezTo>
                  <a:pt x="499087" y="779857"/>
                  <a:pt x="499087" y="783213"/>
                  <a:pt x="499087" y="787563"/>
                </a:cubicBezTo>
                <a:close/>
                <a:moveTo>
                  <a:pt x="771846" y="611048"/>
                </a:moveTo>
                <a:cubicBezTo>
                  <a:pt x="771846" y="614935"/>
                  <a:pt x="771846" y="617983"/>
                  <a:pt x="771846" y="621031"/>
                </a:cubicBezTo>
                <a:cubicBezTo>
                  <a:pt x="771846" y="673254"/>
                  <a:pt x="771812" y="725477"/>
                  <a:pt x="771863" y="777700"/>
                </a:cubicBezTo>
                <a:cubicBezTo>
                  <a:pt x="771880" y="803589"/>
                  <a:pt x="788146" y="819770"/>
                  <a:pt x="814172" y="819804"/>
                </a:cubicBezTo>
                <a:cubicBezTo>
                  <a:pt x="848982" y="819855"/>
                  <a:pt x="883809" y="819821"/>
                  <a:pt x="918618" y="819821"/>
                </a:cubicBezTo>
                <a:cubicBezTo>
                  <a:pt x="949370" y="819821"/>
                  <a:pt x="964438" y="804925"/>
                  <a:pt x="964472" y="774310"/>
                </a:cubicBezTo>
                <a:cubicBezTo>
                  <a:pt x="964523" y="723508"/>
                  <a:pt x="964489" y="672723"/>
                  <a:pt x="964489" y="621921"/>
                </a:cubicBezTo>
                <a:cubicBezTo>
                  <a:pt x="964489" y="618599"/>
                  <a:pt x="964489" y="615261"/>
                  <a:pt x="964489" y="611048"/>
                </a:cubicBezTo>
                <a:cubicBezTo>
                  <a:pt x="972674" y="611048"/>
                  <a:pt x="979745" y="611083"/>
                  <a:pt x="986800" y="611048"/>
                </a:cubicBezTo>
                <a:cubicBezTo>
                  <a:pt x="1012038" y="610894"/>
                  <a:pt x="1028647" y="594423"/>
                  <a:pt x="1028664" y="569236"/>
                </a:cubicBezTo>
                <a:cubicBezTo>
                  <a:pt x="1028732" y="492476"/>
                  <a:pt x="1028732" y="415700"/>
                  <a:pt x="1028664" y="338940"/>
                </a:cubicBezTo>
                <a:cubicBezTo>
                  <a:pt x="1028629" y="304473"/>
                  <a:pt x="1005583" y="278601"/>
                  <a:pt x="971509" y="274235"/>
                </a:cubicBezTo>
                <a:cubicBezTo>
                  <a:pt x="965208" y="273430"/>
                  <a:pt x="960585" y="275023"/>
                  <a:pt x="955380" y="279269"/>
                </a:cubicBezTo>
                <a:cubicBezTo>
                  <a:pt x="945055" y="287659"/>
                  <a:pt x="933515" y="294525"/>
                  <a:pt x="922420" y="301956"/>
                </a:cubicBezTo>
                <a:cubicBezTo>
                  <a:pt x="920553" y="303206"/>
                  <a:pt x="918447" y="304131"/>
                  <a:pt x="914698" y="306151"/>
                </a:cubicBezTo>
                <a:cubicBezTo>
                  <a:pt x="931426" y="306151"/>
                  <a:pt x="945963" y="306151"/>
                  <a:pt x="960517" y="306151"/>
                </a:cubicBezTo>
                <a:cubicBezTo>
                  <a:pt x="984642" y="306168"/>
                  <a:pt x="996422" y="317760"/>
                  <a:pt x="996440" y="341594"/>
                </a:cubicBezTo>
                <a:cubicBezTo>
                  <a:pt x="996457" y="416076"/>
                  <a:pt x="996457" y="490559"/>
                  <a:pt x="996440" y="565041"/>
                </a:cubicBezTo>
                <a:cubicBezTo>
                  <a:pt x="996440" y="567044"/>
                  <a:pt x="997159" y="569527"/>
                  <a:pt x="996234" y="570931"/>
                </a:cubicBezTo>
                <a:cubicBezTo>
                  <a:pt x="994299" y="573859"/>
                  <a:pt x="991748" y="578088"/>
                  <a:pt x="989008" y="578448"/>
                </a:cubicBezTo>
                <a:cubicBezTo>
                  <a:pt x="981252" y="579458"/>
                  <a:pt x="973273" y="578807"/>
                  <a:pt x="964489" y="578807"/>
                </a:cubicBezTo>
                <a:cubicBezTo>
                  <a:pt x="964489" y="574407"/>
                  <a:pt x="964489" y="571068"/>
                  <a:pt x="964489" y="567712"/>
                </a:cubicBezTo>
                <a:cubicBezTo>
                  <a:pt x="964489" y="540316"/>
                  <a:pt x="964575" y="512920"/>
                  <a:pt x="964438" y="485525"/>
                </a:cubicBezTo>
                <a:cubicBezTo>
                  <a:pt x="964369" y="473402"/>
                  <a:pt x="958257" y="466707"/>
                  <a:pt x="948069" y="466896"/>
                </a:cubicBezTo>
                <a:cubicBezTo>
                  <a:pt x="938326" y="467067"/>
                  <a:pt x="932693" y="473762"/>
                  <a:pt x="932522" y="485388"/>
                </a:cubicBezTo>
                <a:cubicBezTo>
                  <a:pt x="932488" y="487665"/>
                  <a:pt x="932522" y="489959"/>
                  <a:pt x="932522" y="492237"/>
                </a:cubicBezTo>
                <a:cubicBezTo>
                  <a:pt x="932522" y="585553"/>
                  <a:pt x="932522" y="678870"/>
                  <a:pt x="932522" y="772187"/>
                </a:cubicBezTo>
                <a:cubicBezTo>
                  <a:pt x="932522" y="775046"/>
                  <a:pt x="933258" y="778265"/>
                  <a:pt x="932162" y="780645"/>
                </a:cubicBezTo>
                <a:cubicBezTo>
                  <a:pt x="930929" y="783333"/>
                  <a:pt x="928087" y="787083"/>
                  <a:pt x="925793" y="787186"/>
                </a:cubicBezTo>
                <a:cubicBezTo>
                  <a:pt x="912232" y="787802"/>
                  <a:pt x="898620" y="787494"/>
                  <a:pt x="884357" y="787494"/>
                </a:cubicBezTo>
                <a:cubicBezTo>
                  <a:pt x="884357" y="783350"/>
                  <a:pt x="884357" y="780268"/>
                  <a:pt x="884357" y="777186"/>
                </a:cubicBezTo>
                <a:cubicBezTo>
                  <a:pt x="884357" y="738370"/>
                  <a:pt x="884374" y="699571"/>
                  <a:pt x="884340" y="660755"/>
                </a:cubicBezTo>
                <a:cubicBezTo>
                  <a:pt x="884340" y="654488"/>
                  <a:pt x="884768" y="648135"/>
                  <a:pt x="884014" y="641937"/>
                </a:cubicBezTo>
                <a:cubicBezTo>
                  <a:pt x="882439" y="628890"/>
                  <a:pt x="867834" y="622281"/>
                  <a:pt x="858656" y="630927"/>
                </a:cubicBezTo>
                <a:cubicBezTo>
                  <a:pt x="854906" y="634472"/>
                  <a:pt x="852526" y="641286"/>
                  <a:pt x="852475" y="646646"/>
                </a:cubicBezTo>
                <a:cubicBezTo>
                  <a:pt x="851996" y="690308"/>
                  <a:pt x="852201" y="733970"/>
                  <a:pt x="852201" y="777632"/>
                </a:cubicBezTo>
                <a:cubicBezTo>
                  <a:pt x="852201" y="780679"/>
                  <a:pt x="852201" y="783727"/>
                  <a:pt x="852201" y="787614"/>
                </a:cubicBezTo>
                <a:cubicBezTo>
                  <a:pt x="840147" y="787614"/>
                  <a:pt x="829086" y="787614"/>
                  <a:pt x="818025" y="787614"/>
                </a:cubicBezTo>
                <a:cubicBezTo>
                  <a:pt x="804395" y="787597"/>
                  <a:pt x="804104" y="787306"/>
                  <a:pt x="804087" y="773676"/>
                </a:cubicBezTo>
                <a:cubicBezTo>
                  <a:pt x="804087" y="678082"/>
                  <a:pt x="804104" y="582471"/>
                  <a:pt x="804070" y="486877"/>
                </a:cubicBezTo>
                <a:cubicBezTo>
                  <a:pt x="804070" y="474053"/>
                  <a:pt x="798283" y="466981"/>
                  <a:pt x="788044" y="466896"/>
                </a:cubicBezTo>
                <a:cubicBezTo>
                  <a:pt x="777719" y="466810"/>
                  <a:pt x="771863" y="473847"/>
                  <a:pt x="771863" y="486569"/>
                </a:cubicBezTo>
                <a:cubicBezTo>
                  <a:pt x="771829" y="514256"/>
                  <a:pt x="771846" y="541926"/>
                  <a:pt x="771846" y="569612"/>
                </a:cubicBezTo>
                <a:cubicBezTo>
                  <a:pt x="771846" y="572592"/>
                  <a:pt x="771846" y="575571"/>
                  <a:pt x="771846" y="578927"/>
                </a:cubicBezTo>
                <a:cubicBezTo>
                  <a:pt x="763302" y="578927"/>
                  <a:pt x="756179" y="578858"/>
                  <a:pt x="749056" y="578944"/>
                </a:cubicBezTo>
                <a:cubicBezTo>
                  <a:pt x="742618" y="579030"/>
                  <a:pt x="739605" y="575862"/>
                  <a:pt x="739605" y="569561"/>
                </a:cubicBezTo>
                <a:cubicBezTo>
                  <a:pt x="739605" y="562421"/>
                  <a:pt x="739587" y="555298"/>
                  <a:pt x="739587" y="548158"/>
                </a:cubicBezTo>
                <a:cubicBezTo>
                  <a:pt x="739587" y="532012"/>
                  <a:pt x="739587" y="515865"/>
                  <a:pt x="739587" y="499822"/>
                </a:cubicBezTo>
                <a:cubicBezTo>
                  <a:pt x="729451" y="504085"/>
                  <a:pt x="719999" y="507818"/>
                  <a:pt x="710839" y="512133"/>
                </a:cubicBezTo>
                <a:cubicBezTo>
                  <a:pt x="709195" y="512903"/>
                  <a:pt x="707791" y="516071"/>
                  <a:pt x="707757" y="518160"/>
                </a:cubicBezTo>
                <a:cubicBezTo>
                  <a:pt x="707551" y="536412"/>
                  <a:pt x="707141" y="554699"/>
                  <a:pt x="707843" y="572934"/>
                </a:cubicBezTo>
                <a:cubicBezTo>
                  <a:pt x="708716" y="595399"/>
                  <a:pt x="725393" y="610792"/>
                  <a:pt x="748012" y="611066"/>
                </a:cubicBezTo>
                <a:cubicBezTo>
                  <a:pt x="755682" y="611134"/>
                  <a:pt x="763319" y="611048"/>
                  <a:pt x="771846" y="611048"/>
                </a:cubicBezTo>
                <a:close/>
                <a:moveTo>
                  <a:pt x="177821" y="787528"/>
                </a:moveTo>
                <a:cubicBezTo>
                  <a:pt x="177821" y="783179"/>
                  <a:pt x="177821" y="780097"/>
                  <a:pt x="177821" y="776998"/>
                </a:cubicBezTo>
                <a:cubicBezTo>
                  <a:pt x="177821" y="734483"/>
                  <a:pt x="177821" y="691986"/>
                  <a:pt x="177821" y="649471"/>
                </a:cubicBezTo>
                <a:cubicBezTo>
                  <a:pt x="177821" y="646903"/>
                  <a:pt x="177958" y="644317"/>
                  <a:pt x="177701" y="641766"/>
                </a:cubicBezTo>
                <a:cubicBezTo>
                  <a:pt x="176913" y="633821"/>
                  <a:pt x="170989" y="628034"/>
                  <a:pt x="163233" y="627400"/>
                </a:cubicBezTo>
                <a:cubicBezTo>
                  <a:pt x="154962" y="626733"/>
                  <a:pt x="148131" y="631647"/>
                  <a:pt x="146367" y="639917"/>
                </a:cubicBezTo>
                <a:cubicBezTo>
                  <a:pt x="145716" y="642947"/>
                  <a:pt x="145716" y="646149"/>
                  <a:pt x="145716" y="649266"/>
                </a:cubicBezTo>
                <a:cubicBezTo>
                  <a:pt x="145682" y="691780"/>
                  <a:pt x="145682" y="734278"/>
                  <a:pt x="145682" y="776793"/>
                </a:cubicBezTo>
                <a:cubicBezTo>
                  <a:pt x="145682" y="780114"/>
                  <a:pt x="145682" y="783436"/>
                  <a:pt x="145682" y="787563"/>
                </a:cubicBezTo>
                <a:cubicBezTo>
                  <a:pt x="133542" y="787563"/>
                  <a:pt x="122481" y="787563"/>
                  <a:pt x="111420" y="787563"/>
                </a:cubicBezTo>
                <a:cubicBezTo>
                  <a:pt x="98168" y="787545"/>
                  <a:pt x="97517" y="786912"/>
                  <a:pt x="97517" y="773402"/>
                </a:cubicBezTo>
                <a:cubicBezTo>
                  <a:pt x="97517" y="678973"/>
                  <a:pt x="97517" y="584526"/>
                  <a:pt x="97500" y="490096"/>
                </a:cubicBezTo>
                <a:cubicBezTo>
                  <a:pt x="97500" y="486963"/>
                  <a:pt x="97654" y="483795"/>
                  <a:pt x="97294" y="480696"/>
                </a:cubicBezTo>
                <a:cubicBezTo>
                  <a:pt x="96370" y="472512"/>
                  <a:pt x="89795" y="466844"/>
                  <a:pt x="81542" y="466861"/>
                </a:cubicBezTo>
                <a:cubicBezTo>
                  <a:pt x="71679" y="466878"/>
                  <a:pt x="65652" y="473419"/>
                  <a:pt x="65584" y="485011"/>
                </a:cubicBezTo>
                <a:cubicBezTo>
                  <a:pt x="65430" y="512681"/>
                  <a:pt x="65532" y="540350"/>
                  <a:pt x="65515" y="568037"/>
                </a:cubicBezTo>
                <a:cubicBezTo>
                  <a:pt x="65515" y="571359"/>
                  <a:pt x="65515" y="574663"/>
                  <a:pt x="65515" y="578893"/>
                </a:cubicBezTo>
                <a:cubicBezTo>
                  <a:pt x="58444" y="578893"/>
                  <a:pt x="52519" y="578910"/>
                  <a:pt x="46595" y="578893"/>
                </a:cubicBezTo>
                <a:cubicBezTo>
                  <a:pt x="34438" y="578841"/>
                  <a:pt x="33582" y="577968"/>
                  <a:pt x="33565" y="565589"/>
                </a:cubicBezTo>
                <a:cubicBezTo>
                  <a:pt x="33548" y="491124"/>
                  <a:pt x="33548" y="416659"/>
                  <a:pt x="33565" y="342194"/>
                </a:cubicBezTo>
                <a:cubicBezTo>
                  <a:pt x="33565" y="317606"/>
                  <a:pt x="45071" y="306151"/>
                  <a:pt x="69693" y="306134"/>
                </a:cubicBezTo>
                <a:cubicBezTo>
                  <a:pt x="84264" y="306134"/>
                  <a:pt x="98818" y="306134"/>
                  <a:pt x="112157" y="306134"/>
                </a:cubicBezTo>
                <a:cubicBezTo>
                  <a:pt x="99709" y="297333"/>
                  <a:pt x="86542" y="288926"/>
                  <a:pt x="74522" y="279115"/>
                </a:cubicBezTo>
                <a:cubicBezTo>
                  <a:pt x="69265" y="274817"/>
                  <a:pt x="64574" y="273447"/>
                  <a:pt x="58358" y="274235"/>
                </a:cubicBezTo>
                <a:cubicBezTo>
                  <a:pt x="24233" y="278618"/>
                  <a:pt x="1341" y="304439"/>
                  <a:pt x="1324" y="338957"/>
                </a:cubicBezTo>
                <a:cubicBezTo>
                  <a:pt x="1255" y="415426"/>
                  <a:pt x="1289" y="491877"/>
                  <a:pt x="1324" y="568345"/>
                </a:cubicBezTo>
                <a:cubicBezTo>
                  <a:pt x="1358" y="594765"/>
                  <a:pt x="17590" y="610929"/>
                  <a:pt x="44027" y="611048"/>
                </a:cubicBezTo>
                <a:cubicBezTo>
                  <a:pt x="50996" y="611083"/>
                  <a:pt x="57964" y="611048"/>
                  <a:pt x="65550" y="611048"/>
                </a:cubicBezTo>
                <a:cubicBezTo>
                  <a:pt x="65550" y="615911"/>
                  <a:pt x="65550" y="619319"/>
                  <a:pt x="65550" y="622709"/>
                </a:cubicBezTo>
                <a:cubicBezTo>
                  <a:pt x="65550" y="674350"/>
                  <a:pt x="65447" y="725991"/>
                  <a:pt x="65601" y="777632"/>
                </a:cubicBezTo>
                <a:cubicBezTo>
                  <a:pt x="65669" y="803777"/>
                  <a:pt x="81833" y="819753"/>
                  <a:pt x="107842" y="819804"/>
                </a:cubicBezTo>
                <a:cubicBezTo>
                  <a:pt x="143508" y="819872"/>
                  <a:pt x="179173" y="819838"/>
                  <a:pt x="214822" y="819821"/>
                </a:cubicBezTo>
                <a:cubicBezTo>
                  <a:pt x="242355" y="819804"/>
                  <a:pt x="258159" y="803897"/>
                  <a:pt x="258176" y="776142"/>
                </a:cubicBezTo>
                <a:cubicBezTo>
                  <a:pt x="258193" y="724210"/>
                  <a:pt x="258193" y="672295"/>
                  <a:pt x="258193" y="620363"/>
                </a:cubicBezTo>
                <a:cubicBezTo>
                  <a:pt x="258193" y="617384"/>
                  <a:pt x="258193" y="614387"/>
                  <a:pt x="258193" y="611031"/>
                </a:cubicBezTo>
                <a:cubicBezTo>
                  <a:pt x="266994" y="611031"/>
                  <a:pt x="274391" y="611100"/>
                  <a:pt x="281788" y="611014"/>
                </a:cubicBezTo>
                <a:cubicBezTo>
                  <a:pt x="304800" y="610740"/>
                  <a:pt x="321357" y="595227"/>
                  <a:pt x="322196" y="572198"/>
                </a:cubicBezTo>
                <a:cubicBezTo>
                  <a:pt x="322847" y="554254"/>
                  <a:pt x="322504" y="536258"/>
                  <a:pt x="322231" y="518280"/>
                </a:cubicBezTo>
                <a:cubicBezTo>
                  <a:pt x="322196" y="516088"/>
                  <a:pt x="320347" y="512869"/>
                  <a:pt x="318446" y="511944"/>
                </a:cubicBezTo>
                <a:cubicBezTo>
                  <a:pt x="309577" y="507664"/>
                  <a:pt x="300400" y="504017"/>
                  <a:pt x="290794" y="499925"/>
                </a:cubicBezTo>
                <a:cubicBezTo>
                  <a:pt x="290691" y="502424"/>
                  <a:pt x="290469" y="505147"/>
                  <a:pt x="290469" y="507852"/>
                </a:cubicBezTo>
                <a:cubicBezTo>
                  <a:pt x="290434" y="527817"/>
                  <a:pt x="290434" y="547799"/>
                  <a:pt x="290469" y="567763"/>
                </a:cubicBezTo>
                <a:cubicBezTo>
                  <a:pt x="290486" y="573311"/>
                  <a:pt x="289732" y="578499"/>
                  <a:pt x="282781" y="578807"/>
                </a:cubicBezTo>
                <a:cubicBezTo>
                  <a:pt x="274887" y="579150"/>
                  <a:pt x="266977" y="578893"/>
                  <a:pt x="258210" y="578893"/>
                </a:cubicBezTo>
                <a:cubicBezTo>
                  <a:pt x="258210" y="575297"/>
                  <a:pt x="258210" y="572523"/>
                  <a:pt x="258210" y="569732"/>
                </a:cubicBezTo>
                <a:cubicBezTo>
                  <a:pt x="258210" y="541480"/>
                  <a:pt x="258279" y="513246"/>
                  <a:pt x="258176" y="484994"/>
                </a:cubicBezTo>
                <a:cubicBezTo>
                  <a:pt x="258142" y="473094"/>
                  <a:pt x="251019" y="465988"/>
                  <a:pt x="240471" y="466913"/>
                </a:cubicBezTo>
                <a:cubicBezTo>
                  <a:pt x="230900" y="467752"/>
                  <a:pt x="225969" y="474669"/>
                  <a:pt x="225969" y="487477"/>
                </a:cubicBezTo>
                <a:cubicBezTo>
                  <a:pt x="225952" y="582197"/>
                  <a:pt x="225952" y="676918"/>
                  <a:pt x="225952" y="771639"/>
                </a:cubicBezTo>
                <a:cubicBezTo>
                  <a:pt x="225952" y="774207"/>
                  <a:pt x="225917" y="776775"/>
                  <a:pt x="225934" y="779344"/>
                </a:cubicBezTo>
                <a:cubicBezTo>
                  <a:pt x="225952" y="784498"/>
                  <a:pt x="223589" y="787477"/>
                  <a:pt x="218264" y="787494"/>
                </a:cubicBezTo>
                <a:cubicBezTo>
                  <a:pt x="205148" y="787563"/>
                  <a:pt x="192067" y="787528"/>
                  <a:pt x="177821" y="787528"/>
                </a:cubicBezTo>
                <a:close/>
                <a:moveTo>
                  <a:pt x="65618" y="185918"/>
                </a:moveTo>
                <a:cubicBezTo>
                  <a:pt x="65755" y="239186"/>
                  <a:pt x="108801" y="282146"/>
                  <a:pt x="162017" y="282111"/>
                </a:cubicBezTo>
                <a:cubicBezTo>
                  <a:pt x="215028" y="282077"/>
                  <a:pt x="258244" y="238689"/>
                  <a:pt x="258176" y="185593"/>
                </a:cubicBezTo>
                <a:cubicBezTo>
                  <a:pt x="258090" y="132479"/>
                  <a:pt x="214771" y="89297"/>
                  <a:pt x="161692" y="89417"/>
                </a:cubicBezTo>
                <a:cubicBezTo>
                  <a:pt x="108475" y="89536"/>
                  <a:pt x="65498" y="132719"/>
                  <a:pt x="65618" y="185918"/>
                </a:cubicBezTo>
                <a:close/>
                <a:moveTo>
                  <a:pt x="964387" y="185524"/>
                </a:moveTo>
                <a:cubicBezTo>
                  <a:pt x="964164" y="132205"/>
                  <a:pt x="920999" y="89194"/>
                  <a:pt x="867919" y="89399"/>
                </a:cubicBezTo>
                <a:cubicBezTo>
                  <a:pt x="814703" y="89605"/>
                  <a:pt x="771777" y="132753"/>
                  <a:pt x="771863" y="185969"/>
                </a:cubicBezTo>
                <a:cubicBezTo>
                  <a:pt x="771931" y="239031"/>
                  <a:pt x="815285" y="282214"/>
                  <a:pt x="868382" y="282094"/>
                </a:cubicBezTo>
                <a:cubicBezTo>
                  <a:pt x="921495" y="281991"/>
                  <a:pt x="964609" y="238621"/>
                  <a:pt x="964387" y="185524"/>
                </a:cubicBezTo>
                <a:close/>
                <a:moveTo>
                  <a:pt x="635038" y="49950"/>
                </a:moveTo>
                <a:cubicBezTo>
                  <a:pt x="630484" y="49950"/>
                  <a:pt x="625912" y="49950"/>
                  <a:pt x="621358" y="49950"/>
                </a:cubicBezTo>
                <a:cubicBezTo>
                  <a:pt x="613550" y="49967"/>
                  <a:pt x="607180" y="52792"/>
                  <a:pt x="604475" y="60480"/>
                </a:cubicBezTo>
                <a:cubicBezTo>
                  <a:pt x="601838" y="67962"/>
                  <a:pt x="604201" y="74349"/>
                  <a:pt x="610280" y="79571"/>
                </a:cubicBezTo>
                <a:cubicBezTo>
                  <a:pt x="618481" y="86643"/>
                  <a:pt x="626717" y="93697"/>
                  <a:pt x="634371" y="101351"/>
                </a:cubicBezTo>
                <a:cubicBezTo>
                  <a:pt x="636425" y="103405"/>
                  <a:pt x="637641" y="107755"/>
                  <a:pt x="637127" y="110682"/>
                </a:cubicBezTo>
                <a:cubicBezTo>
                  <a:pt x="635398" y="120476"/>
                  <a:pt x="632744" y="130099"/>
                  <a:pt x="630381" y="139773"/>
                </a:cubicBezTo>
                <a:cubicBezTo>
                  <a:pt x="628618" y="147016"/>
                  <a:pt x="629679" y="153523"/>
                  <a:pt x="635912" y="158180"/>
                </a:cubicBezTo>
                <a:cubicBezTo>
                  <a:pt x="642401" y="163025"/>
                  <a:pt x="649164" y="162358"/>
                  <a:pt x="655791" y="158077"/>
                </a:cubicBezTo>
                <a:cubicBezTo>
                  <a:pt x="662965" y="153437"/>
                  <a:pt x="670465" y="149242"/>
                  <a:pt x="677313" y="144191"/>
                </a:cubicBezTo>
                <a:cubicBezTo>
                  <a:pt x="682022" y="140715"/>
                  <a:pt x="685601" y="141126"/>
                  <a:pt x="690224" y="144191"/>
                </a:cubicBezTo>
                <a:cubicBezTo>
                  <a:pt x="697809" y="149208"/>
                  <a:pt x="705874" y="153505"/>
                  <a:pt x="713630" y="158283"/>
                </a:cubicBezTo>
                <a:cubicBezTo>
                  <a:pt x="720239" y="162341"/>
                  <a:pt x="726848" y="163659"/>
                  <a:pt x="733543" y="158796"/>
                </a:cubicBezTo>
                <a:cubicBezTo>
                  <a:pt x="740563" y="153694"/>
                  <a:pt x="741197" y="146639"/>
                  <a:pt x="739108" y="138883"/>
                </a:cubicBezTo>
                <a:cubicBezTo>
                  <a:pt x="736523" y="129260"/>
                  <a:pt x="733560" y="119723"/>
                  <a:pt x="731677" y="109963"/>
                </a:cubicBezTo>
                <a:cubicBezTo>
                  <a:pt x="731060" y="106796"/>
                  <a:pt x="732328" y="102104"/>
                  <a:pt x="734502" y="99758"/>
                </a:cubicBezTo>
                <a:cubicBezTo>
                  <a:pt x="741659" y="92036"/>
                  <a:pt x="749518" y="84982"/>
                  <a:pt x="757309" y="77859"/>
                </a:cubicBezTo>
                <a:cubicBezTo>
                  <a:pt x="763216" y="72465"/>
                  <a:pt x="765408" y="66010"/>
                  <a:pt x="762651" y="58596"/>
                </a:cubicBezTo>
                <a:cubicBezTo>
                  <a:pt x="759809" y="50977"/>
                  <a:pt x="753405" y="48220"/>
                  <a:pt x="745614" y="48237"/>
                </a:cubicBezTo>
                <a:cubicBezTo>
                  <a:pt x="737635" y="48237"/>
                  <a:pt x="729639" y="47878"/>
                  <a:pt x="721677" y="48340"/>
                </a:cubicBezTo>
                <a:cubicBezTo>
                  <a:pt x="715685" y="48682"/>
                  <a:pt x="712363" y="46919"/>
                  <a:pt x="710394" y="40892"/>
                </a:cubicBezTo>
                <a:cubicBezTo>
                  <a:pt x="707123" y="30910"/>
                  <a:pt x="703151" y="21133"/>
                  <a:pt x="699059" y="11424"/>
                </a:cubicBezTo>
                <a:cubicBezTo>
                  <a:pt x="696285" y="4832"/>
                  <a:pt x="691046" y="1151"/>
                  <a:pt x="683666" y="1288"/>
                </a:cubicBezTo>
                <a:cubicBezTo>
                  <a:pt x="676303" y="1425"/>
                  <a:pt x="671321" y="5123"/>
                  <a:pt x="668769" y="11989"/>
                </a:cubicBezTo>
                <a:cubicBezTo>
                  <a:pt x="666492" y="18119"/>
                  <a:pt x="664352" y="24300"/>
                  <a:pt x="662194" y="30481"/>
                </a:cubicBezTo>
                <a:cubicBezTo>
                  <a:pt x="655448" y="49932"/>
                  <a:pt x="655465" y="49932"/>
                  <a:pt x="635038" y="49950"/>
                </a:cubicBezTo>
                <a:close/>
                <a:moveTo>
                  <a:pt x="402329" y="241788"/>
                </a:moveTo>
                <a:cubicBezTo>
                  <a:pt x="411284" y="241942"/>
                  <a:pt x="418835" y="234580"/>
                  <a:pt x="418766" y="225745"/>
                </a:cubicBezTo>
                <a:cubicBezTo>
                  <a:pt x="418698" y="217166"/>
                  <a:pt x="411660" y="210146"/>
                  <a:pt x="402962" y="210026"/>
                </a:cubicBezTo>
                <a:cubicBezTo>
                  <a:pt x="393836" y="209889"/>
                  <a:pt x="386559" y="216995"/>
                  <a:pt x="386628" y="225984"/>
                </a:cubicBezTo>
                <a:cubicBezTo>
                  <a:pt x="386679" y="234614"/>
                  <a:pt x="393648" y="241634"/>
                  <a:pt x="402329" y="241788"/>
                </a:cubicBezTo>
                <a:close/>
                <a:moveTo>
                  <a:pt x="643411" y="226155"/>
                </a:moveTo>
                <a:cubicBezTo>
                  <a:pt x="643565" y="217526"/>
                  <a:pt x="636751" y="210369"/>
                  <a:pt x="628070" y="210043"/>
                </a:cubicBezTo>
                <a:cubicBezTo>
                  <a:pt x="618926" y="209701"/>
                  <a:pt x="611444" y="216618"/>
                  <a:pt x="611256" y="225573"/>
                </a:cubicBezTo>
                <a:cubicBezTo>
                  <a:pt x="611084" y="234066"/>
                  <a:pt x="618053" y="241394"/>
                  <a:pt x="626666" y="241771"/>
                </a:cubicBezTo>
                <a:cubicBezTo>
                  <a:pt x="635655" y="242165"/>
                  <a:pt x="643240" y="235076"/>
                  <a:pt x="643411" y="226155"/>
                </a:cubicBezTo>
                <a:close/>
                <a:moveTo>
                  <a:pt x="772240" y="305740"/>
                </a:moveTo>
                <a:cubicBezTo>
                  <a:pt x="788403" y="305740"/>
                  <a:pt x="803830" y="305740"/>
                  <a:pt x="818162" y="305740"/>
                </a:cubicBezTo>
                <a:cubicBezTo>
                  <a:pt x="803351" y="295604"/>
                  <a:pt x="787992" y="285091"/>
                  <a:pt x="772240" y="274303"/>
                </a:cubicBezTo>
                <a:cubicBezTo>
                  <a:pt x="772240" y="284748"/>
                  <a:pt x="772240" y="294867"/>
                  <a:pt x="772240" y="305740"/>
                </a:cubicBezTo>
                <a:close/>
                <a:moveTo>
                  <a:pt x="257799" y="274269"/>
                </a:moveTo>
                <a:cubicBezTo>
                  <a:pt x="241790" y="285245"/>
                  <a:pt x="226465" y="295775"/>
                  <a:pt x="212014" y="305689"/>
                </a:cubicBezTo>
                <a:cubicBezTo>
                  <a:pt x="226363" y="305689"/>
                  <a:pt x="241893" y="305689"/>
                  <a:pt x="257799" y="305689"/>
                </a:cubicBezTo>
                <a:cubicBezTo>
                  <a:pt x="257799" y="295090"/>
                  <a:pt x="257799" y="284954"/>
                  <a:pt x="257799" y="274269"/>
                </a:cubicBezTo>
                <a:close/>
              </a:path>
            </a:pathLst>
          </a:custGeom>
          <a:solidFill>
            <a:srgbClr val="FFFFFF"/>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BEF83304-2B4B-48DD-B591-16DEA3BEF934}"/>
              </a:ext>
            </a:extLst>
          </p:cNvPr>
          <p:cNvSpPr/>
          <p:nvPr/>
        </p:nvSpPr>
        <p:spPr>
          <a:xfrm>
            <a:off x="7433832" y="2711160"/>
            <a:ext cx="195678" cy="199610"/>
          </a:xfrm>
          <a:custGeom>
            <a:avLst/>
            <a:gdLst>
              <a:gd name="connsiteX0" fmla="*/ 144915 w 258547"/>
              <a:gd name="connsiteY0" fmla="*/ 1284 h 258547"/>
              <a:gd name="connsiteX1" fmla="*/ 163749 w 258547"/>
              <a:gd name="connsiteY1" fmla="*/ 6044 h 258547"/>
              <a:gd name="connsiteX2" fmla="*/ 257683 w 258547"/>
              <a:gd name="connsiteY2" fmla="*/ 138725 h 258547"/>
              <a:gd name="connsiteX3" fmla="*/ 146918 w 258547"/>
              <a:gd name="connsiteY3" fmla="*/ 256784 h 258547"/>
              <a:gd name="connsiteX4" fmla="*/ 2885 w 258547"/>
              <a:gd name="connsiteY4" fmla="*/ 151430 h 258547"/>
              <a:gd name="connsiteX5" fmla="*/ 109403 w 258547"/>
              <a:gd name="connsiteY5" fmla="*/ 2894 h 258547"/>
              <a:gd name="connsiteX6" fmla="*/ 114078 w 258547"/>
              <a:gd name="connsiteY6" fmla="*/ 1301 h 258547"/>
              <a:gd name="connsiteX7" fmla="*/ 144915 w 258547"/>
              <a:gd name="connsiteY7" fmla="*/ 1284 h 258547"/>
              <a:gd name="connsiteX8" fmla="*/ 225647 w 258547"/>
              <a:gd name="connsiteY8" fmla="*/ 129736 h 258547"/>
              <a:gd name="connsiteX9" fmla="*/ 129539 w 258547"/>
              <a:gd name="connsiteY9" fmla="*/ 33560 h 258547"/>
              <a:gd name="connsiteX10" fmla="*/ 33363 w 258547"/>
              <a:gd name="connsiteY10" fmla="*/ 129633 h 258547"/>
              <a:gd name="connsiteX11" fmla="*/ 129436 w 258547"/>
              <a:gd name="connsiteY11" fmla="*/ 225826 h 258547"/>
              <a:gd name="connsiteX12" fmla="*/ 225647 w 258547"/>
              <a:gd name="connsiteY12" fmla="*/ 129736 h 25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547" h="258547">
                <a:moveTo>
                  <a:pt x="144915" y="1284"/>
                </a:moveTo>
                <a:cubicBezTo>
                  <a:pt x="151199" y="2859"/>
                  <a:pt x="157517" y="4298"/>
                  <a:pt x="163749" y="6044"/>
                </a:cubicBezTo>
                <a:cubicBezTo>
                  <a:pt x="222787" y="22516"/>
                  <a:pt x="261860" y="77718"/>
                  <a:pt x="257683" y="138725"/>
                </a:cubicBezTo>
                <a:cubicBezTo>
                  <a:pt x="253573" y="199030"/>
                  <a:pt x="207257" y="248394"/>
                  <a:pt x="146918" y="256784"/>
                </a:cubicBezTo>
                <a:cubicBezTo>
                  <a:pt x="78395" y="266304"/>
                  <a:pt x="13124" y="218549"/>
                  <a:pt x="2885" y="151430"/>
                </a:cubicBezTo>
                <a:cubicBezTo>
                  <a:pt x="-8107" y="79345"/>
                  <a:pt x="38602" y="14229"/>
                  <a:pt x="109403" y="2894"/>
                </a:cubicBezTo>
                <a:cubicBezTo>
                  <a:pt x="111013" y="2637"/>
                  <a:pt x="112519" y="1849"/>
                  <a:pt x="114078" y="1301"/>
                </a:cubicBezTo>
                <a:cubicBezTo>
                  <a:pt x="124368" y="1284"/>
                  <a:pt x="134641" y="1284"/>
                  <a:pt x="144915" y="1284"/>
                </a:cubicBezTo>
                <a:close/>
                <a:moveTo>
                  <a:pt x="225647" y="129736"/>
                </a:moveTo>
                <a:cubicBezTo>
                  <a:pt x="225664" y="76297"/>
                  <a:pt x="182978" y="33577"/>
                  <a:pt x="129539" y="33560"/>
                </a:cubicBezTo>
                <a:cubicBezTo>
                  <a:pt x="76049" y="33543"/>
                  <a:pt x="33397" y="76160"/>
                  <a:pt x="33363" y="129633"/>
                </a:cubicBezTo>
                <a:cubicBezTo>
                  <a:pt x="33346" y="183089"/>
                  <a:pt x="75997" y="225809"/>
                  <a:pt x="129436" y="225826"/>
                </a:cubicBezTo>
                <a:cubicBezTo>
                  <a:pt x="182858" y="225861"/>
                  <a:pt x="225630" y="183123"/>
                  <a:pt x="225647" y="129736"/>
                </a:cubicBezTo>
                <a:close/>
              </a:path>
            </a:pathLst>
          </a:custGeom>
          <a:solidFill>
            <a:schemeClr val="accent2"/>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F622C877-A44C-4F43-9C3E-82450699C9C6}"/>
              </a:ext>
            </a:extLst>
          </p:cNvPr>
          <p:cNvSpPr/>
          <p:nvPr/>
        </p:nvSpPr>
        <p:spPr>
          <a:xfrm>
            <a:off x="7360827" y="2896894"/>
            <a:ext cx="340817" cy="608085"/>
          </a:xfrm>
          <a:custGeom>
            <a:avLst/>
            <a:gdLst>
              <a:gd name="connsiteX0" fmla="*/ 210042 w 450317"/>
              <a:gd name="connsiteY0" fmla="*/ 755791 h 787627"/>
              <a:gd name="connsiteX1" fmla="*/ 210042 w 450317"/>
              <a:gd name="connsiteY1" fmla="*/ 744730 h 787627"/>
              <a:gd name="connsiteX2" fmla="*/ 210042 w 450317"/>
              <a:gd name="connsiteY2" fmla="*/ 491337 h 787627"/>
              <a:gd name="connsiteX3" fmla="*/ 210196 w 450317"/>
              <a:gd name="connsiteY3" fmla="*/ 481919 h 787627"/>
              <a:gd name="connsiteX4" fmla="*/ 225948 w 450317"/>
              <a:gd name="connsiteY4" fmla="*/ 467126 h 787627"/>
              <a:gd name="connsiteX5" fmla="*/ 241718 w 450317"/>
              <a:gd name="connsiteY5" fmla="*/ 481902 h 787627"/>
              <a:gd name="connsiteX6" fmla="*/ 241872 w 450317"/>
              <a:gd name="connsiteY6" fmla="*/ 491320 h 787627"/>
              <a:gd name="connsiteX7" fmla="*/ 241872 w 450317"/>
              <a:gd name="connsiteY7" fmla="*/ 744713 h 787627"/>
              <a:gd name="connsiteX8" fmla="*/ 241872 w 450317"/>
              <a:gd name="connsiteY8" fmla="*/ 755517 h 787627"/>
              <a:gd name="connsiteX9" fmla="*/ 308444 w 450317"/>
              <a:gd name="connsiteY9" fmla="*/ 755260 h 787627"/>
              <a:gd name="connsiteX10" fmla="*/ 321919 w 450317"/>
              <a:gd name="connsiteY10" fmla="*/ 740895 h 787627"/>
              <a:gd name="connsiteX11" fmla="*/ 322107 w 450317"/>
              <a:gd name="connsiteY11" fmla="*/ 731494 h 787627"/>
              <a:gd name="connsiteX12" fmla="*/ 322142 w 450317"/>
              <a:gd name="connsiteY12" fmla="*/ 273506 h 787627"/>
              <a:gd name="connsiteX13" fmla="*/ 322929 w 450317"/>
              <a:gd name="connsiteY13" fmla="*/ 262480 h 787627"/>
              <a:gd name="connsiteX14" fmla="*/ 339332 w 450317"/>
              <a:gd name="connsiteY14" fmla="*/ 250391 h 787627"/>
              <a:gd name="connsiteX15" fmla="*/ 354195 w 450317"/>
              <a:gd name="connsiteY15" fmla="*/ 264466 h 787627"/>
              <a:gd name="connsiteX16" fmla="*/ 354349 w 450317"/>
              <a:gd name="connsiteY16" fmla="*/ 272154 h 787627"/>
              <a:gd name="connsiteX17" fmla="*/ 354349 w 450317"/>
              <a:gd name="connsiteY17" fmla="*/ 408259 h 787627"/>
              <a:gd name="connsiteX18" fmla="*/ 354349 w 450317"/>
              <a:gd name="connsiteY18" fmla="*/ 418276 h 787627"/>
              <a:gd name="connsiteX19" fmla="*/ 404260 w 450317"/>
              <a:gd name="connsiteY19" fmla="*/ 418036 h 787627"/>
              <a:gd name="connsiteX20" fmla="*/ 417873 w 450317"/>
              <a:gd name="connsiteY20" fmla="*/ 404646 h 787627"/>
              <a:gd name="connsiteX21" fmla="*/ 418523 w 450317"/>
              <a:gd name="connsiteY21" fmla="*/ 393568 h 787627"/>
              <a:gd name="connsiteX22" fmla="*/ 418540 w 450317"/>
              <a:gd name="connsiteY22" fmla="*/ 170995 h 787627"/>
              <a:gd name="connsiteX23" fmla="*/ 418540 w 450317"/>
              <a:gd name="connsiteY23" fmla="*/ 160978 h 787627"/>
              <a:gd name="connsiteX24" fmla="*/ 450508 w 450317"/>
              <a:gd name="connsiteY24" fmla="*/ 160978 h 787627"/>
              <a:gd name="connsiteX25" fmla="*/ 450508 w 450317"/>
              <a:gd name="connsiteY25" fmla="*/ 168324 h 787627"/>
              <a:gd name="connsiteX26" fmla="*/ 450491 w 450317"/>
              <a:gd name="connsiteY26" fmla="*/ 396890 h 787627"/>
              <a:gd name="connsiteX27" fmla="*/ 396692 w 450317"/>
              <a:gd name="connsiteY27" fmla="*/ 450808 h 787627"/>
              <a:gd name="connsiteX28" fmla="*/ 354332 w 450317"/>
              <a:gd name="connsiteY28" fmla="*/ 450808 h 787627"/>
              <a:gd name="connsiteX29" fmla="*/ 354332 w 450317"/>
              <a:gd name="connsiteY29" fmla="*/ 461064 h 787627"/>
              <a:gd name="connsiteX30" fmla="*/ 354332 w 450317"/>
              <a:gd name="connsiteY30" fmla="*/ 734149 h 787627"/>
              <a:gd name="connsiteX31" fmla="*/ 300705 w 450317"/>
              <a:gd name="connsiteY31" fmla="*/ 787998 h 787627"/>
              <a:gd name="connsiteX32" fmla="*/ 150045 w 450317"/>
              <a:gd name="connsiteY32" fmla="*/ 787981 h 787627"/>
              <a:gd name="connsiteX33" fmla="*/ 97514 w 450317"/>
              <a:gd name="connsiteY33" fmla="*/ 735638 h 787627"/>
              <a:gd name="connsiteX34" fmla="*/ 97514 w 450317"/>
              <a:gd name="connsiteY34" fmla="*/ 461698 h 787627"/>
              <a:gd name="connsiteX35" fmla="*/ 97514 w 450317"/>
              <a:gd name="connsiteY35" fmla="*/ 450808 h 787627"/>
              <a:gd name="connsiteX36" fmla="*/ 54074 w 450317"/>
              <a:gd name="connsiteY36" fmla="*/ 450808 h 787627"/>
              <a:gd name="connsiteX37" fmla="*/ 1372 w 450317"/>
              <a:gd name="connsiteY37" fmla="*/ 398431 h 787627"/>
              <a:gd name="connsiteX38" fmla="*/ 1355 w 450317"/>
              <a:gd name="connsiteY38" fmla="*/ 88551 h 787627"/>
              <a:gd name="connsiteX39" fmla="*/ 87086 w 450317"/>
              <a:gd name="connsiteY39" fmla="*/ 1347 h 787627"/>
              <a:gd name="connsiteX40" fmla="*/ 126998 w 450317"/>
              <a:gd name="connsiteY40" fmla="*/ 14771 h 787627"/>
              <a:gd name="connsiteX41" fmla="*/ 152939 w 450317"/>
              <a:gd name="connsiteY41" fmla="*/ 32835 h 787627"/>
              <a:gd name="connsiteX42" fmla="*/ 144925 w 450317"/>
              <a:gd name="connsiteY42" fmla="*/ 33417 h 787627"/>
              <a:gd name="connsiteX43" fmla="*/ 87566 w 450317"/>
              <a:gd name="connsiteY43" fmla="*/ 33485 h 787627"/>
              <a:gd name="connsiteX44" fmla="*/ 33425 w 450317"/>
              <a:gd name="connsiteY44" fmla="*/ 87164 h 787627"/>
              <a:gd name="connsiteX45" fmla="*/ 33356 w 450317"/>
              <a:gd name="connsiteY45" fmla="*/ 397900 h 787627"/>
              <a:gd name="connsiteX46" fmla="*/ 54434 w 450317"/>
              <a:gd name="connsiteY46" fmla="*/ 418652 h 787627"/>
              <a:gd name="connsiteX47" fmla="*/ 97514 w 450317"/>
              <a:gd name="connsiteY47" fmla="*/ 418669 h 787627"/>
              <a:gd name="connsiteX48" fmla="*/ 97514 w 450317"/>
              <a:gd name="connsiteY48" fmla="*/ 409081 h 787627"/>
              <a:gd name="connsiteX49" fmla="*/ 97548 w 450317"/>
              <a:gd name="connsiteY49" fmla="*/ 268695 h 787627"/>
              <a:gd name="connsiteX50" fmla="*/ 113403 w 450317"/>
              <a:gd name="connsiteY50" fmla="*/ 250357 h 787627"/>
              <a:gd name="connsiteX51" fmla="*/ 129567 w 450317"/>
              <a:gd name="connsiteY51" fmla="*/ 264962 h 787627"/>
              <a:gd name="connsiteX52" fmla="*/ 129772 w 450317"/>
              <a:gd name="connsiteY52" fmla="*/ 274362 h 787627"/>
              <a:gd name="connsiteX53" fmla="*/ 129772 w 450317"/>
              <a:gd name="connsiteY53" fmla="*/ 732351 h 787627"/>
              <a:gd name="connsiteX54" fmla="*/ 152836 w 450317"/>
              <a:gd name="connsiteY54" fmla="*/ 755757 h 787627"/>
              <a:gd name="connsiteX55" fmla="*/ 210042 w 450317"/>
              <a:gd name="connsiteY55" fmla="*/ 755791 h 78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0317" h="787627">
                <a:moveTo>
                  <a:pt x="210042" y="755791"/>
                </a:moveTo>
                <a:cubicBezTo>
                  <a:pt x="210042" y="751442"/>
                  <a:pt x="210042" y="748086"/>
                  <a:pt x="210042" y="744730"/>
                </a:cubicBezTo>
                <a:cubicBezTo>
                  <a:pt x="210042" y="660266"/>
                  <a:pt x="210042" y="575801"/>
                  <a:pt x="210042" y="491337"/>
                </a:cubicBezTo>
                <a:cubicBezTo>
                  <a:pt x="210042" y="488203"/>
                  <a:pt x="209922" y="485036"/>
                  <a:pt x="210196" y="481919"/>
                </a:cubicBezTo>
                <a:cubicBezTo>
                  <a:pt x="210966" y="473050"/>
                  <a:pt x="217353" y="467143"/>
                  <a:pt x="225948" y="467126"/>
                </a:cubicBezTo>
                <a:cubicBezTo>
                  <a:pt x="234527" y="467126"/>
                  <a:pt x="240930" y="473050"/>
                  <a:pt x="241718" y="481902"/>
                </a:cubicBezTo>
                <a:cubicBezTo>
                  <a:pt x="241992" y="485018"/>
                  <a:pt x="241872" y="488169"/>
                  <a:pt x="241872" y="491320"/>
                </a:cubicBezTo>
                <a:cubicBezTo>
                  <a:pt x="241872" y="575784"/>
                  <a:pt x="241872" y="660248"/>
                  <a:pt x="241872" y="744713"/>
                </a:cubicBezTo>
                <a:cubicBezTo>
                  <a:pt x="241872" y="748069"/>
                  <a:pt x="241872" y="751425"/>
                  <a:pt x="241872" y="755517"/>
                </a:cubicBezTo>
                <a:cubicBezTo>
                  <a:pt x="264696" y="755517"/>
                  <a:pt x="286579" y="755997"/>
                  <a:pt x="308444" y="755260"/>
                </a:cubicBezTo>
                <a:cubicBezTo>
                  <a:pt x="316252" y="755003"/>
                  <a:pt x="320926" y="748891"/>
                  <a:pt x="321919" y="740895"/>
                </a:cubicBezTo>
                <a:cubicBezTo>
                  <a:pt x="322296" y="737796"/>
                  <a:pt x="322107" y="734628"/>
                  <a:pt x="322107" y="731494"/>
                </a:cubicBezTo>
                <a:cubicBezTo>
                  <a:pt x="322107" y="578832"/>
                  <a:pt x="322107" y="426169"/>
                  <a:pt x="322142" y="273506"/>
                </a:cubicBezTo>
                <a:cubicBezTo>
                  <a:pt x="322142" y="269825"/>
                  <a:pt x="322090" y="266024"/>
                  <a:pt x="322929" y="262480"/>
                </a:cubicBezTo>
                <a:cubicBezTo>
                  <a:pt x="324779" y="254586"/>
                  <a:pt x="331490" y="249912"/>
                  <a:pt x="339332" y="250391"/>
                </a:cubicBezTo>
                <a:cubicBezTo>
                  <a:pt x="347003" y="250871"/>
                  <a:pt x="353202" y="256624"/>
                  <a:pt x="354195" y="264466"/>
                </a:cubicBezTo>
                <a:cubicBezTo>
                  <a:pt x="354520" y="267000"/>
                  <a:pt x="354349" y="269602"/>
                  <a:pt x="354349" y="272154"/>
                </a:cubicBezTo>
                <a:cubicBezTo>
                  <a:pt x="354349" y="317528"/>
                  <a:pt x="354349" y="362902"/>
                  <a:pt x="354349" y="408259"/>
                </a:cubicBezTo>
                <a:cubicBezTo>
                  <a:pt x="354349" y="411341"/>
                  <a:pt x="354349" y="414423"/>
                  <a:pt x="354349" y="418276"/>
                </a:cubicBezTo>
                <a:cubicBezTo>
                  <a:pt x="371437" y="418276"/>
                  <a:pt x="387874" y="418789"/>
                  <a:pt x="404260" y="418036"/>
                </a:cubicBezTo>
                <a:cubicBezTo>
                  <a:pt x="411709" y="417694"/>
                  <a:pt x="416434" y="412094"/>
                  <a:pt x="417873" y="404646"/>
                </a:cubicBezTo>
                <a:cubicBezTo>
                  <a:pt x="418575" y="401051"/>
                  <a:pt x="418523" y="397267"/>
                  <a:pt x="418523" y="393568"/>
                </a:cubicBezTo>
                <a:cubicBezTo>
                  <a:pt x="418558" y="319377"/>
                  <a:pt x="418540" y="245186"/>
                  <a:pt x="418540" y="170995"/>
                </a:cubicBezTo>
                <a:cubicBezTo>
                  <a:pt x="418540" y="167605"/>
                  <a:pt x="418540" y="164197"/>
                  <a:pt x="418540" y="160978"/>
                </a:cubicBezTo>
                <a:cubicBezTo>
                  <a:pt x="429225" y="160978"/>
                  <a:pt x="439293" y="160978"/>
                  <a:pt x="450508" y="160978"/>
                </a:cubicBezTo>
                <a:cubicBezTo>
                  <a:pt x="450508" y="162845"/>
                  <a:pt x="450508" y="165584"/>
                  <a:pt x="450508" y="168324"/>
                </a:cubicBezTo>
                <a:cubicBezTo>
                  <a:pt x="450508" y="244518"/>
                  <a:pt x="450542" y="320695"/>
                  <a:pt x="450491" y="396890"/>
                </a:cubicBezTo>
                <a:cubicBezTo>
                  <a:pt x="450474" y="430261"/>
                  <a:pt x="429978" y="450740"/>
                  <a:pt x="396692" y="450808"/>
                </a:cubicBezTo>
                <a:cubicBezTo>
                  <a:pt x="383012" y="450842"/>
                  <a:pt x="369348" y="450808"/>
                  <a:pt x="354332" y="450808"/>
                </a:cubicBezTo>
                <a:cubicBezTo>
                  <a:pt x="354332" y="454507"/>
                  <a:pt x="354332" y="457777"/>
                  <a:pt x="354332" y="461064"/>
                </a:cubicBezTo>
                <a:cubicBezTo>
                  <a:pt x="354332" y="552087"/>
                  <a:pt x="354332" y="643109"/>
                  <a:pt x="354332" y="734149"/>
                </a:cubicBezTo>
                <a:cubicBezTo>
                  <a:pt x="354332" y="767828"/>
                  <a:pt x="334247" y="787998"/>
                  <a:pt x="300705" y="787998"/>
                </a:cubicBezTo>
                <a:cubicBezTo>
                  <a:pt x="250485" y="788015"/>
                  <a:pt x="200265" y="788032"/>
                  <a:pt x="150045" y="787981"/>
                </a:cubicBezTo>
                <a:cubicBezTo>
                  <a:pt x="118061" y="787947"/>
                  <a:pt x="97531" y="767468"/>
                  <a:pt x="97514" y="735638"/>
                </a:cubicBezTo>
                <a:cubicBezTo>
                  <a:pt x="97497" y="644325"/>
                  <a:pt x="97514" y="553011"/>
                  <a:pt x="97514" y="461698"/>
                </a:cubicBezTo>
                <a:cubicBezTo>
                  <a:pt x="97514" y="458359"/>
                  <a:pt x="97514" y="455020"/>
                  <a:pt x="97514" y="450808"/>
                </a:cubicBezTo>
                <a:cubicBezTo>
                  <a:pt x="82446" y="450808"/>
                  <a:pt x="68269" y="450842"/>
                  <a:pt x="54074" y="450808"/>
                </a:cubicBezTo>
                <a:cubicBezTo>
                  <a:pt x="22347" y="450705"/>
                  <a:pt x="1389" y="430022"/>
                  <a:pt x="1372" y="398431"/>
                </a:cubicBezTo>
                <a:cubicBezTo>
                  <a:pt x="1286" y="295132"/>
                  <a:pt x="1235" y="191833"/>
                  <a:pt x="1355" y="88551"/>
                </a:cubicBezTo>
                <a:cubicBezTo>
                  <a:pt x="1423" y="37817"/>
                  <a:pt x="36524" y="2854"/>
                  <a:pt x="87086" y="1347"/>
                </a:cubicBezTo>
                <a:cubicBezTo>
                  <a:pt x="102565" y="885"/>
                  <a:pt x="115629" y="2751"/>
                  <a:pt x="126998" y="14771"/>
                </a:cubicBezTo>
                <a:cubicBezTo>
                  <a:pt x="133813" y="21979"/>
                  <a:pt x="143521" y="26448"/>
                  <a:pt x="152939" y="32835"/>
                </a:cubicBezTo>
                <a:cubicBezTo>
                  <a:pt x="149651" y="33075"/>
                  <a:pt x="147288" y="33400"/>
                  <a:pt x="144925" y="33417"/>
                </a:cubicBezTo>
                <a:cubicBezTo>
                  <a:pt x="125800" y="33468"/>
                  <a:pt x="106691" y="33263"/>
                  <a:pt x="87566" y="33485"/>
                </a:cubicBezTo>
                <a:cubicBezTo>
                  <a:pt x="55393" y="33862"/>
                  <a:pt x="33510" y="55111"/>
                  <a:pt x="33425" y="87164"/>
                </a:cubicBezTo>
                <a:cubicBezTo>
                  <a:pt x="33151" y="190737"/>
                  <a:pt x="33288" y="294327"/>
                  <a:pt x="33356" y="397900"/>
                </a:cubicBezTo>
                <a:cubicBezTo>
                  <a:pt x="33374" y="412403"/>
                  <a:pt x="39777" y="418550"/>
                  <a:pt x="54434" y="418652"/>
                </a:cubicBezTo>
                <a:cubicBezTo>
                  <a:pt x="68389" y="418755"/>
                  <a:pt x="82361" y="418669"/>
                  <a:pt x="97514" y="418669"/>
                </a:cubicBezTo>
                <a:cubicBezTo>
                  <a:pt x="97514" y="415142"/>
                  <a:pt x="97514" y="412112"/>
                  <a:pt x="97514" y="409081"/>
                </a:cubicBezTo>
                <a:cubicBezTo>
                  <a:pt x="97514" y="362286"/>
                  <a:pt x="97480" y="315490"/>
                  <a:pt x="97548" y="268695"/>
                </a:cubicBezTo>
                <a:cubicBezTo>
                  <a:pt x="97565" y="257428"/>
                  <a:pt x="103746" y="250443"/>
                  <a:pt x="113403" y="250357"/>
                </a:cubicBezTo>
                <a:cubicBezTo>
                  <a:pt x="121776" y="250271"/>
                  <a:pt x="128420" y="256144"/>
                  <a:pt x="129567" y="264962"/>
                </a:cubicBezTo>
                <a:cubicBezTo>
                  <a:pt x="129961" y="268061"/>
                  <a:pt x="129772" y="271229"/>
                  <a:pt x="129772" y="274362"/>
                </a:cubicBezTo>
                <a:cubicBezTo>
                  <a:pt x="129772" y="427025"/>
                  <a:pt x="129772" y="579688"/>
                  <a:pt x="129772" y="732351"/>
                </a:cubicBezTo>
                <a:cubicBezTo>
                  <a:pt x="129772" y="750980"/>
                  <a:pt x="134464" y="755757"/>
                  <a:pt x="152836" y="755757"/>
                </a:cubicBezTo>
                <a:cubicBezTo>
                  <a:pt x="171602" y="755808"/>
                  <a:pt x="190351" y="755791"/>
                  <a:pt x="210042" y="755791"/>
                </a:cubicBezTo>
                <a:close/>
              </a:path>
            </a:pathLst>
          </a:custGeom>
          <a:solidFill>
            <a:schemeClr val="accent2"/>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3897DA11-A24B-446B-B128-0A46BDBE4DEE}"/>
              </a:ext>
            </a:extLst>
          </p:cNvPr>
          <p:cNvSpPr/>
          <p:nvPr/>
        </p:nvSpPr>
        <p:spPr>
          <a:xfrm>
            <a:off x="7676545" y="3082914"/>
            <a:ext cx="244922" cy="423016"/>
          </a:xfrm>
          <a:custGeom>
            <a:avLst/>
            <a:gdLst>
              <a:gd name="connsiteX0" fmla="*/ 65646 w 323612"/>
              <a:gd name="connsiteY0" fmla="*/ 338333 h 547914"/>
              <a:gd name="connsiteX1" fmla="*/ 41846 w 323612"/>
              <a:gd name="connsiteY1" fmla="*/ 338316 h 547914"/>
              <a:gd name="connsiteX2" fmla="*/ 1677 w 323612"/>
              <a:gd name="connsiteY2" fmla="*/ 300185 h 547914"/>
              <a:gd name="connsiteX3" fmla="*/ 1592 w 323612"/>
              <a:gd name="connsiteY3" fmla="*/ 245410 h 547914"/>
              <a:gd name="connsiteX4" fmla="*/ 4674 w 323612"/>
              <a:gd name="connsiteY4" fmla="*/ 239383 h 547914"/>
              <a:gd name="connsiteX5" fmla="*/ 33422 w 323612"/>
              <a:gd name="connsiteY5" fmla="*/ 227072 h 547914"/>
              <a:gd name="connsiteX6" fmla="*/ 33422 w 323612"/>
              <a:gd name="connsiteY6" fmla="*/ 275409 h 547914"/>
              <a:gd name="connsiteX7" fmla="*/ 33439 w 323612"/>
              <a:gd name="connsiteY7" fmla="*/ 296812 h 547914"/>
              <a:gd name="connsiteX8" fmla="*/ 42891 w 323612"/>
              <a:gd name="connsiteY8" fmla="*/ 306195 h 547914"/>
              <a:gd name="connsiteX9" fmla="*/ 65681 w 323612"/>
              <a:gd name="connsiteY9" fmla="*/ 306178 h 547914"/>
              <a:gd name="connsiteX10" fmla="*/ 65681 w 323612"/>
              <a:gd name="connsiteY10" fmla="*/ 296863 h 547914"/>
              <a:gd name="connsiteX11" fmla="*/ 65698 w 323612"/>
              <a:gd name="connsiteY11" fmla="*/ 213820 h 547914"/>
              <a:gd name="connsiteX12" fmla="*/ 81878 w 323612"/>
              <a:gd name="connsiteY12" fmla="*/ 194146 h 547914"/>
              <a:gd name="connsiteX13" fmla="*/ 97905 w 323612"/>
              <a:gd name="connsiteY13" fmla="*/ 214128 h 547914"/>
              <a:gd name="connsiteX14" fmla="*/ 97922 w 323612"/>
              <a:gd name="connsiteY14" fmla="*/ 500927 h 547914"/>
              <a:gd name="connsiteX15" fmla="*/ 111860 w 323612"/>
              <a:gd name="connsiteY15" fmla="*/ 514865 h 547914"/>
              <a:gd name="connsiteX16" fmla="*/ 146036 w 323612"/>
              <a:gd name="connsiteY16" fmla="*/ 514865 h 547914"/>
              <a:gd name="connsiteX17" fmla="*/ 146036 w 323612"/>
              <a:gd name="connsiteY17" fmla="*/ 504882 h 547914"/>
              <a:gd name="connsiteX18" fmla="*/ 146310 w 323612"/>
              <a:gd name="connsiteY18" fmla="*/ 373896 h 547914"/>
              <a:gd name="connsiteX19" fmla="*/ 152491 w 323612"/>
              <a:gd name="connsiteY19" fmla="*/ 358178 h 547914"/>
              <a:gd name="connsiteX20" fmla="*/ 177849 w 323612"/>
              <a:gd name="connsiteY20" fmla="*/ 369188 h 547914"/>
              <a:gd name="connsiteX21" fmla="*/ 178174 w 323612"/>
              <a:gd name="connsiteY21" fmla="*/ 388005 h 547914"/>
              <a:gd name="connsiteX22" fmla="*/ 178192 w 323612"/>
              <a:gd name="connsiteY22" fmla="*/ 504437 h 547914"/>
              <a:gd name="connsiteX23" fmla="*/ 178192 w 323612"/>
              <a:gd name="connsiteY23" fmla="*/ 514745 h 547914"/>
              <a:gd name="connsiteX24" fmla="*/ 219628 w 323612"/>
              <a:gd name="connsiteY24" fmla="*/ 514436 h 547914"/>
              <a:gd name="connsiteX25" fmla="*/ 225997 w 323612"/>
              <a:gd name="connsiteY25" fmla="*/ 507896 h 547914"/>
              <a:gd name="connsiteX26" fmla="*/ 226357 w 323612"/>
              <a:gd name="connsiteY26" fmla="*/ 499437 h 547914"/>
              <a:gd name="connsiteX27" fmla="*/ 226357 w 323612"/>
              <a:gd name="connsiteY27" fmla="*/ 219487 h 547914"/>
              <a:gd name="connsiteX28" fmla="*/ 226357 w 323612"/>
              <a:gd name="connsiteY28" fmla="*/ 212638 h 547914"/>
              <a:gd name="connsiteX29" fmla="*/ 241904 w 323612"/>
              <a:gd name="connsiteY29" fmla="*/ 194146 h 547914"/>
              <a:gd name="connsiteX30" fmla="*/ 258273 w 323612"/>
              <a:gd name="connsiteY30" fmla="*/ 212775 h 547914"/>
              <a:gd name="connsiteX31" fmla="*/ 258324 w 323612"/>
              <a:gd name="connsiteY31" fmla="*/ 294962 h 547914"/>
              <a:gd name="connsiteX32" fmla="*/ 258324 w 323612"/>
              <a:gd name="connsiteY32" fmla="*/ 306058 h 547914"/>
              <a:gd name="connsiteX33" fmla="*/ 282843 w 323612"/>
              <a:gd name="connsiteY33" fmla="*/ 305698 h 547914"/>
              <a:gd name="connsiteX34" fmla="*/ 290069 w 323612"/>
              <a:gd name="connsiteY34" fmla="*/ 298181 h 547914"/>
              <a:gd name="connsiteX35" fmla="*/ 290274 w 323612"/>
              <a:gd name="connsiteY35" fmla="*/ 292291 h 547914"/>
              <a:gd name="connsiteX36" fmla="*/ 290274 w 323612"/>
              <a:gd name="connsiteY36" fmla="*/ 68845 h 547914"/>
              <a:gd name="connsiteX37" fmla="*/ 254352 w 323612"/>
              <a:gd name="connsiteY37" fmla="*/ 33402 h 547914"/>
              <a:gd name="connsiteX38" fmla="*/ 208532 w 323612"/>
              <a:gd name="connsiteY38" fmla="*/ 33402 h 547914"/>
              <a:gd name="connsiteX39" fmla="*/ 216254 w 323612"/>
              <a:gd name="connsiteY39" fmla="*/ 29207 h 547914"/>
              <a:gd name="connsiteX40" fmla="*/ 249215 w 323612"/>
              <a:gd name="connsiteY40" fmla="*/ 6520 h 547914"/>
              <a:gd name="connsiteX41" fmla="*/ 265344 w 323612"/>
              <a:gd name="connsiteY41" fmla="*/ 1486 h 547914"/>
              <a:gd name="connsiteX42" fmla="*/ 322499 w 323612"/>
              <a:gd name="connsiteY42" fmla="*/ 66191 h 547914"/>
              <a:gd name="connsiteX43" fmla="*/ 322499 w 323612"/>
              <a:gd name="connsiteY43" fmla="*/ 296486 h 547914"/>
              <a:gd name="connsiteX44" fmla="*/ 280635 w 323612"/>
              <a:gd name="connsiteY44" fmla="*/ 338299 h 547914"/>
              <a:gd name="connsiteX45" fmla="*/ 258324 w 323612"/>
              <a:gd name="connsiteY45" fmla="*/ 338299 h 547914"/>
              <a:gd name="connsiteX46" fmla="*/ 258324 w 323612"/>
              <a:gd name="connsiteY46" fmla="*/ 349172 h 547914"/>
              <a:gd name="connsiteX47" fmla="*/ 258307 w 323612"/>
              <a:gd name="connsiteY47" fmla="*/ 501561 h 547914"/>
              <a:gd name="connsiteX48" fmla="*/ 212419 w 323612"/>
              <a:gd name="connsiteY48" fmla="*/ 547106 h 547914"/>
              <a:gd name="connsiteX49" fmla="*/ 107973 w 323612"/>
              <a:gd name="connsiteY49" fmla="*/ 547089 h 547914"/>
              <a:gd name="connsiteX50" fmla="*/ 65664 w 323612"/>
              <a:gd name="connsiteY50" fmla="*/ 504985 h 547914"/>
              <a:gd name="connsiteX51" fmla="*/ 65646 w 323612"/>
              <a:gd name="connsiteY51" fmla="*/ 348316 h 547914"/>
              <a:gd name="connsiteX52" fmla="*/ 65646 w 323612"/>
              <a:gd name="connsiteY52" fmla="*/ 338333 h 54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3612" h="547914">
                <a:moveTo>
                  <a:pt x="65646" y="338333"/>
                </a:moveTo>
                <a:cubicBezTo>
                  <a:pt x="57120" y="338333"/>
                  <a:pt x="49483" y="338419"/>
                  <a:pt x="41846" y="338316"/>
                </a:cubicBezTo>
                <a:cubicBezTo>
                  <a:pt x="19228" y="338025"/>
                  <a:pt x="2534" y="322649"/>
                  <a:pt x="1677" y="300185"/>
                </a:cubicBezTo>
                <a:cubicBezTo>
                  <a:pt x="975" y="281949"/>
                  <a:pt x="1386" y="263663"/>
                  <a:pt x="1592" y="245410"/>
                </a:cubicBezTo>
                <a:cubicBezTo>
                  <a:pt x="1609" y="243339"/>
                  <a:pt x="3013" y="240171"/>
                  <a:pt x="4674" y="239383"/>
                </a:cubicBezTo>
                <a:cubicBezTo>
                  <a:pt x="13834" y="235069"/>
                  <a:pt x="23286" y="231336"/>
                  <a:pt x="33422" y="227072"/>
                </a:cubicBezTo>
                <a:cubicBezTo>
                  <a:pt x="33422" y="243116"/>
                  <a:pt x="33422" y="259262"/>
                  <a:pt x="33422" y="275409"/>
                </a:cubicBezTo>
                <a:cubicBezTo>
                  <a:pt x="33422" y="282549"/>
                  <a:pt x="33439" y="289672"/>
                  <a:pt x="33439" y="296812"/>
                </a:cubicBezTo>
                <a:cubicBezTo>
                  <a:pt x="33439" y="303130"/>
                  <a:pt x="36453" y="306280"/>
                  <a:pt x="42891" y="306195"/>
                </a:cubicBezTo>
                <a:cubicBezTo>
                  <a:pt x="50014" y="306092"/>
                  <a:pt x="57137" y="306178"/>
                  <a:pt x="65681" y="306178"/>
                </a:cubicBezTo>
                <a:cubicBezTo>
                  <a:pt x="65681" y="302822"/>
                  <a:pt x="65681" y="299842"/>
                  <a:pt x="65681" y="296863"/>
                </a:cubicBezTo>
                <a:cubicBezTo>
                  <a:pt x="65681" y="269176"/>
                  <a:pt x="65664" y="241506"/>
                  <a:pt x="65698" y="213820"/>
                </a:cubicBezTo>
                <a:cubicBezTo>
                  <a:pt x="65715" y="201115"/>
                  <a:pt x="71554" y="194078"/>
                  <a:pt x="81878" y="194146"/>
                </a:cubicBezTo>
                <a:cubicBezTo>
                  <a:pt x="92135" y="194232"/>
                  <a:pt x="97905" y="201286"/>
                  <a:pt x="97905" y="214128"/>
                </a:cubicBezTo>
                <a:cubicBezTo>
                  <a:pt x="97939" y="309722"/>
                  <a:pt x="97922" y="405333"/>
                  <a:pt x="97922" y="500927"/>
                </a:cubicBezTo>
                <a:cubicBezTo>
                  <a:pt x="97922" y="514556"/>
                  <a:pt x="98230" y="514847"/>
                  <a:pt x="111860" y="514865"/>
                </a:cubicBezTo>
                <a:cubicBezTo>
                  <a:pt x="122921" y="514865"/>
                  <a:pt x="133982" y="514865"/>
                  <a:pt x="146036" y="514865"/>
                </a:cubicBezTo>
                <a:cubicBezTo>
                  <a:pt x="146036" y="510978"/>
                  <a:pt x="146036" y="507930"/>
                  <a:pt x="146036" y="504882"/>
                </a:cubicBezTo>
                <a:cubicBezTo>
                  <a:pt x="146036" y="461220"/>
                  <a:pt x="145830" y="417558"/>
                  <a:pt x="146310" y="373896"/>
                </a:cubicBezTo>
                <a:cubicBezTo>
                  <a:pt x="146361" y="368537"/>
                  <a:pt x="148741" y="361705"/>
                  <a:pt x="152491" y="358178"/>
                </a:cubicBezTo>
                <a:cubicBezTo>
                  <a:pt x="161669" y="349531"/>
                  <a:pt x="176274" y="356158"/>
                  <a:pt x="177849" y="369188"/>
                </a:cubicBezTo>
                <a:cubicBezTo>
                  <a:pt x="178602" y="375386"/>
                  <a:pt x="178157" y="381721"/>
                  <a:pt x="178174" y="388005"/>
                </a:cubicBezTo>
                <a:cubicBezTo>
                  <a:pt x="178192" y="426822"/>
                  <a:pt x="178192" y="465621"/>
                  <a:pt x="178192" y="504437"/>
                </a:cubicBezTo>
                <a:cubicBezTo>
                  <a:pt x="178192" y="507519"/>
                  <a:pt x="178192" y="510618"/>
                  <a:pt x="178192" y="514745"/>
                </a:cubicBezTo>
                <a:cubicBezTo>
                  <a:pt x="192472" y="514745"/>
                  <a:pt x="206067" y="515053"/>
                  <a:pt x="219628" y="514436"/>
                </a:cubicBezTo>
                <a:cubicBezTo>
                  <a:pt x="221905" y="514334"/>
                  <a:pt x="224747" y="510584"/>
                  <a:pt x="225997" y="507896"/>
                </a:cubicBezTo>
                <a:cubicBezTo>
                  <a:pt x="227093" y="505533"/>
                  <a:pt x="226357" y="502297"/>
                  <a:pt x="226357" y="499437"/>
                </a:cubicBezTo>
                <a:cubicBezTo>
                  <a:pt x="226357" y="406121"/>
                  <a:pt x="226357" y="312804"/>
                  <a:pt x="226357" y="219487"/>
                </a:cubicBezTo>
                <a:cubicBezTo>
                  <a:pt x="226357" y="217210"/>
                  <a:pt x="226340" y="214915"/>
                  <a:pt x="226357" y="212638"/>
                </a:cubicBezTo>
                <a:cubicBezTo>
                  <a:pt x="226511" y="201029"/>
                  <a:pt x="232161" y="194317"/>
                  <a:pt x="241904" y="194146"/>
                </a:cubicBezTo>
                <a:cubicBezTo>
                  <a:pt x="252092" y="193975"/>
                  <a:pt x="258204" y="200653"/>
                  <a:pt x="258273" y="212775"/>
                </a:cubicBezTo>
                <a:cubicBezTo>
                  <a:pt x="258427" y="240171"/>
                  <a:pt x="258324" y="267567"/>
                  <a:pt x="258324" y="294962"/>
                </a:cubicBezTo>
                <a:cubicBezTo>
                  <a:pt x="258324" y="298318"/>
                  <a:pt x="258324" y="301674"/>
                  <a:pt x="258324" y="306058"/>
                </a:cubicBezTo>
                <a:cubicBezTo>
                  <a:pt x="267108" y="306058"/>
                  <a:pt x="275087" y="306725"/>
                  <a:pt x="282843" y="305698"/>
                </a:cubicBezTo>
                <a:cubicBezTo>
                  <a:pt x="285583" y="305339"/>
                  <a:pt x="288134" y="301109"/>
                  <a:pt x="290069" y="298181"/>
                </a:cubicBezTo>
                <a:cubicBezTo>
                  <a:pt x="290993" y="296777"/>
                  <a:pt x="290274" y="294295"/>
                  <a:pt x="290274" y="292291"/>
                </a:cubicBezTo>
                <a:cubicBezTo>
                  <a:pt x="290274" y="217809"/>
                  <a:pt x="290292" y="143327"/>
                  <a:pt x="290274" y="68845"/>
                </a:cubicBezTo>
                <a:cubicBezTo>
                  <a:pt x="290274" y="45011"/>
                  <a:pt x="278477" y="33419"/>
                  <a:pt x="254352" y="33402"/>
                </a:cubicBezTo>
                <a:cubicBezTo>
                  <a:pt x="239815" y="33385"/>
                  <a:pt x="225261" y="33402"/>
                  <a:pt x="208532" y="33402"/>
                </a:cubicBezTo>
                <a:cubicBezTo>
                  <a:pt x="212282" y="31381"/>
                  <a:pt x="214388" y="30457"/>
                  <a:pt x="216254" y="29207"/>
                </a:cubicBezTo>
                <a:cubicBezTo>
                  <a:pt x="227350" y="21776"/>
                  <a:pt x="238890" y="14892"/>
                  <a:pt x="249215" y="6520"/>
                </a:cubicBezTo>
                <a:cubicBezTo>
                  <a:pt x="254437" y="2273"/>
                  <a:pt x="259043" y="681"/>
                  <a:pt x="265344" y="1486"/>
                </a:cubicBezTo>
                <a:cubicBezTo>
                  <a:pt x="299418" y="5852"/>
                  <a:pt x="322464" y="31707"/>
                  <a:pt x="322499" y="66191"/>
                </a:cubicBezTo>
                <a:cubicBezTo>
                  <a:pt x="322567" y="142950"/>
                  <a:pt x="322567" y="219727"/>
                  <a:pt x="322499" y="296486"/>
                </a:cubicBezTo>
                <a:cubicBezTo>
                  <a:pt x="322481" y="321673"/>
                  <a:pt x="305873" y="338145"/>
                  <a:pt x="280635" y="338299"/>
                </a:cubicBezTo>
                <a:cubicBezTo>
                  <a:pt x="273563" y="338350"/>
                  <a:pt x="266491" y="338299"/>
                  <a:pt x="258324" y="338299"/>
                </a:cubicBezTo>
                <a:cubicBezTo>
                  <a:pt x="258324" y="342511"/>
                  <a:pt x="258324" y="345850"/>
                  <a:pt x="258324" y="349172"/>
                </a:cubicBezTo>
                <a:cubicBezTo>
                  <a:pt x="258324" y="399974"/>
                  <a:pt x="258358" y="450758"/>
                  <a:pt x="258307" y="501561"/>
                </a:cubicBezTo>
                <a:cubicBezTo>
                  <a:pt x="258238" y="532209"/>
                  <a:pt x="243188" y="547106"/>
                  <a:pt x="212419" y="547106"/>
                </a:cubicBezTo>
                <a:cubicBezTo>
                  <a:pt x="177609" y="547106"/>
                  <a:pt x="142783" y="547140"/>
                  <a:pt x="107973" y="547089"/>
                </a:cubicBezTo>
                <a:cubicBezTo>
                  <a:pt x="81947" y="547054"/>
                  <a:pt x="65681" y="530874"/>
                  <a:pt x="65664" y="504985"/>
                </a:cubicBezTo>
                <a:cubicBezTo>
                  <a:pt x="65612" y="452762"/>
                  <a:pt x="65646" y="400539"/>
                  <a:pt x="65646" y="348316"/>
                </a:cubicBezTo>
                <a:cubicBezTo>
                  <a:pt x="65646" y="345268"/>
                  <a:pt x="65646" y="342203"/>
                  <a:pt x="65646" y="338333"/>
                </a:cubicBezTo>
                <a:close/>
              </a:path>
            </a:pathLst>
          </a:custGeom>
          <a:solidFill>
            <a:schemeClr val="accent1"/>
          </a:solid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373D2657-F0AF-4BA1-9FD5-926428F1D210}"/>
              </a:ext>
            </a:extLst>
          </p:cNvPr>
          <p:cNvSpPr/>
          <p:nvPr/>
        </p:nvSpPr>
        <p:spPr>
          <a:xfrm>
            <a:off x="7142098" y="3082942"/>
            <a:ext cx="244922" cy="423016"/>
          </a:xfrm>
          <a:custGeom>
            <a:avLst/>
            <a:gdLst>
              <a:gd name="connsiteX0" fmla="*/ 177779 w 323612"/>
              <a:gd name="connsiteY0" fmla="*/ 514778 h 547914"/>
              <a:gd name="connsiteX1" fmla="*/ 218188 w 323612"/>
              <a:gd name="connsiteY1" fmla="*/ 514761 h 547914"/>
              <a:gd name="connsiteX2" fmla="*/ 225859 w 323612"/>
              <a:gd name="connsiteY2" fmla="*/ 506610 h 547914"/>
              <a:gd name="connsiteX3" fmla="*/ 225876 w 323612"/>
              <a:gd name="connsiteY3" fmla="*/ 498905 h 547914"/>
              <a:gd name="connsiteX4" fmla="*/ 225893 w 323612"/>
              <a:gd name="connsiteY4" fmla="*/ 214743 h 547914"/>
              <a:gd name="connsiteX5" fmla="*/ 240396 w 323612"/>
              <a:gd name="connsiteY5" fmla="*/ 194179 h 547914"/>
              <a:gd name="connsiteX6" fmla="*/ 258100 w 323612"/>
              <a:gd name="connsiteY6" fmla="*/ 212260 h 547914"/>
              <a:gd name="connsiteX7" fmla="*/ 258134 w 323612"/>
              <a:gd name="connsiteY7" fmla="*/ 296999 h 547914"/>
              <a:gd name="connsiteX8" fmla="*/ 258134 w 323612"/>
              <a:gd name="connsiteY8" fmla="*/ 306159 h 547914"/>
              <a:gd name="connsiteX9" fmla="*/ 282705 w 323612"/>
              <a:gd name="connsiteY9" fmla="*/ 306074 h 547914"/>
              <a:gd name="connsiteX10" fmla="*/ 290393 w 323612"/>
              <a:gd name="connsiteY10" fmla="*/ 295030 h 547914"/>
              <a:gd name="connsiteX11" fmla="*/ 290393 w 323612"/>
              <a:gd name="connsiteY11" fmla="*/ 235119 h 547914"/>
              <a:gd name="connsiteX12" fmla="*/ 290718 w 323612"/>
              <a:gd name="connsiteY12" fmla="*/ 227191 h 547914"/>
              <a:gd name="connsiteX13" fmla="*/ 318371 w 323612"/>
              <a:gd name="connsiteY13" fmla="*/ 239211 h 547914"/>
              <a:gd name="connsiteX14" fmla="*/ 322155 w 323612"/>
              <a:gd name="connsiteY14" fmla="*/ 245546 h 547914"/>
              <a:gd name="connsiteX15" fmla="*/ 322121 w 323612"/>
              <a:gd name="connsiteY15" fmla="*/ 299464 h 547914"/>
              <a:gd name="connsiteX16" fmla="*/ 281712 w 323612"/>
              <a:gd name="connsiteY16" fmla="*/ 338281 h 547914"/>
              <a:gd name="connsiteX17" fmla="*/ 258117 w 323612"/>
              <a:gd name="connsiteY17" fmla="*/ 338298 h 547914"/>
              <a:gd name="connsiteX18" fmla="*/ 258117 w 323612"/>
              <a:gd name="connsiteY18" fmla="*/ 347630 h 547914"/>
              <a:gd name="connsiteX19" fmla="*/ 258100 w 323612"/>
              <a:gd name="connsiteY19" fmla="*/ 503409 h 547914"/>
              <a:gd name="connsiteX20" fmla="*/ 214746 w 323612"/>
              <a:gd name="connsiteY20" fmla="*/ 547088 h 547914"/>
              <a:gd name="connsiteX21" fmla="*/ 107766 w 323612"/>
              <a:gd name="connsiteY21" fmla="*/ 547070 h 547914"/>
              <a:gd name="connsiteX22" fmla="*/ 65525 w 323612"/>
              <a:gd name="connsiteY22" fmla="*/ 504898 h 547914"/>
              <a:gd name="connsiteX23" fmla="*/ 65474 w 323612"/>
              <a:gd name="connsiteY23" fmla="*/ 349975 h 547914"/>
              <a:gd name="connsiteX24" fmla="*/ 65474 w 323612"/>
              <a:gd name="connsiteY24" fmla="*/ 338315 h 547914"/>
              <a:gd name="connsiteX25" fmla="*/ 43951 w 323612"/>
              <a:gd name="connsiteY25" fmla="*/ 338315 h 547914"/>
              <a:gd name="connsiteX26" fmla="*/ 1317 w 323612"/>
              <a:gd name="connsiteY26" fmla="*/ 295612 h 547914"/>
              <a:gd name="connsiteX27" fmla="*/ 1317 w 323612"/>
              <a:gd name="connsiteY27" fmla="*/ 66224 h 547914"/>
              <a:gd name="connsiteX28" fmla="*/ 58351 w 323612"/>
              <a:gd name="connsiteY28" fmla="*/ 1502 h 547914"/>
              <a:gd name="connsiteX29" fmla="*/ 74515 w 323612"/>
              <a:gd name="connsiteY29" fmla="*/ 6381 h 547914"/>
              <a:gd name="connsiteX30" fmla="*/ 112149 w 323612"/>
              <a:gd name="connsiteY30" fmla="*/ 33400 h 547914"/>
              <a:gd name="connsiteX31" fmla="*/ 69686 w 323612"/>
              <a:gd name="connsiteY31" fmla="*/ 33400 h 547914"/>
              <a:gd name="connsiteX32" fmla="*/ 33558 w 323612"/>
              <a:gd name="connsiteY32" fmla="*/ 69460 h 547914"/>
              <a:gd name="connsiteX33" fmla="*/ 33558 w 323612"/>
              <a:gd name="connsiteY33" fmla="*/ 292855 h 547914"/>
              <a:gd name="connsiteX34" fmla="*/ 46588 w 323612"/>
              <a:gd name="connsiteY34" fmla="*/ 306159 h 547914"/>
              <a:gd name="connsiteX35" fmla="*/ 65508 w 323612"/>
              <a:gd name="connsiteY35" fmla="*/ 306159 h 547914"/>
              <a:gd name="connsiteX36" fmla="*/ 65508 w 323612"/>
              <a:gd name="connsiteY36" fmla="*/ 295304 h 547914"/>
              <a:gd name="connsiteX37" fmla="*/ 65577 w 323612"/>
              <a:gd name="connsiteY37" fmla="*/ 212277 h 547914"/>
              <a:gd name="connsiteX38" fmla="*/ 81535 w 323612"/>
              <a:gd name="connsiteY38" fmla="*/ 194128 h 547914"/>
              <a:gd name="connsiteX39" fmla="*/ 97287 w 323612"/>
              <a:gd name="connsiteY39" fmla="*/ 207963 h 547914"/>
              <a:gd name="connsiteX40" fmla="*/ 97493 w 323612"/>
              <a:gd name="connsiteY40" fmla="*/ 217363 h 547914"/>
              <a:gd name="connsiteX41" fmla="*/ 97510 w 323612"/>
              <a:gd name="connsiteY41" fmla="*/ 500669 h 547914"/>
              <a:gd name="connsiteX42" fmla="*/ 111413 w 323612"/>
              <a:gd name="connsiteY42" fmla="*/ 514829 h 547914"/>
              <a:gd name="connsiteX43" fmla="*/ 145675 w 323612"/>
              <a:gd name="connsiteY43" fmla="*/ 514829 h 547914"/>
              <a:gd name="connsiteX44" fmla="*/ 145675 w 323612"/>
              <a:gd name="connsiteY44" fmla="*/ 504059 h 547914"/>
              <a:gd name="connsiteX45" fmla="*/ 145709 w 323612"/>
              <a:gd name="connsiteY45" fmla="*/ 376532 h 547914"/>
              <a:gd name="connsiteX46" fmla="*/ 146360 w 323612"/>
              <a:gd name="connsiteY46" fmla="*/ 367183 h 547914"/>
              <a:gd name="connsiteX47" fmla="*/ 163225 w 323612"/>
              <a:gd name="connsiteY47" fmla="*/ 354667 h 547914"/>
              <a:gd name="connsiteX48" fmla="*/ 177694 w 323612"/>
              <a:gd name="connsiteY48" fmla="*/ 369032 h 547914"/>
              <a:gd name="connsiteX49" fmla="*/ 177814 w 323612"/>
              <a:gd name="connsiteY49" fmla="*/ 376737 h 547914"/>
              <a:gd name="connsiteX50" fmla="*/ 177814 w 323612"/>
              <a:gd name="connsiteY50" fmla="*/ 504265 h 547914"/>
              <a:gd name="connsiteX51" fmla="*/ 177779 w 323612"/>
              <a:gd name="connsiteY51" fmla="*/ 514778 h 54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3612" h="547914">
                <a:moveTo>
                  <a:pt x="177779" y="514778"/>
                </a:moveTo>
                <a:cubicBezTo>
                  <a:pt x="192025" y="514778"/>
                  <a:pt x="205107" y="514812"/>
                  <a:pt x="218188" y="514761"/>
                </a:cubicBezTo>
                <a:cubicBezTo>
                  <a:pt x="223513" y="514743"/>
                  <a:pt x="225876" y="511747"/>
                  <a:pt x="225859" y="506610"/>
                </a:cubicBezTo>
                <a:cubicBezTo>
                  <a:pt x="225842" y="504042"/>
                  <a:pt x="225876" y="501474"/>
                  <a:pt x="225876" y="498905"/>
                </a:cubicBezTo>
                <a:cubicBezTo>
                  <a:pt x="225876" y="404185"/>
                  <a:pt x="225876" y="309464"/>
                  <a:pt x="225893" y="214743"/>
                </a:cubicBezTo>
                <a:cubicBezTo>
                  <a:pt x="225893" y="201936"/>
                  <a:pt x="230824" y="195035"/>
                  <a:pt x="240396" y="194179"/>
                </a:cubicBezTo>
                <a:cubicBezTo>
                  <a:pt x="250943" y="193255"/>
                  <a:pt x="258066" y="200360"/>
                  <a:pt x="258100" y="212260"/>
                </a:cubicBezTo>
                <a:cubicBezTo>
                  <a:pt x="258186" y="240512"/>
                  <a:pt x="258134" y="268747"/>
                  <a:pt x="258134" y="296999"/>
                </a:cubicBezTo>
                <a:cubicBezTo>
                  <a:pt x="258134" y="299773"/>
                  <a:pt x="258134" y="302564"/>
                  <a:pt x="258134" y="306159"/>
                </a:cubicBezTo>
                <a:cubicBezTo>
                  <a:pt x="266901" y="306159"/>
                  <a:pt x="274812" y="306416"/>
                  <a:pt x="282705" y="306074"/>
                </a:cubicBezTo>
                <a:cubicBezTo>
                  <a:pt x="289674" y="305765"/>
                  <a:pt x="290410" y="300577"/>
                  <a:pt x="290393" y="295030"/>
                </a:cubicBezTo>
                <a:cubicBezTo>
                  <a:pt x="290359" y="275065"/>
                  <a:pt x="290359" y="255083"/>
                  <a:pt x="290393" y="235119"/>
                </a:cubicBezTo>
                <a:cubicBezTo>
                  <a:pt x="290393" y="232396"/>
                  <a:pt x="290616" y="229691"/>
                  <a:pt x="290718" y="227191"/>
                </a:cubicBezTo>
                <a:cubicBezTo>
                  <a:pt x="300324" y="231300"/>
                  <a:pt x="309501" y="234930"/>
                  <a:pt x="318371" y="239211"/>
                </a:cubicBezTo>
                <a:cubicBezTo>
                  <a:pt x="320271" y="240118"/>
                  <a:pt x="322121" y="243355"/>
                  <a:pt x="322155" y="245546"/>
                </a:cubicBezTo>
                <a:cubicBezTo>
                  <a:pt x="322429" y="263508"/>
                  <a:pt x="322771" y="281503"/>
                  <a:pt x="322121" y="299464"/>
                </a:cubicBezTo>
                <a:cubicBezTo>
                  <a:pt x="321299" y="322494"/>
                  <a:pt x="304724" y="338007"/>
                  <a:pt x="281712" y="338281"/>
                </a:cubicBezTo>
                <a:cubicBezTo>
                  <a:pt x="274315" y="338366"/>
                  <a:pt x="266918" y="338298"/>
                  <a:pt x="258117" y="338298"/>
                </a:cubicBezTo>
                <a:cubicBezTo>
                  <a:pt x="258117" y="341654"/>
                  <a:pt x="258117" y="344633"/>
                  <a:pt x="258117" y="347630"/>
                </a:cubicBezTo>
                <a:cubicBezTo>
                  <a:pt x="258117" y="399562"/>
                  <a:pt x="258134" y="451476"/>
                  <a:pt x="258100" y="503409"/>
                </a:cubicBezTo>
                <a:cubicBezTo>
                  <a:pt x="258083" y="531147"/>
                  <a:pt x="242279" y="547070"/>
                  <a:pt x="214746" y="547088"/>
                </a:cubicBezTo>
                <a:cubicBezTo>
                  <a:pt x="179081" y="547105"/>
                  <a:pt x="143415" y="547139"/>
                  <a:pt x="107766" y="547070"/>
                </a:cubicBezTo>
                <a:cubicBezTo>
                  <a:pt x="81757" y="547019"/>
                  <a:pt x="65611" y="531044"/>
                  <a:pt x="65525" y="504898"/>
                </a:cubicBezTo>
                <a:cubicBezTo>
                  <a:pt x="65371" y="453257"/>
                  <a:pt x="65474" y="401616"/>
                  <a:pt x="65474" y="349975"/>
                </a:cubicBezTo>
                <a:cubicBezTo>
                  <a:pt x="65474" y="346585"/>
                  <a:pt x="65474" y="343178"/>
                  <a:pt x="65474" y="338315"/>
                </a:cubicBezTo>
                <a:cubicBezTo>
                  <a:pt x="57889" y="338315"/>
                  <a:pt x="50920" y="338332"/>
                  <a:pt x="43951" y="338315"/>
                </a:cubicBezTo>
                <a:cubicBezTo>
                  <a:pt x="17549" y="338178"/>
                  <a:pt x="1317" y="322015"/>
                  <a:pt x="1317" y="295612"/>
                </a:cubicBezTo>
                <a:cubicBezTo>
                  <a:pt x="1282" y="219144"/>
                  <a:pt x="1265" y="142692"/>
                  <a:pt x="1317" y="66224"/>
                </a:cubicBezTo>
                <a:cubicBezTo>
                  <a:pt x="1351" y="31688"/>
                  <a:pt x="24226" y="5885"/>
                  <a:pt x="58351" y="1502"/>
                </a:cubicBezTo>
                <a:cubicBezTo>
                  <a:pt x="64566" y="697"/>
                  <a:pt x="69258" y="2084"/>
                  <a:pt x="74515" y="6381"/>
                </a:cubicBezTo>
                <a:cubicBezTo>
                  <a:pt x="86534" y="16193"/>
                  <a:pt x="99684" y="24600"/>
                  <a:pt x="112149" y="33400"/>
                </a:cubicBezTo>
                <a:cubicBezTo>
                  <a:pt x="98811" y="33400"/>
                  <a:pt x="84240" y="33400"/>
                  <a:pt x="69686" y="33400"/>
                </a:cubicBezTo>
                <a:cubicBezTo>
                  <a:pt x="45064" y="33418"/>
                  <a:pt x="33558" y="44855"/>
                  <a:pt x="33558" y="69460"/>
                </a:cubicBezTo>
                <a:cubicBezTo>
                  <a:pt x="33541" y="143925"/>
                  <a:pt x="33541" y="218390"/>
                  <a:pt x="33558" y="292855"/>
                </a:cubicBezTo>
                <a:cubicBezTo>
                  <a:pt x="33558" y="305235"/>
                  <a:pt x="34431" y="306108"/>
                  <a:pt x="46588" y="306159"/>
                </a:cubicBezTo>
                <a:cubicBezTo>
                  <a:pt x="52512" y="306176"/>
                  <a:pt x="58437" y="306159"/>
                  <a:pt x="65508" y="306159"/>
                </a:cubicBezTo>
                <a:cubicBezTo>
                  <a:pt x="65508" y="301947"/>
                  <a:pt x="65508" y="298625"/>
                  <a:pt x="65508" y="295304"/>
                </a:cubicBezTo>
                <a:cubicBezTo>
                  <a:pt x="65508" y="267634"/>
                  <a:pt x="65405" y="239947"/>
                  <a:pt x="65577" y="212277"/>
                </a:cubicBezTo>
                <a:cubicBezTo>
                  <a:pt x="65645" y="200686"/>
                  <a:pt x="71672" y="194145"/>
                  <a:pt x="81535" y="194128"/>
                </a:cubicBezTo>
                <a:cubicBezTo>
                  <a:pt x="89771" y="194111"/>
                  <a:pt x="96363" y="199778"/>
                  <a:pt x="97287" y="207963"/>
                </a:cubicBezTo>
                <a:cubicBezTo>
                  <a:pt x="97630" y="211062"/>
                  <a:pt x="97493" y="214229"/>
                  <a:pt x="97493" y="217363"/>
                </a:cubicBezTo>
                <a:cubicBezTo>
                  <a:pt x="97493" y="311792"/>
                  <a:pt x="97493" y="406239"/>
                  <a:pt x="97510" y="500669"/>
                </a:cubicBezTo>
                <a:cubicBezTo>
                  <a:pt x="97510" y="514161"/>
                  <a:pt x="98143" y="514812"/>
                  <a:pt x="111413" y="514829"/>
                </a:cubicBezTo>
                <a:cubicBezTo>
                  <a:pt x="122474" y="514846"/>
                  <a:pt x="133535" y="514829"/>
                  <a:pt x="145675" y="514829"/>
                </a:cubicBezTo>
                <a:cubicBezTo>
                  <a:pt x="145675" y="510703"/>
                  <a:pt x="145675" y="507381"/>
                  <a:pt x="145675" y="504059"/>
                </a:cubicBezTo>
                <a:cubicBezTo>
                  <a:pt x="145675" y="461544"/>
                  <a:pt x="145658" y="419047"/>
                  <a:pt x="145709" y="376532"/>
                </a:cubicBezTo>
                <a:cubicBezTo>
                  <a:pt x="145709" y="373416"/>
                  <a:pt x="145726" y="370214"/>
                  <a:pt x="146360" y="367183"/>
                </a:cubicBezTo>
                <a:cubicBezTo>
                  <a:pt x="148123" y="358913"/>
                  <a:pt x="154972" y="353982"/>
                  <a:pt x="163225" y="354667"/>
                </a:cubicBezTo>
                <a:cubicBezTo>
                  <a:pt x="170999" y="355300"/>
                  <a:pt x="176906" y="361088"/>
                  <a:pt x="177694" y="369032"/>
                </a:cubicBezTo>
                <a:cubicBezTo>
                  <a:pt x="177951" y="371584"/>
                  <a:pt x="177814" y="374169"/>
                  <a:pt x="177814" y="376737"/>
                </a:cubicBezTo>
                <a:cubicBezTo>
                  <a:pt x="177814" y="419252"/>
                  <a:pt x="177814" y="461750"/>
                  <a:pt x="177814" y="504265"/>
                </a:cubicBezTo>
                <a:cubicBezTo>
                  <a:pt x="177779" y="507347"/>
                  <a:pt x="177779" y="510429"/>
                  <a:pt x="177779" y="514778"/>
                </a:cubicBezTo>
                <a:close/>
              </a:path>
            </a:pathLst>
          </a:custGeom>
          <a:solidFill>
            <a:schemeClr val="accent1"/>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DF29BB65-22ED-4DE7-A5A5-24B92BADB261}"/>
              </a:ext>
            </a:extLst>
          </p:cNvPr>
          <p:cNvSpPr/>
          <p:nvPr/>
        </p:nvSpPr>
        <p:spPr>
          <a:xfrm>
            <a:off x="7190756" y="2940408"/>
            <a:ext cx="146435" cy="150700"/>
          </a:xfrm>
          <a:custGeom>
            <a:avLst/>
            <a:gdLst>
              <a:gd name="connsiteX0" fmla="*/ 1285 w 193482"/>
              <a:gd name="connsiteY0" fmla="*/ 97786 h 195194"/>
              <a:gd name="connsiteX1" fmla="*/ 97358 w 193482"/>
              <a:gd name="connsiteY1" fmla="*/ 1284 h 195194"/>
              <a:gd name="connsiteX2" fmla="*/ 193842 w 193482"/>
              <a:gd name="connsiteY2" fmla="*/ 97461 h 195194"/>
              <a:gd name="connsiteX3" fmla="*/ 97683 w 193482"/>
              <a:gd name="connsiteY3" fmla="*/ 193979 h 195194"/>
              <a:gd name="connsiteX4" fmla="*/ 1285 w 193482"/>
              <a:gd name="connsiteY4" fmla="*/ 97786 h 195194"/>
              <a:gd name="connsiteX5" fmla="*/ 161567 w 193482"/>
              <a:gd name="connsiteY5" fmla="*/ 97306 h 195194"/>
              <a:gd name="connsiteX6" fmla="*/ 97221 w 193482"/>
              <a:gd name="connsiteY6" fmla="*/ 33320 h 195194"/>
              <a:gd name="connsiteX7" fmla="*/ 33218 w 193482"/>
              <a:gd name="connsiteY7" fmla="*/ 97906 h 195194"/>
              <a:gd name="connsiteX8" fmla="*/ 97820 w 193482"/>
              <a:gd name="connsiteY8" fmla="*/ 161686 h 195194"/>
              <a:gd name="connsiteX9" fmla="*/ 161567 w 193482"/>
              <a:gd name="connsiteY9" fmla="*/ 97306 h 19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482" h="195194">
                <a:moveTo>
                  <a:pt x="1285" y="97786"/>
                </a:moveTo>
                <a:cubicBezTo>
                  <a:pt x="1148" y="44587"/>
                  <a:pt x="44142" y="1404"/>
                  <a:pt x="97358" y="1284"/>
                </a:cubicBezTo>
                <a:cubicBezTo>
                  <a:pt x="150420" y="1165"/>
                  <a:pt x="193757" y="44347"/>
                  <a:pt x="193842" y="97461"/>
                </a:cubicBezTo>
                <a:cubicBezTo>
                  <a:pt x="193928" y="150557"/>
                  <a:pt x="150694" y="193945"/>
                  <a:pt x="97683" y="193979"/>
                </a:cubicBezTo>
                <a:cubicBezTo>
                  <a:pt x="44467" y="194013"/>
                  <a:pt x="1421" y="151054"/>
                  <a:pt x="1285" y="97786"/>
                </a:cubicBezTo>
                <a:close/>
                <a:moveTo>
                  <a:pt x="161567" y="97306"/>
                </a:moveTo>
                <a:cubicBezTo>
                  <a:pt x="161447" y="61812"/>
                  <a:pt x="132613" y="33132"/>
                  <a:pt x="97221" y="33320"/>
                </a:cubicBezTo>
                <a:cubicBezTo>
                  <a:pt x="61983" y="33509"/>
                  <a:pt x="33046" y="62702"/>
                  <a:pt x="33218" y="97906"/>
                </a:cubicBezTo>
                <a:cubicBezTo>
                  <a:pt x="33389" y="133246"/>
                  <a:pt x="62274" y="161755"/>
                  <a:pt x="97820" y="161686"/>
                </a:cubicBezTo>
                <a:cubicBezTo>
                  <a:pt x="133383" y="161618"/>
                  <a:pt x="161687" y="133024"/>
                  <a:pt x="161567" y="97306"/>
                </a:cubicBezTo>
                <a:close/>
              </a:path>
            </a:pathLst>
          </a:custGeom>
          <a:solidFill>
            <a:schemeClr val="accent1"/>
          </a:solid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B15FFA4B-B406-403D-8776-7EF933D7C245}"/>
              </a:ext>
            </a:extLst>
          </p:cNvPr>
          <p:cNvSpPr/>
          <p:nvPr/>
        </p:nvSpPr>
        <p:spPr>
          <a:xfrm>
            <a:off x="7725257" y="2940395"/>
            <a:ext cx="146435" cy="150700"/>
          </a:xfrm>
          <a:custGeom>
            <a:avLst/>
            <a:gdLst>
              <a:gd name="connsiteX0" fmla="*/ 193825 w 193482"/>
              <a:gd name="connsiteY0" fmla="*/ 97410 h 195194"/>
              <a:gd name="connsiteX1" fmla="*/ 97803 w 193482"/>
              <a:gd name="connsiteY1" fmla="*/ 193980 h 195194"/>
              <a:gd name="connsiteX2" fmla="*/ 1284 w 193482"/>
              <a:gd name="connsiteY2" fmla="*/ 97855 h 195194"/>
              <a:gd name="connsiteX3" fmla="*/ 97341 w 193482"/>
              <a:gd name="connsiteY3" fmla="*/ 1285 h 195194"/>
              <a:gd name="connsiteX4" fmla="*/ 193825 w 193482"/>
              <a:gd name="connsiteY4" fmla="*/ 97410 h 195194"/>
              <a:gd name="connsiteX5" fmla="*/ 33560 w 193482"/>
              <a:gd name="connsiteY5" fmla="*/ 98043 h 195194"/>
              <a:gd name="connsiteX6" fmla="*/ 98008 w 193482"/>
              <a:gd name="connsiteY6" fmla="*/ 161687 h 195194"/>
              <a:gd name="connsiteX7" fmla="*/ 161909 w 193482"/>
              <a:gd name="connsiteY7" fmla="*/ 97187 h 195194"/>
              <a:gd name="connsiteX8" fmla="*/ 97169 w 193482"/>
              <a:gd name="connsiteY8" fmla="*/ 33321 h 195194"/>
              <a:gd name="connsiteX9" fmla="*/ 33560 w 193482"/>
              <a:gd name="connsiteY9" fmla="*/ 98043 h 19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482" h="195194">
                <a:moveTo>
                  <a:pt x="193825" y="97410"/>
                </a:moveTo>
                <a:cubicBezTo>
                  <a:pt x="194048" y="150506"/>
                  <a:pt x="150933" y="193877"/>
                  <a:pt x="97803" y="193980"/>
                </a:cubicBezTo>
                <a:cubicBezTo>
                  <a:pt x="44724" y="194099"/>
                  <a:pt x="1370" y="150917"/>
                  <a:pt x="1284" y="97855"/>
                </a:cubicBezTo>
                <a:cubicBezTo>
                  <a:pt x="1216" y="44639"/>
                  <a:pt x="44124" y="1507"/>
                  <a:pt x="97341" y="1285"/>
                </a:cubicBezTo>
                <a:cubicBezTo>
                  <a:pt x="150437" y="1096"/>
                  <a:pt x="193602" y="44108"/>
                  <a:pt x="193825" y="97410"/>
                </a:cubicBezTo>
                <a:close/>
                <a:moveTo>
                  <a:pt x="33560" y="98043"/>
                </a:moveTo>
                <a:cubicBezTo>
                  <a:pt x="33697" y="133640"/>
                  <a:pt x="62257" y="161858"/>
                  <a:pt x="98008" y="161687"/>
                </a:cubicBezTo>
                <a:cubicBezTo>
                  <a:pt x="133383" y="161516"/>
                  <a:pt x="162217" y="132408"/>
                  <a:pt x="161909" y="97187"/>
                </a:cubicBezTo>
                <a:cubicBezTo>
                  <a:pt x="161601" y="61898"/>
                  <a:pt x="132390" y="33098"/>
                  <a:pt x="97169" y="33321"/>
                </a:cubicBezTo>
                <a:cubicBezTo>
                  <a:pt x="61760" y="33560"/>
                  <a:pt x="33423" y="62394"/>
                  <a:pt x="33560" y="98043"/>
                </a:cubicBezTo>
                <a:close/>
              </a:path>
            </a:pathLst>
          </a:custGeom>
          <a:solidFill>
            <a:schemeClr val="accent1"/>
          </a:solidFill>
          <a:ln w="9525" cap="flat">
            <a:noFill/>
            <a:prstDash val="solid"/>
            <a:miter/>
          </a:ln>
        </p:spPr>
        <p:txBody>
          <a:bodyPr rtlCol="0" anchor="ctr"/>
          <a:lstStyle/>
          <a:p>
            <a:endParaRPr lang="en-IN"/>
          </a:p>
        </p:txBody>
      </p:sp>
      <p:grpSp>
        <p:nvGrpSpPr>
          <p:cNvPr id="124" name="Group 123">
            <a:extLst>
              <a:ext uri="{FF2B5EF4-FFF2-40B4-BE49-F238E27FC236}">
                <a16:creationId xmlns:a16="http://schemas.microsoft.com/office/drawing/2014/main" id="{E3CDAC66-F659-4988-A310-88FABF96BFCC}"/>
              </a:ext>
            </a:extLst>
          </p:cNvPr>
          <p:cNvGrpSpPr/>
          <p:nvPr/>
        </p:nvGrpSpPr>
        <p:grpSpPr>
          <a:xfrm>
            <a:off x="9868313" y="2752149"/>
            <a:ext cx="757502" cy="780204"/>
            <a:chOff x="9798088" y="2585517"/>
            <a:chExt cx="984832" cy="984517"/>
          </a:xfrm>
        </p:grpSpPr>
        <p:sp>
          <p:nvSpPr>
            <p:cNvPr id="114" name="Freeform: Shape 113">
              <a:extLst>
                <a:ext uri="{FF2B5EF4-FFF2-40B4-BE49-F238E27FC236}">
                  <a16:creationId xmlns:a16="http://schemas.microsoft.com/office/drawing/2014/main" id="{91BEA359-C0DF-442D-866A-8FB0916C5040}"/>
                </a:ext>
              </a:extLst>
            </p:cNvPr>
            <p:cNvSpPr/>
            <p:nvPr/>
          </p:nvSpPr>
          <p:spPr>
            <a:xfrm>
              <a:off x="10024616" y="2856423"/>
              <a:ext cx="533831" cy="532142"/>
            </a:xfrm>
            <a:custGeom>
              <a:avLst/>
              <a:gdLst>
                <a:gd name="connsiteX0" fmla="*/ 485700 w 533830"/>
                <a:gd name="connsiteY0" fmla="*/ 108806 h 532141"/>
                <a:gd name="connsiteX1" fmla="*/ 451288 w 533830"/>
                <a:gd name="connsiteY1" fmla="*/ 153557 h 532141"/>
                <a:gd name="connsiteX2" fmla="*/ 450393 w 533830"/>
                <a:gd name="connsiteY2" fmla="*/ 166126 h 532141"/>
                <a:gd name="connsiteX3" fmla="*/ 469212 w 533830"/>
                <a:gd name="connsiteY3" fmla="*/ 212008 h 532141"/>
                <a:gd name="connsiteX4" fmla="*/ 477388 w 533830"/>
                <a:gd name="connsiteY4" fmla="*/ 218715 h 532141"/>
                <a:gd name="connsiteX5" fmla="*/ 515027 w 533830"/>
                <a:gd name="connsiteY5" fmla="*/ 223732 h 532141"/>
                <a:gd name="connsiteX6" fmla="*/ 533373 w 533830"/>
                <a:gd name="connsiteY6" fmla="*/ 244477 h 532141"/>
                <a:gd name="connsiteX7" fmla="*/ 533356 w 533830"/>
                <a:gd name="connsiteY7" fmla="*/ 290917 h 532141"/>
                <a:gd name="connsiteX8" fmla="*/ 514013 w 533830"/>
                <a:gd name="connsiteY8" fmla="*/ 311713 h 532141"/>
                <a:gd name="connsiteX9" fmla="*/ 476425 w 533830"/>
                <a:gd name="connsiteY9" fmla="*/ 317000 h 532141"/>
                <a:gd name="connsiteX10" fmla="*/ 469735 w 533830"/>
                <a:gd name="connsiteY10" fmla="*/ 322660 h 532141"/>
                <a:gd name="connsiteX11" fmla="*/ 449734 w 533830"/>
                <a:gd name="connsiteY11" fmla="*/ 371600 h 532141"/>
                <a:gd name="connsiteX12" fmla="*/ 450612 w 533830"/>
                <a:gd name="connsiteY12" fmla="*/ 380165 h 532141"/>
                <a:gd name="connsiteX13" fmla="*/ 473182 w 533830"/>
                <a:gd name="connsiteY13" fmla="*/ 410708 h 532141"/>
                <a:gd name="connsiteX14" fmla="*/ 471002 w 533830"/>
                <a:gd name="connsiteY14" fmla="*/ 440880 h 532141"/>
                <a:gd name="connsiteX15" fmla="*/ 440459 w 533830"/>
                <a:gd name="connsiteY15" fmla="*/ 470038 h 532141"/>
                <a:gd name="connsiteX16" fmla="*/ 410609 w 533830"/>
                <a:gd name="connsiteY16" fmla="*/ 472014 h 532141"/>
                <a:gd name="connsiteX17" fmla="*/ 380032 w 533830"/>
                <a:gd name="connsiteY17" fmla="*/ 449495 h 532141"/>
                <a:gd name="connsiteX18" fmla="*/ 370571 w 533830"/>
                <a:gd name="connsiteY18" fmla="*/ 448667 h 532141"/>
                <a:gd name="connsiteX19" fmla="*/ 320618 w 533830"/>
                <a:gd name="connsiteY19" fmla="*/ 468686 h 532141"/>
                <a:gd name="connsiteX20" fmla="*/ 315431 w 533830"/>
                <a:gd name="connsiteY20" fmla="*/ 474599 h 532141"/>
                <a:gd name="connsiteX21" fmla="*/ 310397 w 533830"/>
                <a:gd name="connsiteY21" fmla="*/ 510514 h 532141"/>
                <a:gd name="connsiteX22" fmla="*/ 286341 w 533830"/>
                <a:gd name="connsiteY22" fmla="*/ 532138 h 532141"/>
                <a:gd name="connsiteX23" fmla="*/ 244952 w 533830"/>
                <a:gd name="connsiteY23" fmla="*/ 532121 h 532141"/>
                <a:gd name="connsiteX24" fmla="*/ 221301 w 533830"/>
                <a:gd name="connsiteY24" fmla="*/ 510987 h 532141"/>
                <a:gd name="connsiteX25" fmla="*/ 216774 w 533830"/>
                <a:gd name="connsiteY25" fmla="*/ 475849 h 532141"/>
                <a:gd name="connsiteX26" fmla="*/ 210000 w 533830"/>
                <a:gd name="connsiteY26" fmla="*/ 467977 h 532141"/>
                <a:gd name="connsiteX27" fmla="*/ 162394 w 533830"/>
                <a:gd name="connsiteY27" fmla="*/ 448870 h 532141"/>
                <a:gd name="connsiteX28" fmla="*/ 150417 w 533830"/>
                <a:gd name="connsiteY28" fmla="*/ 449968 h 532141"/>
                <a:gd name="connsiteX29" fmla="*/ 123472 w 533830"/>
                <a:gd name="connsiteY29" fmla="*/ 470308 h 532141"/>
                <a:gd name="connsiteX30" fmla="*/ 89060 w 533830"/>
                <a:gd name="connsiteY30" fmla="*/ 467892 h 532141"/>
                <a:gd name="connsiteX31" fmla="*/ 60983 w 533830"/>
                <a:gd name="connsiteY31" fmla="*/ 439832 h 532141"/>
                <a:gd name="connsiteX32" fmla="*/ 59328 w 533830"/>
                <a:gd name="connsiteY32" fmla="*/ 409813 h 532141"/>
                <a:gd name="connsiteX33" fmla="*/ 86188 w 533830"/>
                <a:gd name="connsiteY33" fmla="*/ 377428 h 532141"/>
                <a:gd name="connsiteX34" fmla="*/ 64581 w 533830"/>
                <a:gd name="connsiteY34" fmla="*/ 321562 h 532141"/>
                <a:gd name="connsiteX35" fmla="*/ 58010 w 533830"/>
                <a:gd name="connsiteY35" fmla="*/ 316899 h 532141"/>
                <a:gd name="connsiteX36" fmla="*/ 21250 w 533830"/>
                <a:gd name="connsiteY36" fmla="*/ 311747 h 532141"/>
                <a:gd name="connsiteX37" fmla="*/ 1349 w 533830"/>
                <a:gd name="connsiteY37" fmla="*/ 288941 h 532141"/>
                <a:gd name="connsiteX38" fmla="*/ 1349 w 533830"/>
                <a:gd name="connsiteY38" fmla="*/ 245862 h 532141"/>
                <a:gd name="connsiteX39" fmla="*/ 20709 w 533830"/>
                <a:gd name="connsiteY39" fmla="*/ 223529 h 532141"/>
                <a:gd name="connsiteX40" fmla="*/ 57452 w 533830"/>
                <a:gd name="connsiteY40" fmla="*/ 218326 h 532141"/>
                <a:gd name="connsiteX41" fmla="*/ 64919 w 533830"/>
                <a:gd name="connsiteY41" fmla="*/ 212430 h 532141"/>
                <a:gd name="connsiteX42" fmla="*/ 84752 w 533830"/>
                <a:gd name="connsiteY42" fmla="*/ 164234 h 532141"/>
                <a:gd name="connsiteX43" fmla="*/ 83992 w 533830"/>
                <a:gd name="connsiteY43" fmla="*/ 154925 h 532141"/>
                <a:gd name="connsiteX44" fmla="*/ 61963 w 533830"/>
                <a:gd name="connsiteY44" fmla="*/ 125024 h 532141"/>
                <a:gd name="connsiteX45" fmla="*/ 64260 w 533830"/>
                <a:gd name="connsiteY45" fmla="*/ 93569 h 532141"/>
                <a:gd name="connsiteX46" fmla="*/ 94094 w 533830"/>
                <a:gd name="connsiteY46" fmla="*/ 63684 h 532141"/>
                <a:gd name="connsiteX47" fmla="*/ 122154 w 533830"/>
                <a:gd name="connsiteY47" fmla="*/ 61353 h 532141"/>
                <a:gd name="connsiteX48" fmla="*/ 152562 w 533830"/>
                <a:gd name="connsiteY48" fmla="*/ 84108 h 532141"/>
                <a:gd name="connsiteX49" fmla="*/ 163053 w 533830"/>
                <a:gd name="connsiteY49" fmla="*/ 85156 h 532141"/>
                <a:gd name="connsiteX50" fmla="*/ 212061 w 533830"/>
                <a:gd name="connsiteY50" fmla="*/ 65052 h 532141"/>
                <a:gd name="connsiteX51" fmla="*/ 217754 w 533830"/>
                <a:gd name="connsiteY51" fmla="*/ 58684 h 532141"/>
                <a:gd name="connsiteX52" fmla="*/ 222788 w 533830"/>
                <a:gd name="connsiteY52" fmla="*/ 22768 h 532141"/>
                <a:gd name="connsiteX53" fmla="*/ 246270 w 533830"/>
                <a:gd name="connsiteY53" fmla="*/ 1415 h 532141"/>
                <a:gd name="connsiteX54" fmla="*/ 287659 w 533830"/>
                <a:gd name="connsiteY54" fmla="*/ 1398 h 532141"/>
                <a:gd name="connsiteX55" fmla="*/ 311884 w 533830"/>
                <a:gd name="connsiteY55" fmla="*/ 22920 h 532141"/>
                <a:gd name="connsiteX56" fmla="*/ 316732 w 533830"/>
                <a:gd name="connsiteY56" fmla="*/ 58025 h 532141"/>
                <a:gd name="connsiteX57" fmla="*/ 322814 w 533830"/>
                <a:gd name="connsiteY57" fmla="*/ 65086 h 532141"/>
                <a:gd name="connsiteX58" fmla="*/ 371044 w 533830"/>
                <a:gd name="connsiteY58" fmla="*/ 84902 h 532141"/>
                <a:gd name="connsiteX59" fmla="*/ 382245 w 533830"/>
                <a:gd name="connsiteY59" fmla="*/ 83872 h 532141"/>
                <a:gd name="connsiteX60" fmla="*/ 408801 w 533830"/>
                <a:gd name="connsiteY60" fmla="*/ 63008 h 532141"/>
                <a:gd name="connsiteX61" fmla="*/ 441861 w 533830"/>
                <a:gd name="connsiteY61" fmla="*/ 65019 h 532141"/>
                <a:gd name="connsiteX62" fmla="*/ 485700 w 533830"/>
                <a:gd name="connsiteY62" fmla="*/ 108806 h 532141"/>
                <a:gd name="connsiteX63" fmla="*/ 28227 w 533830"/>
                <a:gd name="connsiteY63" fmla="*/ 281626 h 532141"/>
                <a:gd name="connsiteX64" fmla="*/ 70274 w 533830"/>
                <a:gd name="connsiteY64" fmla="*/ 287724 h 532141"/>
                <a:gd name="connsiteX65" fmla="*/ 89550 w 533830"/>
                <a:gd name="connsiteY65" fmla="*/ 305868 h 532141"/>
                <a:gd name="connsiteX66" fmla="*/ 112643 w 533830"/>
                <a:gd name="connsiteY66" fmla="*/ 361633 h 532141"/>
                <a:gd name="connsiteX67" fmla="*/ 111190 w 533830"/>
                <a:gd name="connsiteY67" fmla="*/ 390470 h 532141"/>
                <a:gd name="connsiteX68" fmla="*/ 86948 w 533830"/>
                <a:gd name="connsiteY68" fmla="*/ 422533 h 532141"/>
                <a:gd name="connsiteX69" fmla="*/ 109079 w 533830"/>
                <a:gd name="connsiteY69" fmla="*/ 445340 h 532141"/>
                <a:gd name="connsiteX70" fmla="*/ 141497 w 533830"/>
                <a:gd name="connsiteY70" fmla="*/ 421047 h 532141"/>
                <a:gd name="connsiteX71" fmla="*/ 171550 w 533830"/>
                <a:gd name="connsiteY71" fmla="*/ 419222 h 532141"/>
                <a:gd name="connsiteX72" fmla="*/ 225812 w 533830"/>
                <a:gd name="connsiteY72" fmla="*/ 441640 h 532141"/>
                <a:gd name="connsiteX73" fmla="*/ 246304 w 533830"/>
                <a:gd name="connsiteY73" fmla="*/ 464784 h 532141"/>
                <a:gd name="connsiteX74" fmla="*/ 251676 w 533830"/>
                <a:gd name="connsiteY74" fmla="*/ 503470 h 532141"/>
                <a:gd name="connsiteX75" fmla="*/ 281442 w 533830"/>
                <a:gd name="connsiteY75" fmla="*/ 503470 h 532141"/>
                <a:gd name="connsiteX76" fmla="*/ 288486 w 533830"/>
                <a:gd name="connsiteY76" fmla="*/ 463162 h 532141"/>
                <a:gd name="connsiteX77" fmla="*/ 308725 w 533830"/>
                <a:gd name="connsiteY77" fmla="*/ 441674 h 532141"/>
                <a:gd name="connsiteX78" fmla="*/ 360807 w 533830"/>
                <a:gd name="connsiteY78" fmla="*/ 420624 h 532141"/>
                <a:gd name="connsiteX79" fmla="*/ 395286 w 533830"/>
                <a:gd name="connsiteY79" fmla="*/ 422837 h 532141"/>
                <a:gd name="connsiteX80" fmla="*/ 424546 w 533830"/>
                <a:gd name="connsiteY80" fmla="*/ 445677 h 532141"/>
                <a:gd name="connsiteX81" fmla="*/ 446913 w 533830"/>
                <a:gd name="connsiteY81" fmla="*/ 421942 h 532141"/>
                <a:gd name="connsiteX82" fmla="*/ 421708 w 533830"/>
                <a:gd name="connsiteY82" fmla="*/ 389710 h 532141"/>
                <a:gd name="connsiteX83" fmla="*/ 420238 w 533830"/>
                <a:gd name="connsiteY83" fmla="*/ 361295 h 532141"/>
                <a:gd name="connsiteX84" fmla="*/ 443787 w 533830"/>
                <a:gd name="connsiteY84" fmla="*/ 304770 h 532141"/>
                <a:gd name="connsiteX85" fmla="*/ 461441 w 533830"/>
                <a:gd name="connsiteY85" fmla="*/ 287944 h 532141"/>
                <a:gd name="connsiteX86" fmla="*/ 472286 w 533830"/>
                <a:gd name="connsiteY86" fmla="*/ 286322 h 532141"/>
                <a:gd name="connsiteX87" fmla="*/ 504958 w 533830"/>
                <a:gd name="connsiteY87" fmla="*/ 281626 h 532141"/>
                <a:gd name="connsiteX88" fmla="*/ 505076 w 533830"/>
                <a:gd name="connsiteY88" fmla="*/ 259698 h 532141"/>
                <a:gd name="connsiteX89" fmla="*/ 497390 w 533830"/>
                <a:gd name="connsiteY89" fmla="*/ 250728 h 532141"/>
                <a:gd name="connsiteX90" fmla="*/ 464803 w 533830"/>
                <a:gd name="connsiteY90" fmla="*/ 246352 h 532141"/>
                <a:gd name="connsiteX91" fmla="*/ 441625 w 533830"/>
                <a:gd name="connsiteY91" fmla="*/ 225388 h 532141"/>
                <a:gd name="connsiteX92" fmla="*/ 419984 w 533830"/>
                <a:gd name="connsiteY92" fmla="*/ 173508 h 532141"/>
                <a:gd name="connsiteX93" fmla="*/ 422198 w 533830"/>
                <a:gd name="connsiteY93" fmla="*/ 140059 h 532141"/>
                <a:gd name="connsiteX94" fmla="*/ 444243 w 533830"/>
                <a:gd name="connsiteY94" fmla="*/ 111813 h 532141"/>
                <a:gd name="connsiteX95" fmla="*/ 422113 w 533830"/>
                <a:gd name="connsiteY95" fmla="*/ 88788 h 532141"/>
                <a:gd name="connsiteX96" fmla="*/ 391891 w 533830"/>
                <a:gd name="connsiteY96" fmla="*/ 112422 h 532141"/>
                <a:gd name="connsiteX97" fmla="*/ 361922 w 533830"/>
                <a:gd name="connsiteY97" fmla="*/ 114685 h 532141"/>
                <a:gd name="connsiteX98" fmla="*/ 306866 w 533830"/>
                <a:gd name="connsiteY98" fmla="*/ 91981 h 532141"/>
                <a:gd name="connsiteX99" fmla="*/ 286881 w 533830"/>
                <a:gd name="connsiteY99" fmla="*/ 69293 h 532141"/>
                <a:gd name="connsiteX100" fmla="*/ 281425 w 533830"/>
                <a:gd name="connsiteY100" fmla="*/ 30168 h 532141"/>
                <a:gd name="connsiteX101" fmla="*/ 251726 w 533830"/>
                <a:gd name="connsiteY101" fmla="*/ 30168 h 532141"/>
                <a:gd name="connsiteX102" fmla="*/ 246337 w 533830"/>
                <a:gd name="connsiteY102" fmla="*/ 68786 h 532141"/>
                <a:gd name="connsiteX103" fmla="*/ 225846 w 533830"/>
                <a:gd name="connsiteY103" fmla="*/ 91693 h 532141"/>
                <a:gd name="connsiteX104" fmla="*/ 167209 w 533830"/>
                <a:gd name="connsiteY104" fmla="*/ 116442 h 532141"/>
                <a:gd name="connsiteX105" fmla="*/ 142933 w 533830"/>
                <a:gd name="connsiteY105" fmla="*/ 115597 h 532141"/>
                <a:gd name="connsiteX106" fmla="*/ 109771 w 533830"/>
                <a:gd name="connsiteY106" fmla="*/ 90393 h 532141"/>
                <a:gd name="connsiteX107" fmla="*/ 86931 w 533830"/>
                <a:gd name="connsiteY107" fmla="*/ 112675 h 532141"/>
                <a:gd name="connsiteX108" fmla="*/ 111021 w 533830"/>
                <a:gd name="connsiteY108" fmla="*/ 143488 h 532141"/>
                <a:gd name="connsiteX109" fmla="*/ 112795 w 533830"/>
                <a:gd name="connsiteY109" fmla="*/ 172579 h 532141"/>
                <a:gd name="connsiteX110" fmla="*/ 89482 w 533830"/>
                <a:gd name="connsiteY110" fmla="*/ 228293 h 532141"/>
                <a:gd name="connsiteX111" fmla="*/ 70646 w 533830"/>
                <a:gd name="connsiteY111" fmla="*/ 245913 h 532141"/>
                <a:gd name="connsiteX112" fmla="*/ 34765 w 533830"/>
                <a:gd name="connsiteY112" fmla="*/ 251150 h 532141"/>
                <a:gd name="connsiteX113" fmla="*/ 28514 w 533830"/>
                <a:gd name="connsiteY113" fmla="*/ 256522 h 532141"/>
                <a:gd name="connsiteX114" fmla="*/ 28227 w 533830"/>
                <a:gd name="connsiteY114" fmla="*/ 281626 h 53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533830" h="532141">
                  <a:moveTo>
                    <a:pt x="485700" y="108806"/>
                  </a:moveTo>
                  <a:cubicBezTo>
                    <a:pt x="473908" y="124230"/>
                    <a:pt x="462860" y="139096"/>
                    <a:pt x="451288" y="153557"/>
                  </a:cubicBezTo>
                  <a:cubicBezTo>
                    <a:pt x="447723" y="158017"/>
                    <a:pt x="448061" y="161074"/>
                    <a:pt x="450393" y="166126"/>
                  </a:cubicBezTo>
                  <a:cubicBezTo>
                    <a:pt x="457302" y="181127"/>
                    <a:pt x="463434" y="196517"/>
                    <a:pt x="469212" y="212008"/>
                  </a:cubicBezTo>
                  <a:cubicBezTo>
                    <a:pt x="470867" y="216468"/>
                    <a:pt x="472911" y="218191"/>
                    <a:pt x="477388" y="218715"/>
                  </a:cubicBezTo>
                  <a:cubicBezTo>
                    <a:pt x="489957" y="220151"/>
                    <a:pt x="502509" y="221840"/>
                    <a:pt x="515027" y="223732"/>
                  </a:cubicBezTo>
                  <a:cubicBezTo>
                    <a:pt x="526143" y="225405"/>
                    <a:pt x="533153" y="233175"/>
                    <a:pt x="533373" y="244477"/>
                  </a:cubicBezTo>
                  <a:cubicBezTo>
                    <a:pt x="533677" y="259951"/>
                    <a:pt x="533694" y="275443"/>
                    <a:pt x="533356" y="290917"/>
                  </a:cubicBezTo>
                  <a:cubicBezTo>
                    <a:pt x="533103" y="302405"/>
                    <a:pt x="525636" y="310091"/>
                    <a:pt x="514013" y="311713"/>
                  </a:cubicBezTo>
                  <a:cubicBezTo>
                    <a:pt x="501478" y="313453"/>
                    <a:pt x="488876" y="314838"/>
                    <a:pt x="476425" y="317000"/>
                  </a:cubicBezTo>
                  <a:cubicBezTo>
                    <a:pt x="473891" y="317440"/>
                    <a:pt x="470800" y="320193"/>
                    <a:pt x="469735" y="322660"/>
                  </a:cubicBezTo>
                  <a:cubicBezTo>
                    <a:pt x="462742" y="338827"/>
                    <a:pt x="456069" y="355163"/>
                    <a:pt x="449734" y="371600"/>
                  </a:cubicBezTo>
                  <a:cubicBezTo>
                    <a:pt x="448788" y="374032"/>
                    <a:pt x="449142" y="378053"/>
                    <a:pt x="450612" y="380165"/>
                  </a:cubicBezTo>
                  <a:cubicBezTo>
                    <a:pt x="457826" y="390554"/>
                    <a:pt x="465681" y="400521"/>
                    <a:pt x="473182" y="410708"/>
                  </a:cubicBezTo>
                  <a:cubicBezTo>
                    <a:pt x="481139" y="421503"/>
                    <a:pt x="480480" y="431571"/>
                    <a:pt x="471002" y="440880"/>
                  </a:cubicBezTo>
                  <a:cubicBezTo>
                    <a:pt x="460968" y="450745"/>
                    <a:pt x="450764" y="460459"/>
                    <a:pt x="440459" y="470038"/>
                  </a:cubicBezTo>
                  <a:cubicBezTo>
                    <a:pt x="431067" y="478788"/>
                    <a:pt x="421167" y="479515"/>
                    <a:pt x="410609" y="472014"/>
                  </a:cubicBezTo>
                  <a:cubicBezTo>
                    <a:pt x="400287" y="464682"/>
                    <a:pt x="390472" y="456641"/>
                    <a:pt x="380032" y="449495"/>
                  </a:cubicBezTo>
                  <a:cubicBezTo>
                    <a:pt x="377717" y="447907"/>
                    <a:pt x="373308" y="447637"/>
                    <a:pt x="370571" y="448667"/>
                  </a:cubicBezTo>
                  <a:cubicBezTo>
                    <a:pt x="353779" y="454986"/>
                    <a:pt x="337156" y="461726"/>
                    <a:pt x="320618" y="468686"/>
                  </a:cubicBezTo>
                  <a:cubicBezTo>
                    <a:pt x="318388" y="469615"/>
                    <a:pt x="315820" y="472352"/>
                    <a:pt x="315431" y="474599"/>
                  </a:cubicBezTo>
                  <a:cubicBezTo>
                    <a:pt x="313387" y="486509"/>
                    <a:pt x="311934" y="498520"/>
                    <a:pt x="310397" y="510514"/>
                  </a:cubicBezTo>
                  <a:cubicBezTo>
                    <a:pt x="308522" y="525195"/>
                    <a:pt x="301241" y="531952"/>
                    <a:pt x="286341" y="532138"/>
                  </a:cubicBezTo>
                  <a:cubicBezTo>
                    <a:pt x="272556" y="532307"/>
                    <a:pt x="258754" y="532324"/>
                    <a:pt x="244952" y="532121"/>
                  </a:cubicBezTo>
                  <a:cubicBezTo>
                    <a:pt x="230559" y="531901"/>
                    <a:pt x="223278" y="525296"/>
                    <a:pt x="221301" y="510987"/>
                  </a:cubicBezTo>
                  <a:cubicBezTo>
                    <a:pt x="219680" y="499280"/>
                    <a:pt x="218058" y="487573"/>
                    <a:pt x="216774" y="475849"/>
                  </a:cubicBezTo>
                  <a:cubicBezTo>
                    <a:pt x="216284" y="471355"/>
                    <a:pt x="214460" y="469598"/>
                    <a:pt x="210000" y="467977"/>
                  </a:cubicBezTo>
                  <a:cubicBezTo>
                    <a:pt x="193917" y="462165"/>
                    <a:pt x="178037" y="455780"/>
                    <a:pt x="162394" y="448870"/>
                  </a:cubicBezTo>
                  <a:cubicBezTo>
                    <a:pt x="157579" y="446742"/>
                    <a:pt x="154522" y="446640"/>
                    <a:pt x="150417" y="449968"/>
                  </a:cubicBezTo>
                  <a:cubicBezTo>
                    <a:pt x="141683" y="457047"/>
                    <a:pt x="132527" y="463618"/>
                    <a:pt x="123472" y="470308"/>
                  </a:cubicBezTo>
                  <a:cubicBezTo>
                    <a:pt x="110498" y="479886"/>
                    <a:pt x="100345" y="479143"/>
                    <a:pt x="89060" y="467892"/>
                  </a:cubicBezTo>
                  <a:cubicBezTo>
                    <a:pt x="79684" y="458550"/>
                    <a:pt x="70342" y="449191"/>
                    <a:pt x="60983" y="439832"/>
                  </a:cubicBezTo>
                  <a:cubicBezTo>
                    <a:pt x="51759" y="430592"/>
                    <a:pt x="51033" y="420151"/>
                    <a:pt x="59328" y="409813"/>
                  </a:cubicBezTo>
                  <a:cubicBezTo>
                    <a:pt x="68484" y="398427"/>
                    <a:pt x="77978" y="387294"/>
                    <a:pt x="86188" y="377428"/>
                  </a:cubicBezTo>
                  <a:cubicBezTo>
                    <a:pt x="78755" y="358018"/>
                    <a:pt x="71913" y="339705"/>
                    <a:pt x="64581" y="321562"/>
                  </a:cubicBezTo>
                  <a:cubicBezTo>
                    <a:pt x="63720" y="319416"/>
                    <a:pt x="60443" y="317305"/>
                    <a:pt x="58010" y="316899"/>
                  </a:cubicBezTo>
                  <a:cubicBezTo>
                    <a:pt x="45813" y="314872"/>
                    <a:pt x="33514" y="313436"/>
                    <a:pt x="21250" y="311747"/>
                  </a:cubicBezTo>
                  <a:cubicBezTo>
                    <a:pt x="8174" y="309956"/>
                    <a:pt x="1434" y="302337"/>
                    <a:pt x="1349" y="288941"/>
                  </a:cubicBezTo>
                  <a:cubicBezTo>
                    <a:pt x="1248" y="274581"/>
                    <a:pt x="1231" y="260222"/>
                    <a:pt x="1349" y="245862"/>
                  </a:cubicBezTo>
                  <a:cubicBezTo>
                    <a:pt x="1468" y="232855"/>
                    <a:pt x="7853" y="225438"/>
                    <a:pt x="20709" y="223529"/>
                  </a:cubicBezTo>
                  <a:cubicBezTo>
                    <a:pt x="32940" y="221705"/>
                    <a:pt x="45289" y="220489"/>
                    <a:pt x="57452" y="218326"/>
                  </a:cubicBezTo>
                  <a:cubicBezTo>
                    <a:pt x="60257" y="217819"/>
                    <a:pt x="63771" y="215049"/>
                    <a:pt x="64919" y="212430"/>
                  </a:cubicBezTo>
                  <a:cubicBezTo>
                    <a:pt x="71913" y="196534"/>
                    <a:pt x="78502" y="180451"/>
                    <a:pt x="84752" y="164234"/>
                  </a:cubicBezTo>
                  <a:cubicBezTo>
                    <a:pt x="85783" y="161548"/>
                    <a:pt x="85546" y="157206"/>
                    <a:pt x="83992" y="154925"/>
                  </a:cubicBezTo>
                  <a:cubicBezTo>
                    <a:pt x="77015" y="144705"/>
                    <a:pt x="69328" y="134991"/>
                    <a:pt x="61963" y="125024"/>
                  </a:cubicBezTo>
                  <a:cubicBezTo>
                    <a:pt x="53229" y="113216"/>
                    <a:pt x="53854" y="104144"/>
                    <a:pt x="64260" y="93569"/>
                  </a:cubicBezTo>
                  <a:cubicBezTo>
                    <a:pt x="74126" y="83534"/>
                    <a:pt x="84093" y="73601"/>
                    <a:pt x="94094" y="63684"/>
                  </a:cubicBezTo>
                  <a:cubicBezTo>
                    <a:pt x="102693" y="55153"/>
                    <a:pt x="112187" y="54241"/>
                    <a:pt x="122154" y="61353"/>
                  </a:cubicBezTo>
                  <a:cubicBezTo>
                    <a:pt x="132459" y="68718"/>
                    <a:pt x="142629" y="76270"/>
                    <a:pt x="152562" y="84108"/>
                  </a:cubicBezTo>
                  <a:cubicBezTo>
                    <a:pt x="156177" y="86963"/>
                    <a:pt x="158813" y="86980"/>
                    <a:pt x="163053" y="85156"/>
                  </a:cubicBezTo>
                  <a:cubicBezTo>
                    <a:pt x="179254" y="78145"/>
                    <a:pt x="195809" y="71945"/>
                    <a:pt x="212061" y="65052"/>
                  </a:cubicBezTo>
                  <a:cubicBezTo>
                    <a:pt x="214493" y="64022"/>
                    <a:pt x="217331" y="61116"/>
                    <a:pt x="217754" y="58684"/>
                  </a:cubicBezTo>
                  <a:cubicBezTo>
                    <a:pt x="219849" y="46791"/>
                    <a:pt x="221234" y="34763"/>
                    <a:pt x="222788" y="22768"/>
                  </a:cubicBezTo>
                  <a:cubicBezTo>
                    <a:pt x="224612" y="8645"/>
                    <a:pt x="232079" y="1635"/>
                    <a:pt x="246270" y="1415"/>
                  </a:cubicBezTo>
                  <a:cubicBezTo>
                    <a:pt x="260055" y="1195"/>
                    <a:pt x="273857" y="1246"/>
                    <a:pt x="287659" y="1398"/>
                  </a:cubicBezTo>
                  <a:cubicBezTo>
                    <a:pt x="302407" y="1567"/>
                    <a:pt x="309873" y="8257"/>
                    <a:pt x="311884" y="22920"/>
                  </a:cubicBezTo>
                  <a:cubicBezTo>
                    <a:pt x="313489" y="34627"/>
                    <a:pt x="314637" y="46402"/>
                    <a:pt x="316732" y="58025"/>
                  </a:cubicBezTo>
                  <a:cubicBezTo>
                    <a:pt x="317205" y="60711"/>
                    <a:pt x="320178" y="63954"/>
                    <a:pt x="322814" y="65086"/>
                  </a:cubicBezTo>
                  <a:cubicBezTo>
                    <a:pt x="338795" y="71928"/>
                    <a:pt x="355114" y="77942"/>
                    <a:pt x="371044" y="84902"/>
                  </a:cubicBezTo>
                  <a:cubicBezTo>
                    <a:pt x="375538" y="86862"/>
                    <a:pt x="378376" y="87115"/>
                    <a:pt x="382245" y="83872"/>
                  </a:cubicBezTo>
                  <a:cubicBezTo>
                    <a:pt x="390860" y="76641"/>
                    <a:pt x="399831" y="69816"/>
                    <a:pt x="408801" y="63008"/>
                  </a:cubicBezTo>
                  <a:cubicBezTo>
                    <a:pt x="420846" y="53852"/>
                    <a:pt x="431303" y="54528"/>
                    <a:pt x="441861" y="65019"/>
                  </a:cubicBezTo>
                  <a:cubicBezTo>
                    <a:pt x="456238" y="79344"/>
                    <a:pt x="470546" y="93687"/>
                    <a:pt x="485700" y="108806"/>
                  </a:cubicBezTo>
                  <a:close/>
                  <a:moveTo>
                    <a:pt x="28227" y="281626"/>
                  </a:moveTo>
                  <a:cubicBezTo>
                    <a:pt x="42569" y="283704"/>
                    <a:pt x="56422" y="285697"/>
                    <a:pt x="70274" y="287724"/>
                  </a:cubicBezTo>
                  <a:cubicBezTo>
                    <a:pt x="80917" y="289278"/>
                    <a:pt x="87303" y="294955"/>
                    <a:pt x="89550" y="305868"/>
                  </a:cubicBezTo>
                  <a:cubicBezTo>
                    <a:pt x="93672" y="325886"/>
                    <a:pt x="101510" y="344452"/>
                    <a:pt x="112643" y="361633"/>
                  </a:cubicBezTo>
                  <a:cubicBezTo>
                    <a:pt x="122070" y="376178"/>
                    <a:pt x="122019" y="376195"/>
                    <a:pt x="111190" y="390470"/>
                  </a:cubicBezTo>
                  <a:cubicBezTo>
                    <a:pt x="102929" y="401366"/>
                    <a:pt x="94685" y="412296"/>
                    <a:pt x="86948" y="422533"/>
                  </a:cubicBezTo>
                  <a:cubicBezTo>
                    <a:pt x="94804" y="430625"/>
                    <a:pt x="101798" y="437839"/>
                    <a:pt x="109079" y="445340"/>
                  </a:cubicBezTo>
                  <a:cubicBezTo>
                    <a:pt x="119924" y="437214"/>
                    <a:pt x="130736" y="429156"/>
                    <a:pt x="141497" y="421047"/>
                  </a:cubicBezTo>
                  <a:cubicBezTo>
                    <a:pt x="152917" y="412448"/>
                    <a:pt x="158458" y="413006"/>
                    <a:pt x="171550" y="419222"/>
                  </a:cubicBezTo>
                  <a:cubicBezTo>
                    <a:pt x="189221" y="427618"/>
                    <a:pt x="207331" y="435305"/>
                    <a:pt x="225812" y="441640"/>
                  </a:cubicBezTo>
                  <a:cubicBezTo>
                    <a:pt x="239141" y="446218"/>
                    <a:pt x="244479" y="450610"/>
                    <a:pt x="246304" y="464784"/>
                  </a:cubicBezTo>
                  <a:cubicBezTo>
                    <a:pt x="247959" y="477572"/>
                    <a:pt x="249851" y="490343"/>
                    <a:pt x="251676" y="503470"/>
                  </a:cubicBezTo>
                  <a:cubicBezTo>
                    <a:pt x="261795" y="503470"/>
                    <a:pt x="271492" y="503470"/>
                    <a:pt x="281442" y="503470"/>
                  </a:cubicBezTo>
                  <a:cubicBezTo>
                    <a:pt x="283858" y="489718"/>
                    <a:pt x="286223" y="476457"/>
                    <a:pt x="288486" y="463162"/>
                  </a:cubicBezTo>
                  <a:cubicBezTo>
                    <a:pt x="290767" y="449850"/>
                    <a:pt x="295801" y="445998"/>
                    <a:pt x="308725" y="441674"/>
                  </a:cubicBezTo>
                  <a:cubicBezTo>
                    <a:pt x="326463" y="435727"/>
                    <a:pt x="344032" y="428868"/>
                    <a:pt x="360807" y="420624"/>
                  </a:cubicBezTo>
                  <a:cubicBezTo>
                    <a:pt x="375758" y="413259"/>
                    <a:pt x="382160" y="412583"/>
                    <a:pt x="395286" y="422837"/>
                  </a:cubicBezTo>
                  <a:cubicBezTo>
                    <a:pt x="404949" y="430389"/>
                    <a:pt x="414629" y="437940"/>
                    <a:pt x="424546" y="445677"/>
                  </a:cubicBezTo>
                  <a:cubicBezTo>
                    <a:pt x="432232" y="437518"/>
                    <a:pt x="439327" y="429983"/>
                    <a:pt x="446913" y="421942"/>
                  </a:cubicBezTo>
                  <a:cubicBezTo>
                    <a:pt x="438280" y="410911"/>
                    <a:pt x="430019" y="400302"/>
                    <a:pt x="421708" y="389710"/>
                  </a:cubicBezTo>
                  <a:cubicBezTo>
                    <a:pt x="413616" y="379405"/>
                    <a:pt x="413143" y="372597"/>
                    <a:pt x="420238" y="361295"/>
                  </a:cubicBezTo>
                  <a:cubicBezTo>
                    <a:pt x="431269" y="343760"/>
                    <a:pt x="439327" y="325008"/>
                    <a:pt x="443787" y="304770"/>
                  </a:cubicBezTo>
                  <a:cubicBezTo>
                    <a:pt x="445933" y="295039"/>
                    <a:pt x="451981" y="289751"/>
                    <a:pt x="461441" y="287944"/>
                  </a:cubicBezTo>
                  <a:cubicBezTo>
                    <a:pt x="465022" y="287251"/>
                    <a:pt x="468671" y="286846"/>
                    <a:pt x="472286" y="286322"/>
                  </a:cubicBezTo>
                  <a:cubicBezTo>
                    <a:pt x="483047" y="284768"/>
                    <a:pt x="493809" y="283231"/>
                    <a:pt x="504958" y="281626"/>
                  </a:cubicBezTo>
                  <a:cubicBezTo>
                    <a:pt x="504958" y="273720"/>
                    <a:pt x="504587" y="266675"/>
                    <a:pt x="505076" y="259698"/>
                  </a:cubicBezTo>
                  <a:cubicBezTo>
                    <a:pt x="505499" y="253718"/>
                    <a:pt x="503708" y="251251"/>
                    <a:pt x="497390" y="250728"/>
                  </a:cubicBezTo>
                  <a:cubicBezTo>
                    <a:pt x="486477" y="249799"/>
                    <a:pt x="475682" y="247602"/>
                    <a:pt x="464803" y="246352"/>
                  </a:cubicBezTo>
                  <a:cubicBezTo>
                    <a:pt x="451896" y="244883"/>
                    <a:pt x="445730" y="237399"/>
                    <a:pt x="441625" y="225388"/>
                  </a:cubicBezTo>
                  <a:cubicBezTo>
                    <a:pt x="435560" y="207683"/>
                    <a:pt x="428414" y="190216"/>
                    <a:pt x="419984" y="173508"/>
                  </a:cubicBezTo>
                  <a:cubicBezTo>
                    <a:pt x="412230" y="158135"/>
                    <a:pt x="411504" y="153692"/>
                    <a:pt x="422198" y="140059"/>
                  </a:cubicBezTo>
                  <a:cubicBezTo>
                    <a:pt x="429918" y="130193"/>
                    <a:pt x="437621" y="120294"/>
                    <a:pt x="444243" y="111813"/>
                  </a:cubicBezTo>
                  <a:cubicBezTo>
                    <a:pt x="436303" y="103553"/>
                    <a:pt x="429343" y="96305"/>
                    <a:pt x="422113" y="88788"/>
                  </a:cubicBezTo>
                  <a:cubicBezTo>
                    <a:pt x="412264" y="96491"/>
                    <a:pt x="402077" y="104465"/>
                    <a:pt x="391891" y="112422"/>
                  </a:cubicBezTo>
                  <a:cubicBezTo>
                    <a:pt x="380437" y="121375"/>
                    <a:pt x="374964" y="120851"/>
                    <a:pt x="361922" y="114685"/>
                  </a:cubicBezTo>
                  <a:cubicBezTo>
                    <a:pt x="343998" y="106205"/>
                    <a:pt x="325584" y="98518"/>
                    <a:pt x="306866" y="91981"/>
                  </a:cubicBezTo>
                  <a:cubicBezTo>
                    <a:pt x="294112" y="87521"/>
                    <a:pt x="288672" y="82909"/>
                    <a:pt x="286881" y="69293"/>
                  </a:cubicBezTo>
                  <a:cubicBezTo>
                    <a:pt x="285175" y="56285"/>
                    <a:pt x="283266" y="43294"/>
                    <a:pt x="281425" y="30168"/>
                  </a:cubicBezTo>
                  <a:cubicBezTo>
                    <a:pt x="271171" y="30168"/>
                    <a:pt x="261710" y="30168"/>
                    <a:pt x="251726" y="30168"/>
                  </a:cubicBezTo>
                  <a:cubicBezTo>
                    <a:pt x="249885" y="43277"/>
                    <a:pt x="247993" y="56015"/>
                    <a:pt x="246337" y="68786"/>
                  </a:cubicBezTo>
                  <a:cubicBezTo>
                    <a:pt x="244496" y="83027"/>
                    <a:pt x="239496" y="88940"/>
                    <a:pt x="225846" y="91693"/>
                  </a:cubicBezTo>
                  <a:cubicBezTo>
                    <a:pt x="204611" y="95984"/>
                    <a:pt x="185150" y="104397"/>
                    <a:pt x="167209" y="116442"/>
                  </a:cubicBezTo>
                  <a:cubicBezTo>
                    <a:pt x="157529" y="122929"/>
                    <a:pt x="152444" y="122777"/>
                    <a:pt x="142933" y="115597"/>
                  </a:cubicBezTo>
                  <a:cubicBezTo>
                    <a:pt x="131547" y="106999"/>
                    <a:pt x="120228" y="98332"/>
                    <a:pt x="109771" y="90393"/>
                  </a:cubicBezTo>
                  <a:cubicBezTo>
                    <a:pt x="101831" y="98130"/>
                    <a:pt x="94652" y="105157"/>
                    <a:pt x="86931" y="112675"/>
                  </a:cubicBezTo>
                  <a:cubicBezTo>
                    <a:pt x="94787" y="122726"/>
                    <a:pt x="102879" y="133133"/>
                    <a:pt x="111021" y="143488"/>
                  </a:cubicBezTo>
                  <a:cubicBezTo>
                    <a:pt x="119536" y="154317"/>
                    <a:pt x="120059" y="161024"/>
                    <a:pt x="112795" y="172579"/>
                  </a:cubicBezTo>
                  <a:cubicBezTo>
                    <a:pt x="101899" y="189861"/>
                    <a:pt x="93875" y="208359"/>
                    <a:pt x="89482" y="228293"/>
                  </a:cubicBezTo>
                  <a:cubicBezTo>
                    <a:pt x="87185" y="238784"/>
                    <a:pt x="80900" y="244376"/>
                    <a:pt x="70646" y="245913"/>
                  </a:cubicBezTo>
                  <a:cubicBezTo>
                    <a:pt x="58686" y="247704"/>
                    <a:pt x="46658" y="249038"/>
                    <a:pt x="34765" y="251150"/>
                  </a:cubicBezTo>
                  <a:cubicBezTo>
                    <a:pt x="32332" y="251589"/>
                    <a:pt x="28700" y="254495"/>
                    <a:pt x="28514" y="256522"/>
                  </a:cubicBezTo>
                  <a:cubicBezTo>
                    <a:pt x="27805" y="264614"/>
                    <a:pt x="28227" y="272790"/>
                    <a:pt x="28227" y="281626"/>
                  </a:cubicBezTo>
                  <a:close/>
                </a:path>
              </a:pathLst>
            </a:custGeom>
            <a:solidFill>
              <a:schemeClr val="accent2"/>
            </a:solid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A08E6F7C-D131-4E0F-9142-0212A3CAFA95}"/>
                </a:ext>
              </a:extLst>
            </p:cNvPr>
            <p:cNvSpPr/>
            <p:nvPr/>
          </p:nvSpPr>
          <p:spPr>
            <a:xfrm>
              <a:off x="9798088" y="2585517"/>
              <a:ext cx="288877" cy="322664"/>
            </a:xfrm>
            <a:custGeom>
              <a:avLst/>
              <a:gdLst>
                <a:gd name="connsiteX0" fmla="*/ 177755 w 288876"/>
                <a:gd name="connsiteY0" fmla="*/ 168241 h 322663"/>
                <a:gd name="connsiteX1" fmla="*/ 210225 w 288876"/>
                <a:gd name="connsiteY1" fmla="*/ 168241 h 322663"/>
                <a:gd name="connsiteX2" fmla="*/ 288813 w 288876"/>
                <a:gd name="connsiteY2" fmla="*/ 247319 h 322663"/>
                <a:gd name="connsiteX3" fmla="*/ 288796 w 288876"/>
                <a:gd name="connsiteY3" fmla="*/ 305601 h 322663"/>
                <a:gd name="connsiteX4" fmla="*/ 271480 w 288876"/>
                <a:gd name="connsiteY4" fmla="*/ 322967 h 322663"/>
                <a:gd name="connsiteX5" fmla="*/ 18958 w 288876"/>
                <a:gd name="connsiteY5" fmla="*/ 322967 h 322663"/>
                <a:gd name="connsiteX6" fmla="*/ 1355 w 288876"/>
                <a:gd name="connsiteY6" fmla="*/ 305060 h 322663"/>
                <a:gd name="connsiteX7" fmla="*/ 1389 w 288876"/>
                <a:gd name="connsiteY7" fmla="*/ 243400 h 322663"/>
                <a:gd name="connsiteX8" fmla="*/ 75365 w 288876"/>
                <a:gd name="connsiteY8" fmla="*/ 168308 h 322663"/>
                <a:gd name="connsiteX9" fmla="*/ 112800 w 288876"/>
                <a:gd name="connsiteY9" fmla="*/ 167565 h 322663"/>
                <a:gd name="connsiteX10" fmla="*/ 58032 w 288876"/>
                <a:gd name="connsiteY10" fmla="*/ 87879 h 322663"/>
                <a:gd name="connsiteX11" fmla="*/ 83693 w 288876"/>
                <a:gd name="connsiteY11" fmla="*/ 26641 h 322663"/>
                <a:gd name="connsiteX12" fmla="*/ 212269 w 288876"/>
                <a:gd name="connsiteY12" fmla="*/ 31675 h 322663"/>
                <a:gd name="connsiteX13" fmla="*/ 229128 w 288876"/>
                <a:gd name="connsiteY13" fmla="*/ 108489 h 322663"/>
                <a:gd name="connsiteX14" fmla="*/ 177755 w 288876"/>
                <a:gd name="connsiteY14" fmla="*/ 168241 h 322663"/>
                <a:gd name="connsiteX15" fmla="*/ 257323 w 288876"/>
                <a:gd name="connsiteY15" fmla="*/ 293049 h 322663"/>
                <a:gd name="connsiteX16" fmla="*/ 257087 w 288876"/>
                <a:gd name="connsiteY16" fmla="*/ 238957 h 322663"/>
                <a:gd name="connsiteX17" fmla="*/ 213519 w 288876"/>
                <a:gd name="connsiteY17" fmla="*/ 197973 h 322663"/>
                <a:gd name="connsiteX18" fmla="*/ 75061 w 288876"/>
                <a:gd name="connsiteY18" fmla="*/ 197956 h 322663"/>
                <a:gd name="connsiteX19" fmla="*/ 33283 w 288876"/>
                <a:gd name="connsiteY19" fmla="*/ 230763 h 322663"/>
                <a:gd name="connsiteX20" fmla="*/ 32692 w 288876"/>
                <a:gd name="connsiteY20" fmla="*/ 293049 h 322663"/>
                <a:gd name="connsiteX21" fmla="*/ 257323 w 288876"/>
                <a:gd name="connsiteY21" fmla="*/ 293049 h 322663"/>
                <a:gd name="connsiteX22" fmla="*/ 200883 w 288876"/>
                <a:gd name="connsiteY22" fmla="*/ 86882 h 322663"/>
                <a:gd name="connsiteX23" fmla="*/ 144949 w 288876"/>
                <a:gd name="connsiteY23" fmla="*/ 31067 h 322663"/>
                <a:gd name="connsiteX24" fmla="*/ 87714 w 288876"/>
                <a:gd name="connsiteY24" fmla="*/ 85919 h 322663"/>
                <a:gd name="connsiteX25" fmla="*/ 142077 w 288876"/>
                <a:gd name="connsiteY25" fmla="*/ 141380 h 322663"/>
                <a:gd name="connsiteX26" fmla="*/ 200883 w 288876"/>
                <a:gd name="connsiteY26" fmla="*/ 86882 h 3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8876" h="322663">
                  <a:moveTo>
                    <a:pt x="177755" y="168241"/>
                  </a:moveTo>
                  <a:cubicBezTo>
                    <a:pt x="188584" y="168241"/>
                    <a:pt x="199396" y="168207"/>
                    <a:pt x="210225" y="168241"/>
                  </a:cubicBezTo>
                  <a:cubicBezTo>
                    <a:pt x="257627" y="168461"/>
                    <a:pt x="288745" y="199764"/>
                    <a:pt x="288813" y="247319"/>
                  </a:cubicBezTo>
                  <a:cubicBezTo>
                    <a:pt x="288846" y="266746"/>
                    <a:pt x="288863" y="286174"/>
                    <a:pt x="288796" y="305601"/>
                  </a:cubicBezTo>
                  <a:cubicBezTo>
                    <a:pt x="288745" y="318237"/>
                    <a:pt x="284201" y="322967"/>
                    <a:pt x="271480" y="322967"/>
                  </a:cubicBezTo>
                  <a:cubicBezTo>
                    <a:pt x="187300" y="323035"/>
                    <a:pt x="103120" y="323035"/>
                    <a:pt x="18958" y="322967"/>
                  </a:cubicBezTo>
                  <a:cubicBezTo>
                    <a:pt x="5747" y="322951"/>
                    <a:pt x="1389" y="318406"/>
                    <a:pt x="1355" y="305060"/>
                  </a:cubicBezTo>
                  <a:cubicBezTo>
                    <a:pt x="1304" y="284501"/>
                    <a:pt x="1169" y="263959"/>
                    <a:pt x="1389" y="243400"/>
                  </a:cubicBezTo>
                  <a:cubicBezTo>
                    <a:pt x="1828" y="200980"/>
                    <a:pt x="32945" y="169390"/>
                    <a:pt x="75365" y="168308"/>
                  </a:cubicBezTo>
                  <a:cubicBezTo>
                    <a:pt x="87663" y="168004"/>
                    <a:pt x="99978" y="168258"/>
                    <a:pt x="112800" y="167565"/>
                  </a:cubicBezTo>
                  <a:cubicBezTo>
                    <a:pt x="79943" y="150756"/>
                    <a:pt x="59519" y="125382"/>
                    <a:pt x="58032" y="87879"/>
                  </a:cubicBezTo>
                  <a:cubicBezTo>
                    <a:pt x="57086" y="63890"/>
                    <a:pt x="66614" y="43433"/>
                    <a:pt x="83693" y="26641"/>
                  </a:cubicBezTo>
                  <a:cubicBezTo>
                    <a:pt x="120014" y="-9072"/>
                    <a:pt x="180154" y="-6808"/>
                    <a:pt x="212269" y="31675"/>
                  </a:cubicBezTo>
                  <a:cubicBezTo>
                    <a:pt x="231105" y="54244"/>
                    <a:pt x="236561" y="80328"/>
                    <a:pt x="229128" y="108489"/>
                  </a:cubicBezTo>
                  <a:cubicBezTo>
                    <a:pt x="221813" y="136262"/>
                    <a:pt x="203264" y="154980"/>
                    <a:pt x="177755" y="168241"/>
                  </a:cubicBezTo>
                  <a:close/>
                  <a:moveTo>
                    <a:pt x="257323" y="293049"/>
                  </a:moveTo>
                  <a:cubicBezTo>
                    <a:pt x="257323" y="274771"/>
                    <a:pt x="258303" y="256779"/>
                    <a:pt x="257087" y="238957"/>
                  </a:cubicBezTo>
                  <a:cubicBezTo>
                    <a:pt x="255482" y="215340"/>
                    <a:pt x="237305" y="198244"/>
                    <a:pt x="213519" y="197973"/>
                  </a:cubicBezTo>
                  <a:cubicBezTo>
                    <a:pt x="167366" y="197433"/>
                    <a:pt x="121196" y="197500"/>
                    <a:pt x="75061" y="197956"/>
                  </a:cubicBezTo>
                  <a:cubicBezTo>
                    <a:pt x="54586" y="198159"/>
                    <a:pt x="35817" y="211471"/>
                    <a:pt x="33283" y="230763"/>
                  </a:cubicBezTo>
                  <a:cubicBezTo>
                    <a:pt x="30631" y="251103"/>
                    <a:pt x="32692" y="272051"/>
                    <a:pt x="32692" y="293049"/>
                  </a:cubicBezTo>
                  <a:cubicBezTo>
                    <a:pt x="106972" y="293049"/>
                    <a:pt x="181725" y="293049"/>
                    <a:pt x="257323" y="293049"/>
                  </a:cubicBezTo>
                  <a:close/>
                  <a:moveTo>
                    <a:pt x="200883" y="86882"/>
                  </a:moveTo>
                  <a:cubicBezTo>
                    <a:pt x="201119" y="56508"/>
                    <a:pt x="176049" y="31489"/>
                    <a:pt x="144949" y="31067"/>
                  </a:cubicBezTo>
                  <a:cubicBezTo>
                    <a:pt x="114676" y="30627"/>
                    <a:pt x="87849" y="56339"/>
                    <a:pt x="87714" y="85919"/>
                  </a:cubicBezTo>
                  <a:cubicBezTo>
                    <a:pt x="87562" y="115855"/>
                    <a:pt x="112294" y="141076"/>
                    <a:pt x="142077" y="141380"/>
                  </a:cubicBezTo>
                  <a:cubicBezTo>
                    <a:pt x="175036" y="141718"/>
                    <a:pt x="200646" y="117983"/>
                    <a:pt x="200883" y="86882"/>
                  </a:cubicBezTo>
                  <a:close/>
                </a:path>
              </a:pathLst>
            </a:custGeom>
            <a:solidFill>
              <a:schemeClr val="accent2"/>
            </a:solid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EB42A4DA-9064-4C01-8FFF-AAD83FCA0397}"/>
                </a:ext>
              </a:extLst>
            </p:cNvPr>
            <p:cNvSpPr/>
            <p:nvPr/>
          </p:nvSpPr>
          <p:spPr>
            <a:xfrm>
              <a:off x="9798130" y="3247370"/>
              <a:ext cx="288877" cy="322664"/>
            </a:xfrm>
            <a:custGeom>
              <a:avLst/>
              <a:gdLst>
                <a:gd name="connsiteX0" fmla="*/ 112961 w 288876"/>
                <a:gd name="connsiteY0" fmla="*/ 167984 h 322663"/>
                <a:gd name="connsiteX1" fmla="*/ 62331 w 288876"/>
                <a:gd name="connsiteY1" fmla="*/ 63751 h 322663"/>
                <a:gd name="connsiteX2" fmla="*/ 144416 w 288876"/>
                <a:gd name="connsiteY2" fmla="*/ 1280 h 322663"/>
                <a:gd name="connsiteX3" fmla="*/ 228072 w 288876"/>
                <a:gd name="connsiteY3" fmla="*/ 60086 h 322663"/>
                <a:gd name="connsiteX4" fmla="*/ 176801 w 288876"/>
                <a:gd name="connsiteY4" fmla="*/ 167984 h 322663"/>
                <a:gd name="connsiteX5" fmla="*/ 213426 w 288876"/>
                <a:gd name="connsiteY5" fmla="*/ 168017 h 322663"/>
                <a:gd name="connsiteX6" fmla="*/ 285696 w 288876"/>
                <a:gd name="connsiteY6" fmla="*/ 222397 h 322663"/>
                <a:gd name="connsiteX7" fmla="*/ 288635 w 288876"/>
                <a:gd name="connsiteY7" fmla="*/ 242298 h 322663"/>
                <a:gd name="connsiteX8" fmla="*/ 288770 w 288876"/>
                <a:gd name="connsiteY8" fmla="*/ 305614 h 322663"/>
                <a:gd name="connsiteX9" fmla="*/ 271438 w 288876"/>
                <a:gd name="connsiteY9" fmla="*/ 322947 h 322663"/>
                <a:gd name="connsiteX10" fmla="*/ 18983 w 288876"/>
                <a:gd name="connsiteY10" fmla="*/ 322947 h 322663"/>
                <a:gd name="connsiteX11" fmla="*/ 1329 w 288876"/>
                <a:gd name="connsiteY11" fmla="*/ 305141 h 322663"/>
                <a:gd name="connsiteX12" fmla="*/ 1346 w 288876"/>
                <a:gd name="connsiteY12" fmla="*/ 243497 h 322663"/>
                <a:gd name="connsiteX13" fmla="*/ 75931 w 288876"/>
                <a:gd name="connsiteY13" fmla="*/ 168001 h 322663"/>
                <a:gd name="connsiteX14" fmla="*/ 112961 w 288876"/>
                <a:gd name="connsiteY14" fmla="*/ 167984 h 322663"/>
                <a:gd name="connsiteX15" fmla="*/ 257062 w 288876"/>
                <a:gd name="connsiteY15" fmla="*/ 292843 h 322663"/>
                <a:gd name="connsiteX16" fmla="*/ 256774 w 288876"/>
                <a:gd name="connsiteY16" fmla="*/ 237111 h 322663"/>
                <a:gd name="connsiteX17" fmla="*/ 213392 w 288876"/>
                <a:gd name="connsiteY17" fmla="*/ 197936 h 322663"/>
                <a:gd name="connsiteX18" fmla="*/ 74985 w 288876"/>
                <a:gd name="connsiteY18" fmla="*/ 197936 h 322663"/>
                <a:gd name="connsiteX19" fmla="*/ 33444 w 288876"/>
                <a:gd name="connsiteY19" fmla="*/ 229932 h 322663"/>
                <a:gd name="connsiteX20" fmla="*/ 30150 w 288876"/>
                <a:gd name="connsiteY20" fmla="*/ 292860 h 322663"/>
                <a:gd name="connsiteX21" fmla="*/ 257062 w 288876"/>
                <a:gd name="connsiteY21" fmla="*/ 292843 h 322663"/>
                <a:gd name="connsiteX22" fmla="*/ 200857 w 288876"/>
                <a:gd name="connsiteY22" fmla="*/ 86355 h 322663"/>
                <a:gd name="connsiteX23" fmla="*/ 144467 w 288876"/>
                <a:gd name="connsiteY23" fmla="*/ 30843 h 322663"/>
                <a:gd name="connsiteX24" fmla="*/ 87655 w 288876"/>
                <a:gd name="connsiteY24" fmla="*/ 85612 h 322663"/>
                <a:gd name="connsiteX25" fmla="*/ 142558 w 288876"/>
                <a:gd name="connsiteY25" fmla="*/ 141292 h 322663"/>
                <a:gd name="connsiteX26" fmla="*/ 200857 w 288876"/>
                <a:gd name="connsiteY26" fmla="*/ 86355 h 3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8876" h="322663">
                  <a:moveTo>
                    <a:pt x="112961" y="167984"/>
                  </a:moveTo>
                  <a:cubicBezTo>
                    <a:pt x="62416" y="141089"/>
                    <a:pt x="53530" y="94413"/>
                    <a:pt x="62331" y="63751"/>
                  </a:cubicBezTo>
                  <a:cubicBezTo>
                    <a:pt x="72704" y="27617"/>
                    <a:pt x="106119" y="1905"/>
                    <a:pt x="144416" y="1280"/>
                  </a:cubicBezTo>
                  <a:cubicBezTo>
                    <a:pt x="182967" y="638"/>
                    <a:pt x="216585" y="24289"/>
                    <a:pt x="228072" y="60086"/>
                  </a:cubicBezTo>
                  <a:cubicBezTo>
                    <a:pt x="241351" y="101474"/>
                    <a:pt x="226214" y="134129"/>
                    <a:pt x="176801" y="167984"/>
                  </a:cubicBezTo>
                  <a:cubicBezTo>
                    <a:pt x="190181" y="167984"/>
                    <a:pt x="201803" y="167815"/>
                    <a:pt x="213426" y="168017"/>
                  </a:cubicBezTo>
                  <a:cubicBezTo>
                    <a:pt x="247534" y="168626"/>
                    <a:pt x="276354" y="190182"/>
                    <a:pt x="285696" y="222397"/>
                  </a:cubicBezTo>
                  <a:cubicBezTo>
                    <a:pt x="287554" y="228800"/>
                    <a:pt x="288517" y="235642"/>
                    <a:pt x="288635" y="242298"/>
                  </a:cubicBezTo>
                  <a:cubicBezTo>
                    <a:pt x="289007" y="263398"/>
                    <a:pt x="288838" y="284514"/>
                    <a:pt x="288770" y="305614"/>
                  </a:cubicBezTo>
                  <a:cubicBezTo>
                    <a:pt x="288737" y="318233"/>
                    <a:pt x="284074" y="322930"/>
                    <a:pt x="271438" y="322947"/>
                  </a:cubicBezTo>
                  <a:cubicBezTo>
                    <a:pt x="187292" y="322980"/>
                    <a:pt x="103129" y="322980"/>
                    <a:pt x="18983" y="322947"/>
                  </a:cubicBezTo>
                  <a:cubicBezTo>
                    <a:pt x="5806" y="322947"/>
                    <a:pt x="1363" y="318419"/>
                    <a:pt x="1329" y="305141"/>
                  </a:cubicBezTo>
                  <a:cubicBezTo>
                    <a:pt x="1279" y="284599"/>
                    <a:pt x="1211" y="264056"/>
                    <a:pt x="1346" y="243497"/>
                  </a:cubicBezTo>
                  <a:cubicBezTo>
                    <a:pt x="1600" y="201010"/>
                    <a:pt x="33224" y="168980"/>
                    <a:pt x="75931" y="168001"/>
                  </a:cubicBezTo>
                  <a:cubicBezTo>
                    <a:pt x="88246" y="167747"/>
                    <a:pt x="100612" y="167984"/>
                    <a:pt x="112961" y="167984"/>
                  </a:cubicBezTo>
                  <a:close/>
                  <a:moveTo>
                    <a:pt x="257062" y="292843"/>
                  </a:moveTo>
                  <a:cubicBezTo>
                    <a:pt x="257062" y="273584"/>
                    <a:pt x="258210" y="255238"/>
                    <a:pt x="256774" y="237111"/>
                  </a:cubicBezTo>
                  <a:cubicBezTo>
                    <a:pt x="255001" y="214609"/>
                    <a:pt x="235962" y="198054"/>
                    <a:pt x="213392" y="197936"/>
                  </a:cubicBezTo>
                  <a:cubicBezTo>
                    <a:pt x="167256" y="197682"/>
                    <a:pt x="121120" y="197699"/>
                    <a:pt x="74985" y="197936"/>
                  </a:cubicBezTo>
                  <a:cubicBezTo>
                    <a:pt x="55388" y="198037"/>
                    <a:pt x="36552" y="210859"/>
                    <a:pt x="33444" y="229932"/>
                  </a:cubicBezTo>
                  <a:cubicBezTo>
                    <a:pt x="30116" y="250423"/>
                    <a:pt x="31079" y="271625"/>
                    <a:pt x="30150" y="292860"/>
                  </a:cubicBezTo>
                  <a:cubicBezTo>
                    <a:pt x="106998" y="292843"/>
                    <a:pt x="181717" y="292843"/>
                    <a:pt x="257062" y="292843"/>
                  </a:cubicBezTo>
                  <a:close/>
                  <a:moveTo>
                    <a:pt x="200857" y="86355"/>
                  </a:moveTo>
                  <a:cubicBezTo>
                    <a:pt x="200908" y="56133"/>
                    <a:pt x="175416" y="31046"/>
                    <a:pt x="144467" y="30843"/>
                  </a:cubicBezTo>
                  <a:cubicBezTo>
                    <a:pt x="113113" y="30640"/>
                    <a:pt x="87807" y="55034"/>
                    <a:pt x="87655" y="85612"/>
                  </a:cubicBezTo>
                  <a:cubicBezTo>
                    <a:pt x="87486" y="116121"/>
                    <a:pt x="112302" y="141292"/>
                    <a:pt x="142558" y="141292"/>
                  </a:cubicBezTo>
                  <a:cubicBezTo>
                    <a:pt x="175737" y="141292"/>
                    <a:pt x="200807" y="117675"/>
                    <a:pt x="200857" y="86355"/>
                  </a:cubicBezTo>
                  <a:close/>
                </a:path>
              </a:pathLst>
            </a:custGeom>
            <a:solidFill>
              <a:schemeClr val="accent1"/>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2AA9B791-973D-4F77-A851-A169B907ABEB}"/>
                </a:ext>
              </a:extLst>
            </p:cNvPr>
            <p:cNvSpPr/>
            <p:nvPr/>
          </p:nvSpPr>
          <p:spPr>
            <a:xfrm>
              <a:off x="10495732" y="3247363"/>
              <a:ext cx="287188" cy="322664"/>
            </a:xfrm>
            <a:custGeom>
              <a:avLst/>
              <a:gdLst>
                <a:gd name="connsiteX0" fmla="*/ 174817 w 287187"/>
                <a:gd name="connsiteY0" fmla="*/ 167974 h 322663"/>
                <a:gd name="connsiteX1" fmla="*/ 210023 w 287187"/>
                <a:gd name="connsiteY1" fmla="*/ 167991 h 322663"/>
                <a:gd name="connsiteX2" fmla="*/ 287243 w 287187"/>
                <a:gd name="connsiteY2" fmla="*/ 245515 h 322663"/>
                <a:gd name="connsiteX3" fmla="*/ 287226 w 287187"/>
                <a:gd name="connsiteY3" fmla="*/ 306331 h 322663"/>
                <a:gd name="connsiteX4" fmla="*/ 270924 w 287187"/>
                <a:gd name="connsiteY4" fmla="*/ 322937 h 322663"/>
                <a:gd name="connsiteX5" fmla="*/ 17540 w 287187"/>
                <a:gd name="connsiteY5" fmla="*/ 322937 h 322663"/>
                <a:gd name="connsiteX6" fmla="*/ 1356 w 287187"/>
                <a:gd name="connsiteY6" fmla="*/ 306246 h 322663"/>
                <a:gd name="connsiteX7" fmla="*/ 1356 w 287187"/>
                <a:gd name="connsiteY7" fmla="*/ 243741 h 322663"/>
                <a:gd name="connsiteX8" fmla="*/ 76599 w 287187"/>
                <a:gd name="connsiteY8" fmla="*/ 168025 h 322663"/>
                <a:gd name="connsiteX9" fmla="*/ 113157 w 287187"/>
                <a:gd name="connsiteY9" fmla="*/ 167991 h 322663"/>
                <a:gd name="connsiteX10" fmla="*/ 62172 w 287187"/>
                <a:gd name="connsiteY10" fmla="*/ 60025 h 322663"/>
                <a:gd name="connsiteX11" fmla="*/ 146082 w 287187"/>
                <a:gd name="connsiteY11" fmla="*/ 1287 h 322663"/>
                <a:gd name="connsiteX12" fmla="*/ 227643 w 287187"/>
                <a:gd name="connsiteY12" fmla="*/ 63083 h 322663"/>
                <a:gd name="connsiteX13" fmla="*/ 174817 w 287187"/>
                <a:gd name="connsiteY13" fmla="*/ 167974 h 322663"/>
                <a:gd name="connsiteX14" fmla="*/ 257359 w 287187"/>
                <a:gd name="connsiteY14" fmla="*/ 292934 h 322663"/>
                <a:gd name="connsiteX15" fmla="*/ 257173 w 287187"/>
                <a:gd name="connsiteY15" fmla="*/ 239839 h 322663"/>
                <a:gd name="connsiteX16" fmla="*/ 211882 w 287187"/>
                <a:gd name="connsiteY16" fmla="*/ 197875 h 322663"/>
                <a:gd name="connsiteX17" fmla="*/ 75940 w 287187"/>
                <a:gd name="connsiteY17" fmla="*/ 197859 h 322663"/>
                <a:gd name="connsiteX18" fmla="*/ 29568 w 287187"/>
                <a:gd name="connsiteY18" fmla="*/ 243217 h 322663"/>
                <a:gd name="connsiteX19" fmla="*/ 29551 w 287187"/>
                <a:gd name="connsiteY19" fmla="*/ 287123 h 322663"/>
                <a:gd name="connsiteX20" fmla="*/ 30514 w 287187"/>
                <a:gd name="connsiteY20" fmla="*/ 292918 h 322663"/>
                <a:gd name="connsiteX21" fmla="*/ 257359 w 287187"/>
                <a:gd name="connsiteY21" fmla="*/ 292934 h 322663"/>
                <a:gd name="connsiteX22" fmla="*/ 143294 w 287187"/>
                <a:gd name="connsiteY22" fmla="*/ 141283 h 322663"/>
                <a:gd name="connsiteX23" fmla="*/ 200901 w 287187"/>
                <a:gd name="connsiteY23" fmla="*/ 84909 h 322663"/>
                <a:gd name="connsiteX24" fmla="*/ 143176 w 287187"/>
                <a:gd name="connsiteY24" fmla="*/ 30851 h 322663"/>
                <a:gd name="connsiteX25" fmla="*/ 87732 w 287187"/>
                <a:gd name="connsiteY25" fmla="*/ 87629 h 322663"/>
                <a:gd name="connsiteX26" fmla="*/ 143294 w 287187"/>
                <a:gd name="connsiteY26" fmla="*/ 141283 h 3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7187" h="322663">
                  <a:moveTo>
                    <a:pt x="174817" y="167974"/>
                  </a:moveTo>
                  <a:cubicBezTo>
                    <a:pt x="188129" y="167974"/>
                    <a:pt x="199076" y="167907"/>
                    <a:pt x="210023" y="167991"/>
                  </a:cubicBezTo>
                  <a:cubicBezTo>
                    <a:pt x="254622" y="168329"/>
                    <a:pt x="287108" y="200950"/>
                    <a:pt x="287243" y="245515"/>
                  </a:cubicBezTo>
                  <a:cubicBezTo>
                    <a:pt x="287294" y="265787"/>
                    <a:pt x="287327" y="286059"/>
                    <a:pt x="287226" y="306331"/>
                  </a:cubicBezTo>
                  <a:cubicBezTo>
                    <a:pt x="287158" y="317987"/>
                    <a:pt x="282395" y="322937"/>
                    <a:pt x="270924" y="322937"/>
                  </a:cubicBezTo>
                  <a:cubicBezTo>
                    <a:pt x="186457" y="323005"/>
                    <a:pt x="102007" y="323005"/>
                    <a:pt x="17540" y="322937"/>
                  </a:cubicBezTo>
                  <a:cubicBezTo>
                    <a:pt x="6069" y="322920"/>
                    <a:pt x="1407" y="318038"/>
                    <a:pt x="1356" y="306246"/>
                  </a:cubicBezTo>
                  <a:cubicBezTo>
                    <a:pt x="1255" y="285417"/>
                    <a:pt x="1221" y="264571"/>
                    <a:pt x="1356" y="243741"/>
                  </a:cubicBezTo>
                  <a:cubicBezTo>
                    <a:pt x="1643" y="200697"/>
                    <a:pt x="33352" y="168785"/>
                    <a:pt x="76599" y="168025"/>
                  </a:cubicBezTo>
                  <a:cubicBezTo>
                    <a:pt x="88239" y="167822"/>
                    <a:pt x="99895" y="167991"/>
                    <a:pt x="113157" y="167991"/>
                  </a:cubicBezTo>
                  <a:cubicBezTo>
                    <a:pt x="63659" y="133174"/>
                    <a:pt x="48624" y="100637"/>
                    <a:pt x="62172" y="60025"/>
                  </a:cubicBezTo>
                  <a:cubicBezTo>
                    <a:pt x="74116" y="24262"/>
                    <a:pt x="108089" y="476"/>
                    <a:pt x="146082" y="1287"/>
                  </a:cubicBezTo>
                  <a:cubicBezTo>
                    <a:pt x="184683" y="2115"/>
                    <a:pt x="217608" y="27050"/>
                    <a:pt x="227643" y="63083"/>
                  </a:cubicBezTo>
                  <a:cubicBezTo>
                    <a:pt x="239063" y="104168"/>
                    <a:pt x="222761" y="137549"/>
                    <a:pt x="174817" y="167974"/>
                  </a:cubicBezTo>
                  <a:close/>
                  <a:moveTo>
                    <a:pt x="257359" y="292934"/>
                  </a:moveTo>
                  <a:cubicBezTo>
                    <a:pt x="257359" y="274622"/>
                    <a:pt x="258119" y="257188"/>
                    <a:pt x="257173" y="239839"/>
                  </a:cubicBezTo>
                  <a:cubicBezTo>
                    <a:pt x="255838" y="215309"/>
                    <a:pt x="236664" y="197960"/>
                    <a:pt x="211882" y="197875"/>
                  </a:cubicBezTo>
                  <a:cubicBezTo>
                    <a:pt x="166573" y="197740"/>
                    <a:pt x="121248" y="197757"/>
                    <a:pt x="75940" y="197859"/>
                  </a:cubicBezTo>
                  <a:cubicBezTo>
                    <a:pt x="49097" y="197909"/>
                    <a:pt x="30126" y="216458"/>
                    <a:pt x="29568" y="243217"/>
                  </a:cubicBezTo>
                  <a:cubicBezTo>
                    <a:pt x="29264" y="257847"/>
                    <a:pt x="29484" y="272494"/>
                    <a:pt x="29551" y="287123"/>
                  </a:cubicBezTo>
                  <a:cubicBezTo>
                    <a:pt x="29568" y="288965"/>
                    <a:pt x="30142" y="290806"/>
                    <a:pt x="30514" y="292918"/>
                  </a:cubicBezTo>
                  <a:cubicBezTo>
                    <a:pt x="106061" y="292934"/>
                    <a:pt x="181136" y="292934"/>
                    <a:pt x="257359" y="292934"/>
                  </a:cubicBezTo>
                  <a:close/>
                  <a:moveTo>
                    <a:pt x="143294" y="141283"/>
                  </a:moveTo>
                  <a:cubicBezTo>
                    <a:pt x="176929" y="140725"/>
                    <a:pt x="201492" y="116669"/>
                    <a:pt x="200901" y="84909"/>
                  </a:cubicBezTo>
                  <a:cubicBezTo>
                    <a:pt x="200343" y="55042"/>
                    <a:pt x="173821" y="30209"/>
                    <a:pt x="143176" y="30851"/>
                  </a:cubicBezTo>
                  <a:cubicBezTo>
                    <a:pt x="111383" y="31526"/>
                    <a:pt x="87191" y="56292"/>
                    <a:pt x="87732" y="87629"/>
                  </a:cubicBezTo>
                  <a:cubicBezTo>
                    <a:pt x="88239" y="117919"/>
                    <a:pt x="112971" y="141789"/>
                    <a:pt x="143294" y="141283"/>
                  </a:cubicBezTo>
                  <a:close/>
                </a:path>
              </a:pathLst>
            </a:custGeom>
            <a:solidFill>
              <a:schemeClr val="accent2"/>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EE89C161-AFCA-442C-90DA-9552E1B68865}"/>
                </a:ext>
              </a:extLst>
            </p:cNvPr>
            <p:cNvSpPr/>
            <p:nvPr/>
          </p:nvSpPr>
          <p:spPr>
            <a:xfrm>
              <a:off x="10495681" y="2585565"/>
              <a:ext cx="287188" cy="322664"/>
            </a:xfrm>
            <a:custGeom>
              <a:avLst/>
              <a:gdLst>
                <a:gd name="connsiteX0" fmla="*/ 176390 w 287187"/>
                <a:gd name="connsiteY0" fmla="*/ 168193 h 322663"/>
                <a:gd name="connsiteX1" fmla="*/ 209889 w 287187"/>
                <a:gd name="connsiteY1" fmla="*/ 168193 h 322663"/>
                <a:gd name="connsiteX2" fmla="*/ 287278 w 287187"/>
                <a:gd name="connsiteY2" fmla="*/ 245312 h 322663"/>
                <a:gd name="connsiteX3" fmla="*/ 287278 w 287187"/>
                <a:gd name="connsiteY3" fmla="*/ 305283 h 322663"/>
                <a:gd name="connsiteX4" fmla="*/ 270249 w 287187"/>
                <a:gd name="connsiteY4" fmla="*/ 322920 h 322663"/>
                <a:gd name="connsiteX5" fmla="*/ 18555 w 287187"/>
                <a:gd name="connsiteY5" fmla="*/ 322920 h 322663"/>
                <a:gd name="connsiteX6" fmla="*/ 1374 w 287187"/>
                <a:gd name="connsiteY6" fmla="*/ 305469 h 322663"/>
                <a:gd name="connsiteX7" fmla="*/ 1408 w 287187"/>
                <a:gd name="connsiteY7" fmla="*/ 242119 h 322663"/>
                <a:gd name="connsiteX8" fmla="*/ 74844 w 287187"/>
                <a:gd name="connsiteY8" fmla="*/ 168261 h 322663"/>
                <a:gd name="connsiteX9" fmla="*/ 112719 w 287187"/>
                <a:gd name="connsiteY9" fmla="*/ 167433 h 322663"/>
                <a:gd name="connsiteX10" fmla="*/ 61430 w 287187"/>
                <a:gd name="connsiteY10" fmla="*/ 109945 h 322663"/>
                <a:gd name="connsiteX11" fmla="*/ 62883 w 287187"/>
                <a:gd name="connsiteY11" fmla="*/ 57727 h 322663"/>
                <a:gd name="connsiteX12" fmla="*/ 151861 w 287187"/>
                <a:gd name="connsiteY12" fmla="*/ 1439 h 322663"/>
                <a:gd name="connsiteX13" fmla="*/ 228523 w 287187"/>
                <a:gd name="connsiteY13" fmla="*/ 67019 h 322663"/>
                <a:gd name="connsiteX14" fmla="*/ 176390 w 287187"/>
                <a:gd name="connsiteY14" fmla="*/ 168193 h 322663"/>
                <a:gd name="connsiteX15" fmla="*/ 256870 w 287187"/>
                <a:gd name="connsiteY15" fmla="*/ 293002 h 322663"/>
                <a:gd name="connsiteX16" fmla="*/ 257562 w 287187"/>
                <a:gd name="connsiteY16" fmla="*/ 288440 h 322663"/>
                <a:gd name="connsiteX17" fmla="*/ 257208 w 287187"/>
                <a:gd name="connsiteY17" fmla="*/ 239534 h 322663"/>
                <a:gd name="connsiteX18" fmla="*/ 214248 w 287187"/>
                <a:gd name="connsiteY18" fmla="*/ 197942 h 322663"/>
                <a:gd name="connsiteX19" fmla="*/ 73357 w 287187"/>
                <a:gd name="connsiteY19" fmla="*/ 197909 h 322663"/>
                <a:gd name="connsiteX20" fmla="*/ 29721 w 287187"/>
                <a:gd name="connsiteY20" fmla="*/ 241561 h 322663"/>
                <a:gd name="connsiteX21" fmla="*/ 29654 w 287187"/>
                <a:gd name="connsiteY21" fmla="*/ 288795 h 322663"/>
                <a:gd name="connsiteX22" fmla="*/ 30549 w 287187"/>
                <a:gd name="connsiteY22" fmla="*/ 292985 h 322663"/>
                <a:gd name="connsiteX23" fmla="*/ 256870 w 287187"/>
                <a:gd name="connsiteY23" fmla="*/ 293002 h 322663"/>
                <a:gd name="connsiteX24" fmla="*/ 87750 w 287187"/>
                <a:gd name="connsiteY24" fmla="*/ 86412 h 322663"/>
                <a:gd name="connsiteX25" fmla="*/ 142958 w 287187"/>
                <a:gd name="connsiteY25" fmla="*/ 141383 h 322663"/>
                <a:gd name="connsiteX26" fmla="*/ 200953 w 287187"/>
                <a:gd name="connsiteY26" fmla="*/ 86142 h 322663"/>
                <a:gd name="connsiteX27" fmla="*/ 144427 w 287187"/>
                <a:gd name="connsiteY27" fmla="*/ 30968 h 322663"/>
                <a:gd name="connsiteX28" fmla="*/ 87750 w 287187"/>
                <a:gd name="connsiteY28" fmla="*/ 86412 h 3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7187" h="322663">
                  <a:moveTo>
                    <a:pt x="176390" y="168193"/>
                  </a:moveTo>
                  <a:cubicBezTo>
                    <a:pt x="187556" y="168193"/>
                    <a:pt x="198723" y="168143"/>
                    <a:pt x="209889" y="168193"/>
                  </a:cubicBezTo>
                  <a:cubicBezTo>
                    <a:pt x="254691" y="168396"/>
                    <a:pt x="287143" y="200713"/>
                    <a:pt x="287278" y="245312"/>
                  </a:cubicBezTo>
                  <a:cubicBezTo>
                    <a:pt x="287346" y="265296"/>
                    <a:pt x="287346" y="285298"/>
                    <a:pt x="287278" y="305283"/>
                  </a:cubicBezTo>
                  <a:cubicBezTo>
                    <a:pt x="287227" y="318173"/>
                    <a:pt x="282835" y="322903"/>
                    <a:pt x="270249" y="322920"/>
                  </a:cubicBezTo>
                  <a:cubicBezTo>
                    <a:pt x="186357" y="323004"/>
                    <a:pt x="102447" y="322987"/>
                    <a:pt x="18555" y="322920"/>
                  </a:cubicBezTo>
                  <a:cubicBezTo>
                    <a:pt x="5851" y="322903"/>
                    <a:pt x="1425" y="318274"/>
                    <a:pt x="1374" y="305469"/>
                  </a:cubicBezTo>
                  <a:cubicBezTo>
                    <a:pt x="1307" y="284352"/>
                    <a:pt x="1155" y="263235"/>
                    <a:pt x="1408" y="242119"/>
                  </a:cubicBezTo>
                  <a:cubicBezTo>
                    <a:pt x="1898" y="200950"/>
                    <a:pt x="33607" y="169105"/>
                    <a:pt x="74844" y="168261"/>
                  </a:cubicBezTo>
                  <a:cubicBezTo>
                    <a:pt x="87345" y="168007"/>
                    <a:pt x="99863" y="168227"/>
                    <a:pt x="112719" y="167433"/>
                  </a:cubicBezTo>
                  <a:cubicBezTo>
                    <a:pt x="87699" y="154999"/>
                    <a:pt x="69759" y="136653"/>
                    <a:pt x="61430" y="109945"/>
                  </a:cubicBezTo>
                  <a:cubicBezTo>
                    <a:pt x="55974" y="92460"/>
                    <a:pt x="56633" y="74925"/>
                    <a:pt x="62883" y="57727"/>
                  </a:cubicBezTo>
                  <a:cubicBezTo>
                    <a:pt x="76127" y="21322"/>
                    <a:pt x="111418" y="-926"/>
                    <a:pt x="151861" y="1439"/>
                  </a:cubicBezTo>
                  <a:cubicBezTo>
                    <a:pt x="188249" y="3567"/>
                    <a:pt x="219924" y="30664"/>
                    <a:pt x="228523" y="67019"/>
                  </a:cubicBezTo>
                  <a:cubicBezTo>
                    <a:pt x="238067" y="107343"/>
                    <a:pt x="220363" y="141147"/>
                    <a:pt x="176390" y="168193"/>
                  </a:cubicBezTo>
                  <a:close/>
                  <a:moveTo>
                    <a:pt x="256870" y="293002"/>
                  </a:moveTo>
                  <a:cubicBezTo>
                    <a:pt x="257157" y="291143"/>
                    <a:pt x="257562" y="289792"/>
                    <a:pt x="257562" y="288440"/>
                  </a:cubicBezTo>
                  <a:cubicBezTo>
                    <a:pt x="257529" y="272138"/>
                    <a:pt x="258171" y="255785"/>
                    <a:pt x="257208" y="239534"/>
                  </a:cubicBezTo>
                  <a:cubicBezTo>
                    <a:pt x="255806" y="216103"/>
                    <a:pt x="237746" y="198247"/>
                    <a:pt x="214248" y="197942"/>
                  </a:cubicBezTo>
                  <a:cubicBezTo>
                    <a:pt x="167284" y="197334"/>
                    <a:pt x="120321" y="197351"/>
                    <a:pt x="73357" y="197909"/>
                  </a:cubicBezTo>
                  <a:cubicBezTo>
                    <a:pt x="48828" y="198196"/>
                    <a:pt x="30549" y="217015"/>
                    <a:pt x="29721" y="241561"/>
                  </a:cubicBezTo>
                  <a:cubicBezTo>
                    <a:pt x="29181" y="257289"/>
                    <a:pt x="29586" y="273050"/>
                    <a:pt x="29654" y="288795"/>
                  </a:cubicBezTo>
                  <a:cubicBezTo>
                    <a:pt x="29654" y="290096"/>
                    <a:pt x="30194" y="291397"/>
                    <a:pt x="30549" y="292985"/>
                  </a:cubicBezTo>
                  <a:cubicBezTo>
                    <a:pt x="105961" y="293002"/>
                    <a:pt x="180968" y="293002"/>
                    <a:pt x="256870" y="293002"/>
                  </a:cubicBezTo>
                  <a:close/>
                  <a:moveTo>
                    <a:pt x="87750" y="86412"/>
                  </a:moveTo>
                  <a:cubicBezTo>
                    <a:pt x="87835" y="117226"/>
                    <a:pt x="112279" y="141552"/>
                    <a:pt x="142958" y="141383"/>
                  </a:cubicBezTo>
                  <a:cubicBezTo>
                    <a:pt x="175900" y="141198"/>
                    <a:pt x="200970" y="117310"/>
                    <a:pt x="200953" y="86142"/>
                  </a:cubicBezTo>
                  <a:cubicBezTo>
                    <a:pt x="200936" y="56021"/>
                    <a:pt x="175410" y="31103"/>
                    <a:pt x="144427" y="30968"/>
                  </a:cubicBezTo>
                  <a:cubicBezTo>
                    <a:pt x="112567" y="30799"/>
                    <a:pt x="87666" y="55176"/>
                    <a:pt x="87750" y="86412"/>
                  </a:cubicBezTo>
                  <a:close/>
                </a:path>
              </a:pathLst>
            </a:custGeom>
            <a:solidFill>
              <a:schemeClr val="accent1"/>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8F16FD80-5281-40D8-B2FC-534A33BFBFE4}"/>
                </a:ext>
              </a:extLst>
            </p:cNvPr>
            <p:cNvSpPr/>
            <p:nvPr/>
          </p:nvSpPr>
          <p:spPr>
            <a:xfrm>
              <a:off x="10056020" y="2655320"/>
              <a:ext cx="469636" cy="32097"/>
            </a:xfrm>
            <a:custGeom>
              <a:avLst/>
              <a:gdLst>
                <a:gd name="connsiteX0" fmla="*/ 235408 w 469636"/>
                <a:gd name="connsiteY0" fmla="*/ 31270 h 32097"/>
                <a:gd name="connsiteX1" fmla="*/ 19257 w 469636"/>
                <a:gd name="connsiteY1" fmla="*/ 31253 h 32097"/>
                <a:gd name="connsiteX2" fmla="*/ 1316 w 469636"/>
                <a:gd name="connsiteY2" fmla="*/ 15272 h 32097"/>
                <a:gd name="connsiteX3" fmla="*/ 12939 w 469636"/>
                <a:gd name="connsiteY3" fmla="*/ 1757 h 32097"/>
                <a:gd name="connsiteX4" fmla="*/ 21335 w 469636"/>
                <a:gd name="connsiteY4" fmla="*/ 1284 h 32097"/>
                <a:gd name="connsiteX5" fmla="*/ 449397 w 469636"/>
                <a:gd name="connsiteY5" fmla="*/ 1267 h 32097"/>
                <a:gd name="connsiteX6" fmla="*/ 469060 w 469636"/>
                <a:gd name="connsiteY6" fmla="*/ 15660 h 32097"/>
                <a:gd name="connsiteX7" fmla="*/ 454921 w 469636"/>
                <a:gd name="connsiteY7" fmla="*/ 31168 h 32097"/>
                <a:gd name="connsiteX8" fmla="*/ 430442 w 469636"/>
                <a:gd name="connsiteY8" fmla="*/ 31287 h 32097"/>
                <a:gd name="connsiteX9" fmla="*/ 235408 w 469636"/>
                <a:gd name="connsiteY9" fmla="*/ 31270 h 3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9636" h="32097">
                  <a:moveTo>
                    <a:pt x="235408" y="31270"/>
                  </a:moveTo>
                  <a:cubicBezTo>
                    <a:pt x="163358" y="31270"/>
                    <a:pt x="91307" y="31287"/>
                    <a:pt x="19257" y="31253"/>
                  </a:cubicBezTo>
                  <a:cubicBezTo>
                    <a:pt x="6908" y="31253"/>
                    <a:pt x="641" y="25593"/>
                    <a:pt x="1316" y="15272"/>
                  </a:cubicBezTo>
                  <a:cubicBezTo>
                    <a:pt x="1789" y="7906"/>
                    <a:pt x="5607" y="3176"/>
                    <a:pt x="12939" y="1757"/>
                  </a:cubicBezTo>
                  <a:cubicBezTo>
                    <a:pt x="15676" y="1233"/>
                    <a:pt x="18531" y="1284"/>
                    <a:pt x="21335" y="1284"/>
                  </a:cubicBezTo>
                  <a:cubicBezTo>
                    <a:pt x="164017" y="1267"/>
                    <a:pt x="306715" y="1267"/>
                    <a:pt x="449397" y="1267"/>
                  </a:cubicBezTo>
                  <a:cubicBezTo>
                    <a:pt x="462675" y="1267"/>
                    <a:pt x="468706" y="5727"/>
                    <a:pt x="469060" y="15660"/>
                  </a:cubicBezTo>
                  <a:cubicBezTo>
                    <a:pt x="469381" y="24597"/>
                    <a:pt x="464077" y="30729"/>
                    <a:pt x="454921" y="31168"/>
                  </a:cubicBezTo>
                  <a:cubicBezTo>
                    <a:pt x="446778" y="31557"/>
                    <a:pt x="438602" y="31287"/>
                    <a:pt x="430442" y="31287"/>
                  </a:cubicBezTo>
                  <a:cubicBezTo>
                    <a:pt x="365436" y="31287"/>
                    <a:pt x="300414" y="31270"/>
                    <a:pt x="235408" y="31270"/>
                  </a:cubicBezTo>
                  <a:close/>
                </a:path>
              </a:pathLst>
            </a:custGeom>
            <a:solidFill>
              <a:schemeClr val="accent2"/>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D07D236B-124F-44EE-B86D-332F2037AC7B}"/>
                </a:ext>
              </a:extLst>
            </p:cNvPr>
            <p:cNvSpPr/>
            <p:nvPr/>
          </p:nvSpPr>
          <p:spPr>
            <a:xfrm>
              <a:off x="10109602" y="3496182"/>
              <a:ext cx="363208" cy="32097"/>
            </a:xfrm>
            <a:custGeom>
              <a:avLst/>
              <a:gdLst>
                <a:gd name="connsiteX0" fmla="*/ 181523 w 363207"/>
                <a:gd name="connsiteY0" fmla="*/ 1307 h 32097"/>
                <a:gd name="connsiteX1" fmla="*/ 341908 w 363207"/>
                <a:gd name="connsiteY1" fmla="*/ 1324 h 32097"/>
                <a:gd name="connsiteX2" fmla="*/ 350321 w 363207"/>
                <a:gd name="connsiteY2" fmla="*/ 1611 h 32097"/>
                <a:gd name="connsiteX3" fmla="*/ 361944 w 363207"/>
                <a:gd name="connsiteY3" fmla="*/ 16089 h 32097"/>
                <a:gd name="connsiteX4" fmla="*/ 351234 w 363207"/>
                <a:gd name="connsiteY4" fmla="*/ 30313 h 32097"/>
                <a:gd name="connsiteX5" fmla="*/ 340337 w 363207"/>
                <a:gd name="connsiteY5" fmla="*/ 31124 h 32097"/>
                <a:gd name="connsiteX6" fmla="*/ 22928 w 363207"/>
                <a:gd name="connsiteY6" fmla="*/ 31124 h 32097"/>
                <a:gd name="connsiteX7" fmla="*/ 12031 w 363207"/>
                <a:gd name="connsiteY7" fmla="*/ 30330 h 32097"/>
                <a:gd name="connsiteX8" fmla="*/ 1287 w 363207"/>
                <a:gd name="connsiteY8" fmla="*/ 15379 h 32097"/>
                <a:gd name="connsiteX9" fmla="*/ 13535 w 363207"/>
                <a:gd name="connsiteY9" fmla="*/ 1527 h 32097"/>
                <a:gd name="connsiteX10" fmla="*/ 21965 w 363207"/>
                <a:gd name="connsiteY10" fmla="*/ 1324 h 32097"/>
                <a:gd name="connsiteX11" fmla="*/ 181523 w 363207"/>
                <a:gd name="connsiteY11" fmla="*/ 1307 h 3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07" h="32097">
                  <a:moveTo>
                    <a:pt x="181523" y="1307"/>
                  </a:moveTo>
                  <a:cubicBezTo>
                    <a:pt x="234990" y="1307"/>
                    <a:pt x="288458" y="1307"/>
                    <a:pt x="341908" y="1324"/>
                  </a:cubicBezTo>
                  <a:cubicBezTo>
                    <a:pt x="344713" y="1324"/>
                    <a:pt x="347585" y="1138"/>
                    <a:pt x="350321" y="1611"/>
                  </a:cubicBezTo>
                  <a:cubicBezTo>
                    <a:pt x="357298" y="2794"/>
                    <a:pt x="362197" y="8774"/>
                    <a:pt x="361944" y="16089"/>
                  </a:cubicBezTo>
                  <a:cubicBezTo>
                    <a:pt x="361691" y="23150"/>
                    <a:pt x="358785" y="28759"/>
                    <a:pt x="351234" y="30313"/>
                  </a:cubicBezTo>
                  <a:cubicBezTo>
                    <a:pt x="347703" y="31040"/>
                    <a:pt x="343986" y="31124"/>
                    <a:pt x="340337" y="31124"/>
                  </a:cubicBezTo>
                  <a:cubicBezTo>
                    <a:pt x="234534" y="31158"/>
                    <a:pt x="128731" y="31158"/>
                    <a:pt x="22928" y="31124"/>
                  </a:cubicBezTo>
                  <a:cubicBezTo>
                    <a:pt x="19295" y="31124"/>
                    <a:pt x="15562" y="31073"/>
                    <a:pt x="12031" y="30330"/>
                  </a:cubicBezTo>
                  <a:cubicBezTo>
                    <a:pt x="4108" y="28658"/>
                    <a:pt x="983" y="22813"/>
                    <a:pt x="1287" y="15379"/>
                  </a:cubicBezTo>
                  <a:cubicBezTo>
                    <a:pt x="1591" y="7794"/>
                    <a:pt x="5730" y="2743"/>
                    <a:pt x="13535" y="1527"/>
                  </a:cubicBezTo>
                  <a:cubicBezTo>
                    <a:pt x="16288" y="1104"/>
                    <a:pt x="19143" y="1324"/>
                    <a:pt x="21965" y="1324"/>
                  </a:cubicBezTo>
                  <a:cubicBezTo>
                    <a:pt x="75162" y="1290"/>
                    <a:pt x="128342" y="1307"/>
                    <a:pt x="181523" y="1307"/>
                  </a:cubicBezTo>
                  <a:close/>
                </a:path>
              </a:pathLst>
            </a:custGeom>
            <a:solidFill>
              <a:schemeClr val="accent2"/>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59548B3F-5F24-4F3A-A4EC-1D90C91C61DE}"/>
                </a:ext>
              </a:extLst>
            </p:cNvPr>
            <p:cNvSpPr/>
            <p:nvPr/>
          </p:nvSpPr>
          <p:spPr>
            <a:xfrm>
              <a:off x="10640396" y="2923722"/>
              <a:ext cx="30408" cy="309150"/>
            </a:xfrm>
            <a:custGeom>
              <a:avLst/>
              <a:gdLst>
                <a:gd name="connsiteX0" fmla="*/ 30795 w 30408"/>
                <a:gd name="connsiteY0" fmla="*/ 155319 h 309148"/>
                <a:gd name="connsiteX1" fmla="*/ 30761 w 30408"/>
                <a:gd name="connsiteY1" fmla="*/ 291209 h 309148"/>
                <a:gd name="connsiteX2" fmla="*/ 13242 w 30408"/>
                <a:gd name="connsiteY2" fmla="*/ 308170 h 309148"/>
                <a:gd name="connsiteX3" fmla="*/ 1502 w 30408"/>
                <a:gd name="connsiteY3" fmla="*/ 295720 h 309148"/>
                <a:gd name="connsiteX4" fmla="*/ 1282 w 30408"/>
                <a:gd name="connsiteY4" fmla="*/ 287290 h 309148"/>
                <a:gd name="connsiteX5" fmla="*/ 1282 w 30408"/>
                <a:gd name="connsiteY5" fmla="*/ 22266 h 309148"/>
                <a:gd name="connsiteX6" fmla="*/ 1366 w 30408"/>
                <a:gd name="connsiteY6" fmla="*/ 15509 h 309148"/>
                <a:gd name="connsiteX7" fmla="*/ 15895 w 30408"/>
                <a:gd name="connsiteY7" fmla="*/ 1268 h 309148"/>
                <a:gd name="connsiteX8" fmla="*/ 30693 w 30408"/>
                <a:gd name="connsiteY8" fmla="*/ 15222 h 309148"/>
                <a:gd name="connsiteX9" fmla="*/ 30795 w 30408"/>
                <a:gd name="connsiteY9" fmla="*/ 22807 h 309148"/>
                <a:gd name="connsiteX10" fmla="*/ 30795 w 30408"/>
                <a:gd name="connsiteY10" fmla="*/ 155319 h 30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08" h="309148">
                  <a:moveTo>
                    <a:pt x="30795" y="155319"/>
                  </a:moveTo>
                  <a:cubicBezTo>
                    <a:pt x="30795" y="200610"/>
                    <a:pt x="30828" y="245901"/>
                    <a:pt x="30761" y="291209"/>
                  </a:cubicBezTo>
                  <a:cubicBezTo>
                    <a:pt x="30744" y="303339"/>
                    <a:pt x="23564" y="310214"/>
                    <a:pt x="13242" y="308170"/>
                  </a:cubicBezTo>
                  <a:cubicBezTo>
                    <a:pt x="6502" y="306836"/>
                    <a:pt x="2127" y="302899"/>
                    <a:pt x="1502" y="295720"/>
                  </a:cubicBezTo>
                  <a:cubicBezTo>
                    <a:pt x="1248" y="292932"/>
                    <a:pt x="1282" y="290094"/>
                    <a:pt x="1282" y="287290"/>
                  </a:cubicBezTo>
                  <a:cubicBezTo>
                    <a:pt x="1265" y="198954"/>
                    <a:pt x="1265" y="110619"/>
                    <a:pt x="1282" y="22266"/>
                  </a:cubicBezTo>
                  <a:cubicBezTo>
                    <a:pt x="1282" y="20020"/>
                    <a:pt x="1214" y="17756"/>
                    <a:pt x="1366" y="15509"/>
                  </a:cubicBezTo>
                  <a:cubicBezTo>
                    <a:pt x="1975" y="6623"/>
                    <a:pt x="7397" y="1336"/>
                    <a:pt x="15895" y="1268"/>
                  </a:cubicBezTo>
                  <a:cubicBezTo>
                    <a:pt x="24409" y="1184"/>
                    <a:pt x="30051" y="6454"/>
                    <a:pt x="30693" y="15222"/>
                  </a:cubicBezTo>
                  <a:cubicBezTo>
                    <a:pt x="30879" y="17739"/>
                    <a:pt x="30795" y="20290"/>
                    <a:pt x="30795" y="22807"/>
                  </a:cubicBezTo>
                  <a:cubicBezTo>
                    <a:pt x="30795" y="66983"/>
                    <a:pt x="30795" y="111159"/>
                    <a:pt x="30795" y="155319"/>
                  </a:cubicBezTo>
                  <a:close/>
                </a:path>
              </a:pathLst>
            </a:custGeom>
            <a:solidFill>
              <a:schemeClr val="accent1"/>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E8BC1128-C889-477F-BB28-C7270379E845}"/>
                </a:ext>
              </a:extLst>
            </p:cNvPr>
            <p:cNvSpPr/>
            <p:nvPr/>
          </p:nvSpPr>
          <p:spPr>
            <a:xfrm>
              <a:off x="9915426" y="2926362"/>
              <a:ext cx="30408" cy="304081"/>
            </a:xfrm>
            <a:custGeom>
              <a:avLst/>
              <a:gdLst>
                <a:gd name="connsiteX0" fmla="*/ 30792 w 30408"/>
                <a:gd name="connsiteY0" fmla="*/ 152172 h 304080"/>
                <a:gd name="connsiteX1" fmla="*/ 30775 w 30408"/>
                <a:gd name="connsiteY1" fmla="*/ 286390 h 304080"/>
                <a:gd name="connsiteX2" fmla="*/ 18950 w 30408"/>
                <a:gd name="connsiteY2" fmla="*/ 304027 h 304080"/>
                <a:gd name="connsiteX3" fmla="*/ 1381 w 30408"/>
                <a:gd name="connsiteY3" fmla="*/ 290563 h 304080"/>
                <a:gd name="connsiteX4" fmla="*/ 1279 w 30408"/>
                <a:gd name="connsiteY4" fmla="*/ 285495 h 304080"/>
                <a:gd name="connsiteX5" fmla="*/ 1465 w 30408"/>
                <a:gd name="connsiteY5" fmla="*/ 19593 h 304080"/>
                <a:gd name="connsiteX6" fmla="*/ 6246 w 30408"/>
                <a:gd name="connsiteY6" fmla="*/ 5267 h 304080"/>
                <a:gd name="connsiteX7" fmla="*/ 21298 w 30408"/>
                <a:gd name="connsiteY7" fmla="*/ 1382 h 304080"/>
                <a:gd name="connsiteX8" fmla="*/ 30640 w 30408"/>
                <a:gd name="connsiteY8" fmla="*/ 13731 h 304080"/>
                <a:gd name="connsiteX9" fmla="*/ 30792 w 30408"/>
                <a:gd name="connsiteY9" fmla="*/ 40743 h 304080"/>
                <a:gd name="connsiteX10" fmla="*/ 30792 w 30408"/>
                <a:gd name="connsiteY10" fmla="*/ 152172 h 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08" h="304080">
                  <a:moveTo>
                    <a:pt x="30792" y="152172"/>
                  </a:moveTo>
                  <a:cubicBezTo>
                    <a:pt x="30792" y="196906"/>
                    <a:pt x="30826" y="241656"/>
                    <a:pt x="30775" y="286390"/>
                  </a:cubicBezTo>
                  <a:cubicBezTo>
                    <a:pt x="30758" y="297286"/>
                    <a:pt x="27126" y="302540"/>
                    <a:pt x="18950" y="304027"/>
                  </a:cubicBezTo>
                  <a:cubicBezTo>
                    <a:pt x="9642" y="305716"/>
                    <a:pt x="2158" y="300006"/>
                    <a:pt x="1381" y="290563"/>
                  </a:cubicBezTo>
                  <a:cubicBezTo>
                    <a:pt x="1246" y="288890"/>
                    <a:pt x="1279" y="287184"/>
                    <a:pt x="1279" y="285495"/>
                  </a:cubicBezTo>
                  <a:cubicBezTo>
                    <a:pt x="1279" y="196855"/>
                    <a:pt x="1195" y="108232"/>
                    <a:pt x="1465" y="19593"/>
                  </a:cubicBezTo>
                  <a:cubicBezTo>
                    <a:pt x="1482" y="14677"/>
                    <a:pt x="2952" y="8240"/>
                    <a:pt x="6246" y="5267"/>
                  </a:cubicBezTo>
                  <a:cubicBezTo>
                    <a:pt x="9709" y="2125"/>
                    <a:pt x="16332" y="858"/>
                    <a:pt x="21298" y="1382"/>
                  </a:cubicBezTo>
                  <a:cubicBezTo>
                    <a:pt x="27380" y="2024"/>
                    <a:pt x="30505" y="7446"/>
                    <a:pt x="30640" y="13731"/>
                  </a:cubicBezTo>
                  <a:cubicBezTo>
                    <a:pt x="30826" y="22735"/>
                    <a:pt x="30792" y="31739"/>
                    <a:pt x="30792" y="40743"/>
                  </a:cubicBezTo>
                  <a:cubicBezTo>
                    <a:pt x="30792" y="77892"/>
                    <a:pt x="30792" y="115023"/>
                    <a:pt x="30792" y="152172"/>
                  </a:cubicBezTo>
                  <a:close/>
                </a:path>
              </a:pathLst>
            </a:custGeom>
            <a:solidFill>
              <a:schemeClr val="accent1"/>
            </a:solid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BBDE0E5-4EF0-46E3-A267-3ACF7E9CCE59}"/>
                </a:ext>
              </a:extLst>
            </p:cNvPr>
            <p:cNvSpPr/>
            <p:nvPr/>
          </p:nvSpPr>
          <p:spPr>
            <a:xfrm>
              <a:off x="10161687" y="2995351"/>
              <a:ext cx="258469" cy="255090"/>
            </a:xfrm>
            <a:custGeom>
              <a:avLst/>
              <a:gdLst>
                <a:gd name="connsiteX0" fmla="*/ 129505 w 258468"/>
                <a:gd name="connsiteY0" fmla="*/ 1267 h 255090"/>
                <a:gd name="connsiteX1" fmla="*/ 257776 w 258468"/>
                <a:gd name="connsiteY1" fmla="*/ 127714 h 255090"/>
                <a:gd name="connsiteX2" fmla="*/ 129082 w 258468"/>
                <a:gd name="connsiteY2" fmla="*/ 254533 h 255090"/>
                <a:gd name="connsiteX3" fmla="*/ 1267 w 258468"/>
                <a:gd name="connsiteY3" fmla="*/ 127714 h 255090"/>
                <a:gd name="connsiteX4" fmla="*/ 129505 w 258468"/>
                <a:gd name="connsiteY4" fmla="*/ 1267 h 255090"/>
                <a:gd name="connsiteX5" fmla="*/ 31304 w 258468"/>
                <a:gd name="connsiteY5" fmla="*/ 127815 h 255090"/>
                <a:gd name="connsiteX6" fmla="*/ 129606 w 258468"/>
                <a:gd name="connsiteY6" fmla="*/ 224919 h 255090"/>
                <a:gd name="connsiteX7" fmla="*/ 227740 w 258468"/>
                <a:gd name="connsiteY7" fmla="*/ 128457 h 255090"/>
                <a:gd name="connsiteX8" fmla="*/ 129826 w 258468"/>
                <a:gd name="connsiteY8" fmla="*/ 30982 h 255090"/>
                <a:gd name="connsiteX9" fmla="*/ 31304 w 258468"/>
                <a:gd name="connsiteY9" fmla="*/ 127815 h 2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468" h="255090">
                  <a:moveTo>
                    <a:pt x="129505" y="1267"/>
                  </a:moveTo>
                  <a:cubicBezTo>
                    <a:pt x="199764" y="1250"/>
                    <a:pt x="257692" y="58350"/>
                    <a:pt x="257776" y="127714"/>
                  </a:cubicBezTo>
                  <a:cubicBezTo>
                    <a:pt x="257861" y="197534"/>
                    <a:pt x="199663" y="254871"/>
                    <a:pt x="129082" y="254533"/>
                  </a:cubicBezTo>
                  <a:cubicBezTo>
                    <a:pt x="58569" y="254178"/>
                    <a:pt x="1183" y="197247"/>
                    <a:pt x="1267" y="127714"/>
                  </a:cubicBezTo>
                  <a:cubicBezTo>
                    <a:pt x="1352" y="58282"/>
                    <a:pt x="59161" y="1284"/>
                    <a:pt x="129505" y="1267"/>
                  </a:cubicBezTo>
                  <a:close/>
                  <a:moveTo>
                    <a:pt x="31304" y="127815"/>
                  </a:moveTo>
                  <a:cubicBezTo>
                    <a:pt x="31253" y="181232"/>
                    <a:pt x="75514" y="224969"/>
                    <a:pt x="129606" y="224919"/>
                  </a:cubicBezTo>
                  <a:cubicBezTo>
                    <a:pt x="183344" y="224868"/>
                    <a:pt x="227554" y="181418"/>
                    <a:pt x="227740" y="128457"/>
                  </a:cubicBezTo>
                  <a:cubicBezTo>
                    <a:pt x="227943" y="74922"/>
                    <a:pt x="183952" y="31135"/>
                    <a:pt x="129826" y="30982"/>
                  </a:cubicBezTo>
                  <a:cubicBezTo>
                    <a:pt x="75666" y="30830"/>
                    <a:pt x="31354" y="74365"/>
                    <a:pt x="31304" y="127815"/>
                  </a:cubicBezTo>
                  <a:close/>
                </a:path>
              </a:pathLst>
            </a:custGeom>
            <a:solidFill>
              <a:schemeClr val="accent2"/>
            </a:solidFill>
            <a:ln w="9525" cap="flat">
              <a:noFill/>
              <a:prstDash val="solid"/>
              <a:miter/>
            </a:ln>
          </p:spPr>
          <p:txBody>
            <a:bodyPr rtlCol="0" anchor="ctr"/>
            <a:lstStyle/>
            <a:p>
              <a:endParaRPr lang="en-IN"/>
            </a:p>
          </p:txBody>
        </p:sp>
      </p:grpSp>
      <p:sp>
        <p:nvSpPr>
          <p:cNvPr id="128" name="Freeform: Shape 127">
            <a:extLst>
              <a:ext uri="{FF2B5EF4-FFF2-40B4-BE49-F238E27FC236}">
                <a16:creationId xmlns:a16="http://schemas.microsoft.com/office/drawing/2014/main" id="{24E23D76-F3E7-42A3-A7C9-76FF4FFD3C4F}"/>
              </a:ext>
            </a:extLst>
          </p:cNvPr>
          <p:cNvSpPr/>
          <p:nvPr/>
        </p:nvSpPr>
        <p:spPr>
          <a:xfrm>
            <a:off x="4457515" y="2768823"/>
            <a:ext cx="622175" cy="447507"/>
          </a:xfrm>
          <a:custGeom>
            <a:avLst/>
            <a:gdLst>
              <a:gd name="connsiteX0" fmla="*/ 37656 w 622174"/>
              <a:gd name="connsiteY0" fmla="*/ 231709 h 447506"/>
              <a:gd name="connsiteX1" fmla="*/ 14299 w 622174"/>
              <a:gd name="connsiteY1" fmla="*/ 230536 h 447506"/>
              <a:gd name="connsiteX2" fmla="*/ 1078 w 622174"/>
              <a:gd name="connsiteY2" fmla="*/ 217251 h 447506"/>
              <a:gd name="connsiteX3" fmla="*/ 1065 w 622174"/>
              <a:gd name="connsiteY3" fmla="*/ 164354 h 447506"/>
              <a:gd name="connsiteX4" fmla="*/ 13266 w 622174"/>
              <a:gd name="connsiteY4" fmla="*/ 151604 h 447506"/>
              <a:gd name="connsiteX5" fmla="*/ 34277 w 622174"/>
              <a:gd name="connsiteY5" fmla="*/ 150737 h 447506"/>
              <a:gd name="connsiteX6" fmla="*/ 40550 w 622174"/>
              <a:gd name="connsiteY6" fmla="*/ 146109 h 447506"/>
              <a:gd name="connsiteX7" fmla="*/ 53223 w 622174"/>
              <a:gd name="connsiteY7" fmla="*/ 116326 h 447506"/>
              <a:gd name="connsiteX8" fmla="*/ 52152 w 622174"/>
              <a:gd name="connsiteY8" fmla="*/ 108677 h 447506"/>
              <a:gd name="connsiteX9" fmla="*/ 37261 w 622174"/>
              <a:gd name="connsiteY9" fmla="*/ 92944 h 447506"/>
              <a:gd name="connsiteX10" fmla="*/ 37656 w 622174"/>
              <a:gd name="connsiteY10" fmla="*/ 75592 h 447506"/>
              <a:gd name="connsiteX11" fmla="*/ 74604 w 622174"/>
              <a:gd name="connsiteY11" fmla="*/ 38631 h 447506"/>
              <a:gd name="connsiteX12" fmla="*/ 94149 w 622174"/>
              <a:gd name="connsiteY12" fmla="*/ 38491 h 447506"/>
              <a:gd name="connsiteX13" fmla="*/ 109117 w 622174"/>
              <a:gd name="connsiteY13" fmla="*/ 52337 h 447506"/>
              <a:gd name="connsiteX14" fmla="*/ 114918 w 622174"/>
              <a:gd name="connsiteY14" fmla="*/ 53675 h 447506"/>
              <a:gd name="connsiteX15" fmla="*/ 150349 w 622174"/>
              <a:gd name="connsiteY15" fmla="*/ 37726 h 447506"/>
              <a:gd name="connsiteX16" fmla="*/ 151623 w 622174"/>
              <a:gd name="connsiteY16" fmla="*/ 13527 h 447506"/>
              <a:gd name="connsiteX17" fmla="*/ 164488 w 622174"/>
              <a:gd name="connsiteY17" fmla="*/ 1033 h 447506"/>
              <a:gd name="connsiteX18" fmla="*/ 217385 w 622174"/>
              <a:gd name="connsiteY18" fmla="*/ 1033 h 447506"/>
              <a:gd name="connsiteX19" fmla="*/ 230505 w 622174"/>
              <a:gd name="connsiteY19" fmla="*/ 13642 h 447506"/>
              <a:gd name="connsiteX20" fmla="*/ 231486 w 622174"/>
              <a:gd name="connsiteY20" fmla="*/ 34640 h 447506"/>
              <a:gd name="connsiteX21" fmla="*/ 235196 w 622174"/>
              <a:gd name="connsiteY21" fmla="*/ 40084 h 447506"/>
              <a:gd name="connsiteX22" fmla="*/ 270780 w 622174"/>
              <a:gd name="connsiteY22" fmla="*/ 54466 h 447506"/>
              <a:gd name="connsiteX23" fmla="*/ 287979 w 622174"/>
              <a:gd name="connsiteY23" fmla="*/ 38401 h 447506"/>
              <a:gd name="connsiteX24" fmla="*/ 304503 w 622174"/>
              <a:gd name="connsiteY24" fmla="*/ 38975 h 447506"/>
              <a:gd name="connsiteX25" fmla="*/ 325055 w 622174"/>
              <a:gd name="connsiteY25" fmla="*/ 59872 h 447506"/>
              <a:gd name="connsiteX26" fmla="*/ 333673 w 622174"/>
              <a:gd name="connsiteY26" fmla="*/ 61376 h 447506"/>
              <a:gd name="connsiteX27" fmla="*/ 485864 w 622174"/>
              <a:gd name="connsiteY27" fmla="*/ 53331 h 447506"/>
              <a:gd name="connsiteX28" fmla="*/ 620766 w 622174"/>
              <a:gd name="connsiteY28" fmla="*/ 225908 h 447506"/>
              <a:gd name="connsiteX29" fmla="*/ 443459 w 622174"/>
              <a:gd name="connsiteY29" fmla="*/ 445454 h 447506"/>
              <a:gd name="connsiteX30" fmla="*/ 243904 w 622174"/>
              <a:gd name="connsiteY30" fmla="*/ 345944 h 447506"/>
              <a:gd name="connsiteX31" fmla="*/ 235936 w 622174"/>
              <a:gd name="connsiteY31" fmla="*/ 341559 h 447506"/>
              <a:gd name="connsiteX32" fmla="*/ 231537 w 622174"/>
              <a:gd name="connsiteY32" fmla="*/ 347181 h 447506"/>
              <a:gd name="connsiteX33" fmla="*/ 230568 w 622174"/>
              <a:gd name="connsiteY33" fmla="*/ 367529 h 447506"/>
              <a:gd name="connsiteX34" fmla="*/ 216671 w 622174"/>
              <a:gd name="connsiteY34" fmla="*/ 381044 h 447506"/>
              <a:gd name="connsiteX35" fmla="*/ 165686 w 622174"/>
              <a:gd name="connsiteY35" fmla="*/ 381044 h 447506"/>
              <a:gd name="connsiteX36" fmla="*/ 151585 w 622174"/>
              <a:gd name="connsiteY36" fmla="*/ 367644 h 447506"/>
              <a:gd name="connsiteX37" fmla="*/ 149622 w 622174"/>
              <a:gd name="connsiteY37" fmla="*/ 344606 h 447506"/>
              <a:gd name="connsiteX38" fmla="*/ 129057 w 622174"/>
              <a:gd name="connsiteY38" fmla="*/ 335056 h 447506"/>
              <a:gd name="connsiteX39" fmla="*/ 122644 w 622174"/>
              <a:gd name="connsiteY39" fmla="*/ 332251 h 447506"/>
              <a:gd name="connsiteX40" fmla="*/ 103239 w 622174"/>
              <a:gd name="connsiteY40" fmla="*/ 335107 h 447506"/>
              <a:gd name="connsiteX41" fmla="*/ 92045 w 622174"/>
              <a:gd name="connsiteY41" fmla="*/ 345524 h 447506"/>
              <a:gd name="connsiteX42" fmla="*/ 76580 w 622174"/>
              <a:gd name="connsiteY42" fmla="*/ 345371 h 447506"/>
              <a:gd name="connsiteX43" fmla="*/ 37388 w 622174"/>
              <a:gd name="connsiteY43" fmla="*/ 306153 h 447506"/>
              <a:gd name="connsiteX44" fmla="*/ 37936 w 622174"/>
              <a:gd name="connsiteY44" fmla="*/ 288521 h 447506"/>
              <a:gd name="connsiteX45" fmla="*/ 52636 w 622174"/>
              <a:gd name="connsiteY45" fmla="*/ 272609 h 447506"/>
              <a:gd name="connsiteX46" fmla="*/ 53427 w 622174"/>
              <a:gd name="connsiteY46" fmla="*/ 266796 h 447506"/>
              <a:gd name="connsiteX47" fmla="*/ 37656 w 622174"/>
              <a:gd name="connsiteY47" fmla="*/ 231709 h 447506"/>
              <a:gd name="connsiteX48" fmla="*/ 419235 w 622174"/>
              <a:gd name="connsiteY48" fmla="*/ 63556 h 447506"/>
              <a:gd name="connsiteX49" fmla="*/ 239773 w 622174"/>
              <a:gd name="connsiteY49" fmla="*/ 244867 h 447506"/>
              <a:gd name="connsiteX50" fmla="*/ 419273 w 622174"/>
              <a:gd name="connsiteY50" fmla="*/ 422951 h 447506"/>
              <a:gd name="connsiteX51" fmla="*/ 599028 w 622174"/>
              <a:gd name="connsiteY51" fmla="*/ 243107 h 447506"/>
              <a:gd name="connsiteX52" fmla="*/ 419235 w 622174"/>
              <a:gd name="connsiteY52" fmla="*/ 63556 h 447506"/>
              <a:gd name="connsiteX53" fmla="*/ 260976 w 622174"/>
              <a:gd name="connsiteY53" fmla="*/ 113458 h 447506"/>
              <a:gd name="connsiteX54" fmla="*/ 305306 w 622174"/>
              <a:gd name="connsiteY54" fmla="*/ 73118 h 447506"/>
              <a:gd name="connsiteX55" fmla="*/ 295246 w 622174"/>
              <a:gd name="connsiteY55" fmla="*/ 62562 h 447506"/>
              <a:gd name="connsiteX56" fmla="*/ 278226 w 622174"/>
              <a:gd name="connsiteY56" fmla="*/ 78320 h 447506"/>
              <a:gd name="connsiteX57" fmla="*/ 263730 w 622174"/>
              <a:gd name="connsiteY57" fmla="*/ 79646 h 447506"/>
              <a:gd name="connsiteX58" fmla="*/ 217717 w 622174"/>
              <a:gd name="connsiteY58" fmla="*/ 60127 h 447506"/>
              <a:gd name="connsiteX59" fmla="*/ 208193 w 622174"/>
              <a:gd name="connsiteY59" fmla="*/ 49124 h 447506"/>
              <a:gd name="connsiteX60" fmla="*/ 206013 w 622174"/>
              <a:gd name="connsiteY60" fmla="*/ 26532 h 447506"/>
              <a:gd name="connsiteX61" fmla="*/ 189770 w 622174"/>
              <a:gd name="connsiteY61" fmla="*/ 26532 h 447506"/>
              <a:gd name="connsiteX62" fmla="*/ 173757 w 622174"/>
              <a:gd name="connsiteY62" fmla="*/ 26532 h 447506"/>
              <a:gd name="connsiteX63" fmla="*/ 172469 w 622174"/>
              <a:gd name="connsiteY63" fmla="*/ 48078 h 447506"/>
              <a:gd name="connsiteX64" fmla="*/ 161058 w 622174"/>
              <a:gd name="connsiteY64" fmla="*/ 61784 h 447506"/>
              <a:gd name="connsiteX65" fmla="*/ 119049 w 622174"/>
              <a:gd name="connsiteY65" fmla="*/ 79506 h 447506"/>
              <a:gd name="connsiteX66" fmla="*/ 100332 w 622174"/>
              <a:gd name="connsiteY66" fmla="*/ 77466 h 447506"/>
              <a:gd name="connsiteX67" fmla="*/ 86384 w 622174"/>
              <a:gd name="connsiteY67" fmla="*/ 64398 h 447506"/>
              <a:gd name="connsiteX68" fmla="*/ 63219 w 622174"/>
              <a:gd name="connsiteY68" fmla="*/ 87665 h 447506"/>
              <a:gd name="connsiteX69" fmla="*/ 78378 w 622174"/>
              <a:gd name="connsiteY69" fmla="*/ 104049 h 447506"/>
              <a:gd name="connsiteX70" fmla="*/ 79691 w 622174"/>
              <a:gd name="connsiteY70" fmla="*/ 117971 h 447506"/>
              <a:gd name="connsiteX71" fmla="*/ 60146 w 622174"/>
              <a:gd name="connsiteY71" fmla="*/ 163219 h 447506"/>
              <a:gd name="connsiteX72" fmla="*/ 47333 w 622174"/>
              <a:gd name="connsiteY72" fmla="*/ 173839 h 447506"/>
              <a:gd name="connsiteX73" fmla="*/ 25773 w 622174"/>
              <a:gd name="connsiteY73" fmla="*/ 174910 h 447506"/>
              <a:gd name="connsiteX74" fmla="*/ 25773 w 622174"/>
              <a:gd name="connsiteY74" fmla="*/ 207205 h 447506"/>
              <a:gd name="connsiteX75" fmla="*/ 47715 w 622174"/>
              <a:gd name="connsiteY75" fmla="*/ 208441 h 447506"/>
              <a:gd name="connsiteX76" fmla="*/ 59993 w 622174"/>
              <a:gd name="connsiteY76" fmla="*/ 218322 h 447506"/>
              <a:gd name="connsiteX77" fmla="*/ 79015 w 622174"/>
              <a:gd name="connsiteY77" fmla="*/ 263213 h 447506"/>
              <a:gd name="connsiteX78" fmla="*/ 77345 w 622174"/>
              <a:gd name="connsiteY78" fmla="*/ 279469 h 447506"/>
              <a:gd name="connsiteX79" fmla="*/ 63219 w 622174"/>
              <a:gd name="connsiteY79" fmla="*/ 295584 h 447506"/>
              <a:gd name="connsiteX80" fmla="*/ 86474 w 622174"/>
              <a:gd name="connsiteY80" fmla="*/ 318865 h 447506"/>
              <a:gd name="connsiteX81" fmla="*/ 103685 w 622174"/>
              <a:gd name="connsiteY81" fmla="*/ 303807 h 447506"/>
              <a:gd name="connsiteX82" fmla="*/ 118207 w 622174"/>
              <a:gd name="connsiteY82" fmla="*/ 302558 h 447506"/>
              <a:gd name="connsiteX83" fmla="*/ 164794 w 622174"/>
              <a:gd name="connsiteY83" fmla="*/ 322269 h 447506"/>
              <a:gd name="connsiteX84" fmla="*/ 173565 w 622174"/>
              <a:gd name="connsiteY84" fmla="*/ 333055 h 447506"/>
              <a:gd name="connsiteX85" fmla="*/ 174917 w 622174"/>
              <a:gd name="connsiteY85" fmla="*/ 356552 h 447506"/>
              <a:gd name="connsiteX86" fmla="*/ 207186 w 622174"/>
              <a:gd name="connsiteY86" fmla="*/ 356552 h 447506"/>
              <a:gd name="connsiteX87" fmla="*/ 208231 w 622174"/>
              <a:gd name="connsiteY87" fmla="*/ 333616 h 447506"/>
              <a:gd name="connsiteX88" fmla="*/ 217462 w 622174"/>
              <a:gd name="connsiteY88" fmla="*/ 322460 h 447506"/>
              <a:gd name="connsiteX89" fmla="*/ 227802 w 622174"/>
              <a:gd name="connsiteY89" fmla="*/ 319591 h 447506"/>
              <a:gd name="connsiteX90" fmla="*/ 219884 w 622174"/>
              <a:gd name="connsiteY90" fmla="*/ 293710 h 447506"/>
              <a:gd name="connsiteX91" fmla="*/ 91892 w 622174"/>
              <a:gd name="connsiteY91" fmla="*/ 233622 h 447506"/>
              <a:gd name="connsiteX92" fmla="*/ 124595 w 622174"/>
              <a:gd name="connsiteY92" fmla="*/ 107644 h 447506"/>
              <a:gd name="connsiteX93" fmla="*/ 260976 w 622174"/>
              <a:gd name="connsiteY93" fmla="*/ 113458 h 447506"/>
              <a:gd name="connsiteX94" fmla="*/ 247525 w 622174"/>
              <a:gd name="connsiteY94" fmla="*/ 132161 h 447506"/>
              <a:gd name="connsiteX95" fmla="*/ 137217 w 622174"/>
              <a:gd name="connsiteY95" fmla="*/ 127125 h 447506"/>
              <a:gd name="connsiteX96" fmla="*/ 123766 w 622174"/>
              <a:gd name="connsiteY96" fmla="*/ 239525 h 447506"/>
              <a:gd name="connsiteX97" fmla="*/ 217385 w 622174"/>
              <a:gd name="connsiteY97" fmla="*/ 267739 h 447506"/>
              <a:gd name="connsiteX98" fmla="*/ 247525 w 622174"/>
              <a:gd name="connsiteY98" fmla="*/ 132161 h 4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2174" h="447506">
                <a:moveTo>
                  <a:pt x="37656" y="231709"/>
                </a:moveTo>
                <a:cubicBezTo>
                  <a:pt x="30401" y="231339"/>
                  <a:pt x="22344" y="230931"/>
                  <a:pt x="14299" y="230536"/>
                </a:cubicBezTo>
                <a:cubicBezTo>
                  <a:pt x="6356" y="230154"/>
                  <a:pt x="1154" y="225245"/>
                  <a:pt x="1078" y="217251"/>
                </a:cubicBezTo>
                <a:cubicBezTo>
                  <a:pt x="899" y="199619"/>
                  <a:pt x="937" y="181986"/>
                  <a:pt x="1065" y="164354"/>
                </a:cubicBezTo>
                <a:cubicBezTo>
                  <a:pt x="1116" y="156806"/>
                  <a:pt x="5731" y="152089"/>
                  <a:pt x="13266" y="151604"/>
                </a:cubicBezTo>
                <a:cubicBezTo>
                  <a:pt x="20266" y="151158"/>
                  <a:pt x="27265" y="150814"/>
                  <a:pt x="34277" y="150737"/>
                </a:cubicBezTo>
                <a:cubicBezTo>
                  <a:pt x="37732" y="150699"/>
                  <a:pt x="39262" y="149488"/>
                  <a:pt x="40550" y="146109"/>
                </a:cubicBezTo>
                <a:cubicBezTo>
                  <a:pt x="44388" y="136037"/>
                  <a:pt x="48620" y="126080"/>
                  <a:pt x="53223" y="116326"/>
                </a:cubicBezTo>
                <a:cubicBezTo>
                  <a:pt x="54766" y="113062"/>
                  <a:pt x="54727" y="111201"/>
                  <a:pt x="52152" y="108677"/>
                </a:cubicBezTo>
                <a:cubicBezTo>
                  <a:pt x="46988" y="103628"/>
                  <a:pt x="42093" y="98311"/>
                  <a:pt x="37261" y="92944"/>
                </a:cubicBezTo>
                <a:cubicBezTo>
                  <a:pt x="31804" y="86875"/>
                  <a:pt x="31868" y="81469"/>
                  <a:pt x="37656" y="75592"/>
                </a:cubicBezTo>
                <a:cubicBezTo>
                  <a:pt x="49870" y="63174"/>
                  <a:pt x="62199" y="50858"/>
                  <a:pt x="74604" y="38631"/>
                </a:cubicBezTo>
                <a:cubicBezTo>
                  <a:pt x="81055" y="32282"/>
                  <a:pt x="87557" y="32358"/>
                  <a:pt x="94149" y="38491"/>
                </a:cubicBezTo>
                <a:cubicBezTo>
                  <a:pt x="99121" y="43119"/>
                  <a:pt x="103928" y="47951"/>
                  <a:pt x="109117" y="52337"/>
                </a:cubicBezTo>
                <a:cubicBezTo>
                  <a:pt x="110506" y="53510"/>
                  <a:pt x="113401" y="54326"/>
                  <a:pt x="114918" y="53675"/>
                </a:cubicBezTo>
                <a:cubicBezTo>
                  <a:pt x="126583" y="48690"/>
                  <a:pt x="138071" y="43310"/>
                  <a:pt x="150349" y="37726"/>
                </a:cubicBezTo>
                <a:cubicBezTo>
                  <a:pt x="150731" y="30459"/>
                  <a:pt x="151177" y="21993"/>
                  <a:pt x="151623" y="13527"/>
                </a:cubicBezTo>
                <a:cubicBezTo>
                  <a:pt x="152057" y="5304"/>
                  <a:pt x="156239" y="1084"/>
                  <a:pt x="164488" y="1033"/>
                </a:cubicBezTo>
                <a:cubicBezTo>
                  <a:pt x="182120" y="931"/>
                  <a:pt x="199753" y="931"/>
                  <a:pt x="217385" y="1033"/>
                </a:cubicBezTo>
                <a:cubicBezTo>
                  <a:pt x="225137" y="1084"/>
                  <a:pt x="230007" y="5788"/>
                  <a:pt x="230505" y="13642"/>
                </a:cubicBezTo>
                <a:cubicBezTo>
                  <a:pt x="230951" y="20641"/>
                  <a:pt x="230811" y="27679"/>
                  <a:pt x="231486" y="34640"/>
                </a:cubicBezTo>
                <a:cubicBezTo>
                  <a:pt x="231677" y="36604"/>
                  <a:pt x="233450" y="39332"/>
                  <a:pt x="235196" y="40084"/>
                </a:cubicBezTo>
                <a:cubicBezTo>
                  <a:pt x="246658" y="45006"/>
                  <a:pt x="258298" y="49481"/>
                  <a:pt x="270780" y="54466"/>
                </a:cubicBezTo>
                <a:cubicBezTo>
                  <a:pt x="275918" y="49659"/>
                  <a:pt x="281898" y="43986"/>
                  <a:pt x="287979" y="38401"/>
                </a:cubicBezTo>
                <a:cubicBezTo>
                  <a:pt x="293895" y="32970"/>
                  <a:pt x="298957" y="33263"/>
                  <a:pt x="304503" y="38975"/>
                </a:cubicBezTo>
                <a:cubicBezTo>
                  <a:pt x="311311" y="45987"/>
                  <a:pt x="318387" y="52732"/>
                  <a:pt x="325055" y="59872"/>
                </a:cubicBezTo>
                <a:cubicBezTo>
                  <a:pt x="327809" y="62817"/>
                  <a:pt x="329899" y="63135"/>
                  <a:pt x="333673" y="61376"/>
                </a:cubicBezTo>
                <a:cubicBezTo>
                  <a:pt x="383294" y="38312"/>
                  <a:pt x="434547" y="33901"/>
                  <a:pt x="485864" y="53331"/>
                </a:cubicBezTo>
                <a:cubicBezTo>
                  <a:pt x="565204" y="83369"/>
                  <a:pt x="611995" y="141239"/>
                  <a:pt x="620766" y="225908"/>
                </a:cubicBezTo>
                <a:cubicBezTo>
                  <a:pt x="632050" y="334763"/>
                  <a:pt x="551575" y="434235"/>
                  <a:pt x="443459" y="445454"/>
                </a:cubicBezTo>
                <a:cubicBezTo>
                  <a:pt x="356801" y="454455"/>
                  <a:pt x="290389" y="419254"/>
                  <a:pt x="243904" y="345944"/>
                </a:cubicBezTo>
                <a:cubicBezTo>
                  <a:pt x="241928" y="342834"/>
                  <a:pt x="240500" y="338919"/>
                  <a:pt x="235936" y="341559"/>
                </a:cubicBezTo>
                <a:cubicBezTo>
                  <a:pt x="233985" y="342693"/>
                  <a:pt x="231767" y="345128"/>
                  <a:pt x="231537" y="347181"/>
                </a:cubicBezTo>
                <a:cubicBezTo>
                  <a:pt x="230759" y="353913"/>
                  <a:pt x="230887" y="360747"/>
                  <a:pt x="230568" y="367529"/>
                </a:cubicBezTo>
                <a:cubicBezTo>
                  <a:pt x="230122" y="377040"/>
                  <a:pt x="226080" y="381006"/>
                  <a:pt x="216671" y="381044"/>
                </a:cubicBezTo>
                <a:cubicBezTo>
                  <a:pt x="199676" y="381108"/>
                  <a:pt x="182681" y="381095"/>
                  <a:pt x="165686" y="381044"/>
                </a:cubicBezTo>
                <a:cubicBezTo>
                  <a:pt x="156379" y="381018"/>
                  <a:pt x="152031" y="376785"/>
                  <a:pt x="151585" y="367644"/>
                </a:cubicBezTo>
                <a:cubicBezTo>
                  <a:pt x="151203" y="359790"/>
                  <a:pt x="153396" y="350165"/>
                  <a:pt x="149622" y="344606"/>
                </a:cubicBezTo>
                <a:cubicBezTo>
                  <a:pt x="145975" y="339238"/>
                  <a:pt x="136158" y="338078"/>
                  <a:pt x="129057" y="335056"/>
                </a:cubicBezTo>
                <a:cubicBezTo>
                  <a:pt x="126915" y="334138"/>
                  <a:pt x="124760" y="333246"/>
                  <a:pt x="122644" y="332251"/>
                </a:cubicBezTo>
                <a:cubicBezTo>
                  <a:pt x="111794" y="327139"/>
                  <a:pt x="111807" y="327126"/>
                  <a:pt x="103239" y="335107"/>
                </a:cubicBezTo>
                <a:cubicBezTo>
                  <a:pt x="99504" y="338588"/>
                  <a:pt x="95908" y="342209"/>
                  <a:pt x="92045" y="345524"/>
                </a:cubicBezTo>
                <a:cubicBezTo>
                  <a:pt x="86933" y="349897"/>
                  <a:pt x="81387" y="350063"/>
                  <a:pt x="76580" y="345371"/>
                </a:cubicBezTo>
                <a:cubicBezTo>
                  <a:pt x="63346" y="332468"/>
                  <a:pt x="50240" y="319438"/>
                  <a:pt x="37388" y="306153"/>
                </a:cubicBezTo>
                <a:cubicBezTo>
                  <a:pt x="32174" y="300760"/>
                  <a:pt x="32709" y="294220"/>
                  <a:pt x="37936" y="288521"/>
                </a:cubicBezTo>
                <a:cubicBezTo>
                  <a:pt x="42819" y="283204"/>
                  <a:pt x="47970" y="278117"/>
                  <a:pt x="52636" y="272609"/>
                </a:cubicBezTo>
                <a:cubicBezTo>
                  <a:pt x="53733" y="271322"/>
                  <a:pt x="54115" y="268377"/>
                  <a:pt x="53427" y="266796"/>
                </a:cubicBezTo>
                <a:cubicBezTo>
                  <a:pt x="48493" y="255359"/>
                  <a:pt x="43240" y="244051"/>
                  <a:pt x="37656" y="231709"/>
                </a:cubicBezTo>
                <a:close/>
                <a:moveTo>
                  <a:pt x="419235" y="63556"/>
                </a:moveTo>
                <a:cubicBezTo>
                  <a:pt x="320082" y="63773"/>
                  <a:pt x="239557" y="145127"/>
                  <a:pt x="239773" y="244867"/>
                </a:cubicBezTo>
                <a:cubicBezTo>
                  <a:pt x="240003" y="343382"/>
                  <a:pt x="320325" y="423066"/>
                  <a:pt x="419273" y="422951"/>
                </a:cubicBezTo>
                <a:cubicBezTo>
                  <a:pt x="517789" y="422824"/>
                  <a:pt x="599143" y="341431"/>
                  <a:pt x="599028" y="243107"/>
                </a:cubicBezTo>
                <a:cubicBezTo>
                  <a:pt x="598914" y="144209"/>
                  <a:pt x="517929" y="63352"/>
                  <a:pt x="419235" y="63556"/>
                </a:cubicBezTo>
                <a:close/>
                <a:moveTo>
                  <a:pt x="260976" y="113458"/>
                </a:moveTo>
                <a:cubicBezTo>
                  <a:pt x="275956" y="99828"/>
                  <a:pt x="290618" y="86480"/>
                  <a:pt x="305306" y="73118"/>
                </a:cubicBezTo>
                <a:cubicBezTo>
                  <a:pt x="302424" y="70097"/>
                  <a:pt x="298957" y="66450"/>
                  <a:pt x="295246" y="62562"/>
                </a:cubicBezTo>
                <a:cubicBezTo>
                  <a:pt x="289394" y="67980"/>
                  <a:pt x="283823" y="73169"/>
                  <a:pt x="278226" y="78320"/>
                </a:cubicBezTo>
                <a:cubicBezTo>
                  <a:pt x="273738" y="82451"/>
                  <a:pt x="268868" y="83025"/>
                  <a:pt x="263730" y="79646"/>
                </a:cubicBezTo>
                <a:cubicBezTo>
                  <a:pt x="249578" y="70326"/>
                  <a:pt x="234253" y="63760"/>
                  <a:pt x="217717" y="60127"/>
                </a:cubicBezTo>
                <a:cubicBezTo>
                  <a:pt x="211648" y="58788"/>
                  <a:pt x="208677" y="55218"/>
                  <a:pt x="208193" y="49124"/>
                </a:cubicBezTo>
                <a:cubicBezTo>
                  <a:pt x="207606" y="41767"/>
                  <a:pt x="206790" y="34436"/>
                  <a:pt x="206013" y="26532"/>
                </a:cubicBezTo>
                <a:cubicBezTo>
                  <a:pt x="200301" y="26532"/>
                  <a:pt x="195035" y="26532"/>
                  <a:pt x="189770" y="26532"/>
                </a:cubicBezTo>
                <a:cubicBezTo>
                  <a:pt x="184517" y="26532"/>
                  <a:pt x="179277" y="26532"/>
                  <a:pt x="173757" y="26532"/>
                </a:cubicBezTo>
                <a:cubicBezTo>
                  <a:pt x="173298" y="34169"/>
                  <a:pt x="172915" y="41130"/>
                  <a:pt x="172469" y="48078"/>
                </a:cubicBezTo>
                <a:cubicBezTo>
                  <a:pt x="171921" y="56442"/>
                  <a:pt x="169256" y="59846"/>
                  <a:pt x="161058" y="61784"/>
                </a:cubicBezTo>
                <a:cubicBezTo>
                  <a:pt x="146052" y="65341"/>
                  <a:pt x="132117" y="71372"/>
                  <a:pt x="119049" y="79506"/>
                </a:cubicBezTo>
                <a:cubicBezTo>
                  <a:pt x="111284" y="84338"/>
                  <a:pt x="107179" y="83828"/>
                  <a:pt x="100332" y="77466"/>
                </a:cubicBezTo>
                <a:cubicBezTo>
                  <a:pt x="95436" y="72914"/>
                  <a:pt x="90579" y="68324"/>
                  <a:pt x="86384" y="64398"/>
                </a:cubicBezTo>
                <a:cubicBezTo>
                  <a:pt x="78225" y="72596"/>
                  <a:pt x="70792" y="80067"/>
                  <a:pt x="63219" y="87665"/>
                </a:cubicBezTo>
                <a:cubicBezTo>
                  <a:pt x="68000" y="92829"/>
                  <a:pt x="73201" y="98413"/>
                  <a:pt x="78378" y="104049"/>
                </a:cubicBezTo>
                <a:cubicBezTo>
                  <a:pt x="82317" y="108332"/>
                  <a:pt x="83159" y="113228"/>
                  <a:pt x="79691" y="117971"/>
                </a:cubicBezTo>
                <a:cubicBezTo>
                  <a:pt x="69708" y="131587"/>
                  <a:pt x="64073" y="147002"/>
                  <a:pt x="60146" y="163219"/>
                </a:cubicBezTo>
                <a:cubicBezTo>
                  <a:pt x="58221" y="171162"/>
                  <a:pt x="55620" y="173253"/>
                  <a:pt x="47333" y="173839"/>
                </a:cubicBezTo>
                <a:cubicBezTo>
                  <a:pt x="40193" y="174336"/>
                  <a:pt x="33028" y="174566"/>
                  <a:pt x="25773" y="174910"/>
                </a:cubicBezTo>
                <a:cubicBezTo>
                  <a:pt x="25773" y="186002"/>
                  <a:pt x="25773" y="196482"/>
                  <a:pt x="25773" y="207205"/>
                </a:cubicBezTo>
                <a:cubicBezTo>
                  <a:pt x="33372" y="207651"/>
                  <a:pt x="40537" y="208237"/>
                  <a:pt x="47715" y="208441"/>
                </a:cubicBezTo>
                <a:cubicBezTo>
                  <a:pt x="54447" y="208633"/>
                  <a:pt x="58476" y="212049"/>
                  <a:pt x="59993" y="218322"/>
                </a:cubicBezTo>
                <a:cubicBezTo>
                  <a:pt x="63881" y="234348"/>
                  <a:pt x="70141" y="249303"/>
                  <a:pt x="79015" y="263213"/>
                </a:cubicBezTo>
                <a:cubicBezTo>
                  <a:pt x="82661" y="268925"/>
                  <a:pt x="82050" y="274369"/>
                  <a:pt x="77345" y="279469"/>
                </a:cubicBezTo>
                <a:cubicBezTo>
                  <a:pt x="72322" y="284913"/>
                  <a:pt x="67566" y="290599"/>
                  <a:pt x="63219" y="295584"/>
                </a:cubicBezTo>
                <a:cubicBezTo>
                  <a:pt x="71047" y="303412"/>
                  <a:pt x="78645" y="311024"/>
                  <a:pt x="86474" y="318865"/>
                </a:cubicBezTo>
                <a:cubicBezTo>
                  <a:pt x="91892" y="314134"/>
                  <a:pt x="97808" y="308996"/>
                  <a:pt x="103685" y="303807"/>
                </a:cubicBezTo>
                <a:cubicBezTo>
                  <a:pt x="108237" y="299791"/>
                  <a:pt x="113095" y="299141"/>
                  <a:pt x="118207" y="302558"/>
                </a:cubicBezTo>
                <a:cubicBezTo>
                  <a:pt x="132486" y="312095"/>
                  <a:pt x="147964" y="318737"/>
                  <a:pt x="164794" y="322269"/>
                </a:cubicBezTo>
                <a:cubicBezTo>
                  <a:pt x="170531" y="323480"/>
                  <a:pt x="173387" y="327037"/>
                  <a:pt x="173565" y="333055"/>
                </a:cubicBezTo>
                <a:cubicBezTo>
                  <a:pt x="173795" y="340832"/>
                  <a:pt x="174445" y="348609"/>
                  <a:pt x="174917" y="356552"/>
                </a:cubicBezTo>
                <a:cubicBezTo>
                  <a:pt x="185805" y="356552"/>
                  <a:pt x="196145" y="356552"/>
                  <a:pt x="207186" y="356552"/>
                </a:cubicBezTo>
                <a:cubicBezTo>
                  <a:pt x="207543" y="348775"/>
                  <a:pt x="207874" y="341189"/>
                  <a:pt x="208231" y="333616"/>
                </a:cubicBezTo>
                <a:cubicBezTo>
                  <a:pt x="208512" y="327598"/>
                  <a:pt x="211189" y="323671"/>
                  <a:pt x="217462" y="322460"/>
                </a:cubicBezTo>
                <a:cubicBezTo>
                  <a:pt x="220955" y="321784"/>
                  <a:pt x="224334" y="320573"/>
                  <a:pt x="227802" y="319591"/>
                </a:cubicBezTo>
                <a:cubicBezTo>
                  <a:pt x="225060" y="310641"/>
                  <a:pt x="222472" y="302175"/>
                  <a:pt x="219884" y="293710"/>
                </a:cubicBezTo>
                <a:cubicBezTo>
                  <a:pt x="159044" y="310220"/>
                  <a:pt x="109193" y="273795"/>
                  <a:pt x="91892" y="233622"/>
                </a:cubicBezTo>
                <a:cubicBezTo>
                  <a:pt x="72793" y="189279"/>
                  <a:pt x="85734" y="138957"/>
                  <a:pt x="124595" y="107644"/>
                </a:cubicBezTo>
                <a:cubicBezTo>
                  <a:pt x="157144" y="81431"/>
                  <a:pt x="215690" y="72825"/>
                  <a:pt x="260976" y="113458"/>
                </a:cubicBezTo>
                <a:close/>
                <a:moveTo>
                  <a:pt x="247525" y="132161"/>
                </a:moveTo>
                <a:cubicBezTo>
                  <a:pt x="218686" y="101690"/>
                  <a:pt x="170021" y="99688"/>
                  <a:pt x="137217" y="127125"/>
                </a:cubicBezTo>
                <a:cubicBezTo>
                  <a:pt x="103724" y="155136"/>
                  <a:pt x="97923" y="204234"/>
                  <a:pt x="123766" y="239525"/>
                </a:cubicBezTo>
                <a:cubicBezTo>
                  <a:pt x="149482" y="274637"/>
                  <a:pt x="193761" y="279609"/>
                  <a:pt x="217385" y="267739"/>
                </a:cubicBezTo>
                <a:cubicBezTo>
                  <a:pt x="212336" y="219317"/>
                  <a:pt x="222740" y="174222"/>
                  <a:pt x="247525" y="132161"/>
                </a:cubicBezTo>
                <a:close/>
              </a:path>
            </a:pathLst>
          </a:custGeom>
          <a:solidFill>
            <a:schemeClr val="accent1"/>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1F4996DF-C9EF-48C4-B655-16F99DA1DE69}"/>
              </a:ext>
            </a:extLst>
          </p:cNvPr>
          <p:cNvSpPr/>
          <p:nvPr/>
        </p:nvSpPr>
        <p:spPr>
          <a:xfrm>
            <a:off x="4363470" y="3196537"/>
            <a:ext cx="743295" cy="285588"/>
          </a:xfrm>
          <a:custGeom>
            <a:avLst/>
            <a:gdLst>
              <a:gd name="connsiteX0" fmla="*/ 539417 w 743294"/>
              <a:gd name="connsiteY0" fmla="*/ 107421 h 285588"/>
              <a:gd name="connsiteX1" fmla="*/ 668199 w 743294"/>
              <a:gd name="connsiteY1" fmla="*/ 60694 h 285588"/>
              <a:gd name="connsiteX2" fmla="*/ 709915 w 743294"/>
              <a:gd name="connsiteY2" fmla="*/ 56079 h 285588"/>
              <a:gd name="connsiteX3" fmla="*/ 739724 w 743294"/>
              <a:gd name="connsiteY3" fmla="*/ 111462 h 285588"/>
              <a:gd name="connsiteX4" fmla="*/ 714046 w 743294"/>
              <a:gd name="connsiteY4" fmla="*/ 141067 h 285588"/>
              <a:gd name="connsiteX5" fmla="*/ 459337 w 743294"/>
              <a:gd name="connsiteY5" fmla="*/ 271978 h 285588"/>
              <a:gd name="connsiteX6" fmla="*/ 355454 w 743294"/>
              <a:gd name="connsiteY6" fmla="*/ 277512 h 285588"/>
              <a:gd name="connsiteX7" fmla="*/ 263658 w 743294"/>
              <a:gd name="connsiteY7" fmla="*/ 243369 h 285588"/>
              <a:gd name="connsiteX8" fmla="*/ 234780 w 743294"/>
              <a:gd name="connsiteY8" fmla="*/ 233488 h 285588"/>
              <a:gd name="connsiteX9" fmla="*/ 166749 w 743294"/>
              <a:gd name="connsiteY9" fmla="*/ 229013 h 285588"/>
              <a:gd name="connsiteX10" fmla="*/ 166724 w 743294"/>
              <a:gd name="connsiteY10" fmla="*/ 247206 h 285588"/>
              <a:gd name="connsiteX11" fmla="*/ 154497 w 743294"/>
              <a:gd name="connsiteY11" fmla="*/ 259344 h 285588"/>
              <a:gd name="connsiteX12" fmla="*/ 13016 w 743294"/>
              <a:gd name="connsiteY12" fmla="*/ 259331 h 285588"/>
              <a:gd name="connsiteX13" fmla="*/ 1210 w 743294"/>
              <a:gd name="connsiteY13" fmla="*/ 245370 h 285588"/>
              <a:gd name="connsiteX14" fmla="*/ 15438 w 743294"/>
              <a:gd name="connsiteY14" fmla="*/ 149010 h 285588"/>
              <a:gd name="connsiteX15" fmla="*/ 35327 w 743294"/>
              <a:gd name="connsiteY15" fmla="*/ 14872 h 285588"/>
              <a:gd name="connsiteX16" fmla="*/ 51341 w 743294"/>
              <a:gd name="connsiteY16" fmla="*/ 975 h 285588"/>
              <a:gd name="connsiteX17" fmla="*/ 152036 w 743294"/>
              <a:gd name="connsiteY17" fmla="*/ 975 h 285588"/>
              <a:gd name="connsiteX18" fmla="*/ 168917 w 743294"/>
              <a:gd name="connsiteY18" fmla="*/ 13725 h 285588"/>
              <a:gd name="connsiteX19" fmla="*/ 207509 w 743294"/>
              <a:gd name="connsiteY19" fmla="*/ 13623 h 285588"/>
              <a:gd name="connsiteX20" fmla="*/ 290457 w 743294"/>
              <a:gd name="connsiteY20" fmla="*/ 32135 h 285588"/>
              <a:gd name="connsiteX21" fmla="*/ 359547 w 743294"/>
              <a:gd name="connsiteY21" fmla="*/ 64608 h 285588"/>
              <a:gd name="connsiteX22" fmla="*/ 370537 w 743294"/>
              <a:gd name="connsiteY22" fmla="*/ 66877 h 285588"/>
              <a:gd name="connsiteX23" fmla="*/ 486519 w 743294"/>
              <a:gd name="connsiteY23" fmla="*/ 66979 h 285588"/>
              <a:gd name="connsiteX24" fmla="*/ 539417 w 743294"/>
              <a:gd name="connsiteY24" fmla="*/ 107421 h 285588"/>
              <a:gd name="connsiteX25" fmla="*/ 167042 w 743294"/>
              <a:gd name="connsiteY25" fmla="*/ 206038 h 285588"/>
              <a:gd name="connsiteX26" fmla="*/ 197603 w 743294"/>
              <a:gd name="connsiteY26" fmla="*/ 205910 h 285588"/>
              <a:gd name="connsiteX27" fmla="*/ 256582 w 743294"/>
              <a:gd name="connsiteY27" fmla="*/ 216289 h 285588"/>
              <a:gd name="connsiteX28" fmla="*/ 264334 w 743294"/>
              <a:gd name="connsiteY28" fmla="*/ 219170 h 285588"/>
              <a:gd name="connsiteX29" fmla="*/ 359088 w 743294"/>
              <a:gd name="connsiteY29" fmla="*/ 254537 h 285588"/>
              <a:gd name="connsiteX30" fmla="*/ 459783 w 743294"/>
              <a:gd name="connsiteY30" fmla="*/ 246352 h 285588"/>
              <a:gd name="connsiteX31" fmla="*/ 497190 w 743294"/>
              <a:gd name="connsiteY31" fmla="*/ 227253 h 285588"/>
              <a:gd name="connsiteX32" fmla="*/ 698135 w 743294"/>
              <a:gd name="connsiteY32" fmla="*/ 125359 h 285588"/>
              <a:gd name="connsiteX33" fmla="*/ 719146 w 743294"/>
              <a:gd name="connsiteY33" fmla="*/ 100383 h 285588"/>
              <a:gd name="connsiteX34" fmla="*/ 709405 w 743294"/>
              <a:gd name="connsiteY34" fmla="*/ 80800 h 285588"/>
              <a:gd name="connsiteX35" fmla="*/ 680298 w 743294"/>
              <a:gd name="connsiteY35" fmla="*/ 81361 h 285588"/>
              <a:gd name="connsiteX36" fmla="*/ 480769 w 743294"/>
              <a:gd name="connsiteY36" fmla="*/ 152477 h 285588"/>
              <a:gd name="connsiteX37" fmla="*/ 457731 w 743294"/>
              <a:gd name="connsiteY37" fmla="*/ 156035 h 285588"/>
              <a:gd name="connsiteX38" fmla="*/ 386346 w 743294"/>
              <a:gd name="connsiteY38" fmla="*/ 156124 h 285588"/>
              <a:gd name="connsiteX39" fmla="*/ 370919 w 743294"/>
              <a:gd name="connsiteY39" fmla="*/ 161989 h 285588"/>
              <a:gd name="connsiteX40" fmla="*/ 354830 w 743294"/>
              <a:gd name="connsiteY40" fmla="*/ 162524 h 285588"/>
              <a:gd name="connsiteX41" fmla="*/ 353822 w 743294"/>
              <a:gd name="connsiteY41" fmla="*/ 146562 h 285588"/>
              <a:gd name="connsiteX42" fmla="*/ 381348 w 743294"/>
              <a:gd name="connsiteY42" fmla="*/ 133085 h 285588"/>
              <a:gd name="connsiteX43" fmla="*/ 449533 w 743294"/>
              <a:gd name="connsiteY43" fmla="*/ 133289 h 285588"/>
              <a:gd name="connsiteX44" fmla="*/ 507186 w 743294"/>
              <a:gd name="connsiteY44" fmla="*/ 120808 h 285588"/>
              <a:gd name="connsiteX45" fmla="*/ 513956 w 743294"/>
              <a:gd name="connsiteY45" fmla="*/ 104986 h 285588"/>
              <a:gd name="connsiteX46" fmla="*/ 489349 w 743294"/>
              <a:gd name="connsiteY46" fmla="*/ 90209 h 285588"/>
              <a:gd name="connsiteX47" fmla="*/ 365705 w 743294"/>
              <a:gd name="connsiteY47" fmla="*/ 90081 h 285588"/>
              <a:gd name="connsiteX48" fmla="*/ 353516 w 743294"/>
              <a:gd name="connsiteY48" fmla="*/ 87468 h 285588"/>
              <a:gd name="connsiteX49" fmla="*/ 278001 w 743294"/>
              <a:gd name="connsiteY49" fmla="*/ 52177 h 285588"/>
              <a:gd name="connsiteX50" fmla="*/ 221916 w 743294"/>
              <a:gd name="connsiteY50" fmla="*/ 37107 h 285588"/>
              <a:gd name="connsiteX51" fmla="*/ 170293 w 743294"/>
              <a:gd name="connsiteY51" fmla="*/ 37056 h 285588"/>
              <a:gd name="connsiteX52" fmla="*/ 167042 w 743294"/>
              <a:gd name="connsiteY52" fmla="*/ 37490 h 285588"/>
              <a:gd name="connsiteX53" fmla="*/ 167042 w 743294"/>
              <a:gd name="connsiteY53" fmla="*/ 206038 h 285588"/>
              <a:gd name="connsiteX54" fmla="*/ 144629 w 743294"/>
              <a:gd name="connsiteY54" fmla="*/ 23402 h 285588"/>
              <a:gd name="connsiteX55" fmla="*/ 138420 w 743294"/>
              <a:gd name="connsiteY55" fmla="*/ 23134 h 285588"/>
              <a:gd name="connsiteX56" fmla="*/ 63912 w 743294"/>
              <a:gd name="connsiteY56" fmla="*/ 23019 h 285588"/>
              <a:gd name="connsiteX57" fmla="*/ 56836 w 743294"/>
              <a:gd name="connsiteY57" fmla="*/ 29228 h 285588"/>
              <a:gd name="connsiteX58" fmla="*/ 38298 w 743294"/>
              <a:gd name="connsiteY58" fmla="*/ 155754 h 285588"/>
              <a:gd name="connsiteX59" fmla="*/ 26671 w 743294"/>
              <a:gd name="connsiteY59" fmla="*/ 235859 h 285588"/>
              <a:gd name="connsiteX60" fmla="*/ 144629 w 743294"/>
              <a:gd name="connsiteY60" fmla="*/ 235859 h 285588"/>
              <a:gd name="connsiteX61" fmla="*/ 144629 w 743294"/>
              <a:gd name="connsiteY61" fmla="*/ 23402 h 28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3294" h="285588">
                <a:moveTo>
                  <a:pt x="539417" y="107421"/>
                </a:moveTo>
                <a:cubicBezTo>
                  <a:pt x="582510" y="91803"/>
                  <a:pt x="625399" y="76376"/>
                  <a:pt x="668199" y="60694"/>
                </a:cubicBezTo>
                <a:cubicBezTo>
                  <a:pt x="681803" y="55709"/>
                  <a:pt x="695496" y="52611"/>
                  <a:pt x="709915" y="56079"/>
                </a:cubicBezTo>
                <a:cubicBezTo>
                  <a:pt x="736269" y="62402"/>
                  <a:pt x="748954" y="85976"/>
                  <a:pt x="739724" y="111462"/>
                </a:cubicBezTo>
                <a:cubicBezTo>
                  <a:pt x="734968" y="124582"/>
                  <a:pt x="726464" y="134666"/>
                  <a:pt x="714046" y="141067"/>
                </a:cubicBezTo>
                <a:cubicBezTo>
                  <a:pt x="629173" y="184772"/>
                  <a:pt x="544300" y="228464"/>
                  <a:pt x="459337" y="271978"/>
                </a:cubicBezTo>
                <a:cubicBezTo>
                  <a:pt x="425627" y="289241"/>
                  <a:pt x="390541" y="289522"/>
                  <a:pt x="355454" y="277512"/>
                </a:cubicBezTo>
                <a:cubicBezTo>
                  <a:pt x="324575" y="266942"/>
                  <a:pt x="294269" y="254715"/>
                  <a:pt x="263658" y="243369"/>
                </a:cubicBezTo>
                <a:cubicBezTo>
                  <a:pt x="254121" y="239837"/>
                  <a:pt x="244330" y="236981"/>
                  <a:pt x="234780" y="233488"/>
                </a:cubicBezTo>
                <a:cubicBezTo>
                  <a:pt x="212635" y="225392"/>
                  <a:pt x="189864" y="231358"/>
                  <a:pt x="166749" y="229013"/>
                </a:cubicBezTo>
                <a:cubicBezTo>
                  <a:pt x="166749" y="235834"/>
                  <a:pt x="166838" y="241520"/>
                  <a:pt x="166724" y="247206"/>
                </a:cubicBezTo>
                <a:cubicBezTo>
                  <a:pt x="166558" y="255353"/>
                  <a:pt x="162695" y="259331"/>
                  <a:pt x="154497" y="259344"/>
                </a:cubicBezTo>
                <a:cubicBezTo>
                  <a:pt x="107337" y="259407"/>
                  <a:pt x="60176" y="259420"/>
                  <a:pt x="13016" y="259331"/>
                </a:cubicBezTo>
                <a:cubicBezTo>
                  <a:pt x="3836" y="259318"/>
                  <a:pt x="-129" y="254601"/>
                  <a:pt x="1210" y="245370"/>
                </a:cubicBezTo>
                <a:cubicBezTo>
                  <a:pt x="5863" y="213241"/>
                  <a:pt x="10670" y="181125"/>
                  <a:pt x="15438" y="149010"/>
                </a:cubicBezTo>
                <a:cubicBezTo>
                  <a:pt x="22068" y="104297"/>
                  <a:pt x="28736" y="59597"/>
                  <a:pt x="35327" y="14872"/>
                </a:cubicBezTo>
                <a:cubicBezTo>
                  <a:pt x="36857" y="4456"/>
                  <a:pt x="40644" y="988"/>
                  <a:pt x="51341" y="975"/>
                </a:cubicBezTo>
                <a:cubicBezTo>
                  <a:pt x="84910" y="950"/>
                  <a:pt x="118467" y="950"/>
                  <a:pt x="152036" y="975"/>
                </a:cubicBezTo>
                <a:cubicBezTo>
                  <a:pt x="163498" y="975"/>
                  <a:pt x="165653" y="2582"/>
                  <a:pt x="168917" y="13725"/>
                </a:cubicBezTo>
                <a:cubicBezTo>
                  <a:pt x="181666" y="13725"/>
                  <a:pt x="194607" y="14209"/>
                  <a:pt x="207509" y="13623"/>
                </a:cubicBezTo>
                <a:cubicBezTo>
                  <a:pt x="236897" y="12310"/>
                  <a:pt x="264232" y="19258"/>
                  <a:pt x="290457" y="32135"/>
                </a:cubicBezTo>
                <a:cubicBezTo>
                  <a:pt x="313304" y="43342"/>
                  <a:pt x="336432" y="53975"/>
                  <a:pt x="359547" y="64608"/>
                </a:cubicBezTo>
                <a:cubicBezTo>
                  <a:pt x="362874" y="66138"/>
                  <a:pt x="366852" y="66865"/>
                  <a:pt x="370537" y="66877"/>
                </a:cubicBezTo>
                <a:cubicBezTo>
                  <a:pt x="409193" y="67030"/>
                  <a:pt x="447863" y="66979"/>
                  <a:pt x="486519" y="66979"/>
                </a:cubicBezTo>
                <a:cubicBezTo>
                  <a:pt x="517781" y="66941"/>
                  <a:pt x="530721" y="76682"/>
                  <a:pt x="539417" y="107421"/>
                </a:cubicBezTo>
                <a:close/>
                <a:moveTo>
                  <a:pt x="167042" y="206038"/>
                </a:moveTo>
                <a:cubicBezTo>
                  <a:pt x="177663" y="206038"/>
                  <a:pt x="187671" y="206650"/>
                  <a:pt x="197603" y="205910"/>
                </a:cubicBezTo>
                <a:cubicBezTo>
                  <a:pt x="218219" y="204393"/>
                  <a:pt x="237649" y="208703"/>
                  <a:pt x="256582" y="216289"/>
                </a:cubicBezTo>
                <a:cubicBezTo>
                  <a:pt x="259145" y="217309"/>
                  <a:pt x="261746" y="218201"/>
                  <a:pt x="264334" y="219170"/>
                </a:cubicBezTo>
                <a:cubicBezTo>
                  <a:pt x="295901" y="231001"/>
                  <a:pt x="327316" y="243279"/>
                  <a:pt x="359088" y="254537"/>
                </a:cubicBezTo>
                <a:cubicBezTo>
                  <a:pt x="393664" y="266777"/>
                  <a:pt x="427387" y="264902"/>
                  <a:pt x="459783" y="246352"/>
                </a:cubicBezTo>
                <a:cubicBezTo>
                  <a:pt x="471921" y="239403"/>
                  <a:pt x="484709" y="233590"/>
                  <a:pt x="497190" y="227253"/>
                </a:cubicBezTo>
                <a:cubicBezTo>
                  <a:pt x="564176" y="193289"/>
                  <a:pt x="631149" y="159311"/>
                  <a:pt x="698135" y="125359"/>
                </a:cubicBezTo>
                <a:cubicBezTo>
                  <a:pt x="708704" y="120004"/>
                  <a:pt x="716214" y="112087"/>
                  <a:pt x="719146" y="100383"/>
                </a:cubicBezTo>
                <a:cubicBezTo>
                  <a:pt x="721441" y="91242"/>
                  <a:pt x="718101" y="84535"/>
                  <a:pt x="709405" y="80800"/>
                </a:cubicBezTo>
                <a:cubicBezTo>
                  <a:pt x="699665" y="76618"/>
                  <a:pt x="690077" y="77842"/>
                  <a:pt x="680298" y="81361"/>
                </a:cubicBezTo>
                <a:cubicBezTo>
                  <a:pt x="613848" y="105228"/>
                  <a:pt x="547372" y="129044"/>
                  <a:pt x="480769" y="152477"/>
                </a:cubicBezTo>
                <a:cubicBezTo>
                  <a:pt x="473553" y="155015"/>
                  <a:pt x="465457" y="155894"/>
                  <a:pt x="457731" y="156035"/>
                </a:cubicBezTo>
                <a:cubicBezTo>
                  <a:pt x="433940" y="156481"/>
                  <a:pt x="410150" y="156302"/>
                  <a:pt x="386346" y="156124"/>
                </a:cubicBezTo>
                <a:cubicBezTo>
                  <a:pt x="380277" y="156073"/>
                  <a:pt x="375254" y="157360"/>
                  <a:pt x="370919" y="161989"/>
                </a:cubicBezTo>
                <a:cubicBezTo>
                  <a:pt x="366508" y="166693"/>
                  <a:pt x="359419" y="166604"/>
                  <a:pt x="354830" y="162524"/>
                </a:cubicBezTo>
                <a:cubicBezTo>
                  <a:pt x="350061" y="158278"/>
                  <a:pt x="349628" y="152044"/>
                  <a:pt x="353822" y="146562"/>
                </a:cubicBezTo>
                <a:cubicBezTo>
                  <a:pt x="360745" y="137497"/>
                  <a:pt x="369989" y="133098"/>
                  <a:pt x="381348" y="133085"/>
                </a:cubicBezTo>
                <a:cubicBezTo>
                  <a:pt x="404081" y="133060"/>
                  <a:pt x="426839" y="132346"/>
                  <a:pt x="449533" y="133289"/>
                </a:cubicBezTo>
                <a:cubicBezTo>
                  <a:pt x="470059" y="134144"/>
                  <a:pt x="489056" y="130459"/>
                  <a:pt x="507186" y="120808"/>
                </a:cubicBezTo>
                <a:cubicBezTo>
                  <a:pt x="516659" y="115772"/>
                  <a:pt x="517360" y="115287"/>
                  <a:pt x="513956" y="104986"/>
                </a:cubicBezTo>
                <a:cubicBezTo>
                  <a:pt x="510514" y="94557"/>
                  <a:pt x="503450" y="90222"/>
                  <a:pt x="489349" y="90209"/>
                </a:cubicBezTo>
                <a:cubicBezTo>
                  <a:pt x="448130" y="90158"/>
                  <a:pt x="406911" y="90260"/>
                  <a:pt x="365705" y="90081"/>
                </a:cubicBezTo>
                <a:cubicBezTo>
                  <a:pt x="361625" y="90069"/>
                  <a:pt x="357214" y="89164"/>
                  <a:pt x="353516" y="87468"/>
                </a:cubicBezTo>
                <a:cubicBezTo>
                  <a:pt x="328260" y="75891"/>
                  <a:pt x="303156" y="63983"/>
                  <a:pt x="278001" y="52177"/>
                </a:cubicBezTo>
                <a:cubicBezTo>
                  <a:pt x="260203" y="43826"/>
                  <a:pt x="241920" y="37184"/>
                  <a:pt x="221916" y="37107"/>
                </a:cubicBezTo>
                <a:cubicBezTo>
                  <a:pt x="204704" y="37031"/>
                  <a:pt x="187505" y="37056"/>
                  <a:pt x="170293" y="37056"/>
                </a:cubicBezTo>
                <a:cubicBezTo>
                  <a:pt x="169299" y="37056"/>
                  <a:pt x="168292" y="37324"/>
                  <a:pt x="167042" y="37490"/>
                </a:cubicBezTo>
                <a:cubicBezTo>
                  <a:pt x="167042" y="93600"/>
                  <a:pt x="167042" y="149379"/>
                  <a:pt x="167042" y="206038"/>
                </a:cubicBezTo>
                <a:close/>
                <a:moveTo>
                  <a:pt x="144629" y="23402"/>
                </a:moveTo>
                <a:cubicBezTo>
                  <a:pt x="142181" y="23287"/>
                  <a:pt x="140294" y="23134"/>
                  <a:pt x="138420" y="23134"/>
                </a:cubicBezTo>
                <a:cubicBezTo>
                  <a:pt x="113584" y="23121"/>
                  <a:pt x="88748" y="23249"/>
                  <a:pt x="63912" y="23019"/>
                </a:cubicBezTo>
                <a:cubicBezTo>
                  <a:pt x="59118" y="22981"/>
                  <a:pt x="57524" y="24332"/>
                  <a:pt x="56836" y="29228"/>
                </a:cubicBezTo>
                <a:cubicBezTo>
                  <a:pt x="50844" y="71429"/>
                  <a:pt x="44494" y="113579"/>
                  <a:pt x="38298" y="155754"/>
                </a:cubicBezTo>
                <a:cubicBezTo>
                  <a:pt x="34384" y="182375"/>
                  <a:pt x="30559" y="209009"/>
                  <a:pt x="26671" y="235859"/>
                </a:cubicBezTo>
                <a:cubicBezTo>
                  <a:pt x="66117" y="235859"/>
                  <a:pt x="105258" y="235859"/>
                  <a:pt x="144629" y="235859"/>
                </a:cubicBezTo>
                <a:cubicBezTo>
                  <a:pt x="144629" y="164997"/>
                  <a:pt x="144629" y="94595"/>
                  <a:pt x="144629" y="23402"/>
                </a:cubicBezTo>
                <a:close/>
              </a:path>
            </a:pathLst>
          </a:custGeom>
          <a:solidFill>
            <a:schemeClr val="accent2"/>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AB0ACD0-77C2-4D12-959F-95417F9B7B7C}"/>
              </a:ext>
            </a:extLst>
          </p:cNvPr>
          <p:cNvSpPr/>
          <p:nvPr/>
        </p:nvSpPr>
        <p:spPr>
          <a:xfrm>
            <a:off x="4835342" y="2902246"/>
            <a:ext cx="127495" cy="150444"/>
          </a:xfrm>
          <a:custGeom>
            <a:avLst/>
            <a:gdLst>
              <a:gd name="connsiteX0" fmla="*/ 29985 w 127494"/>
              <a:gd name="connsiteY0" fmla="*/ 70964 h 150443"/>
              <a:gd name="connsiteX1" fmla="*/ 30023 w 127494"/>
              <a:gd name="connsiteY1" fmla="*/ 13030 h 150443"/>
              <a:gd name="connsiteX2" fmla="*/ 44175 w 127494"/>
              <a:gd name="connsiteY2" fmla="*/ 1263 h 150443"/>
              <a:gd name="connsiteX3" fmla="*/ 53049 w 127494"/>
              <a:gd name="connsiteY3" fmla="*/ 13362 h 150443"/>
              <a:gd name="connsiteX4" fmla="*/ 53074 w 127494"/>
              <a:gd name="connsiteY4" fmla="*/ 64322 h 150443"/>
              <a:gd name="connsiteX5" fmla="*/ 53074 w 127494"/>
              <a:gd name="connsiteY5" fmla="*/ 71347 h 150443"/>
              <a:gd name="connsiteX6" fmla="*/ 78981 w 127494"/>
              <a:gd name="connsiteY6" fmla="*/ 95481 h 150443"/>
              <a:gd name="connsiteX7" fmla="*/ 84374 w 127494"/>
              <a:gd name="connsiteY7" fmla="*/ 98197 h 150443"/>
              <a:gd name="connsiteX8" fmla="*/ 114310 w 127494"/>
              <a:gd name="connsiteY8" fmla="*/ 98337 h 150443"/>
              <a:gd name="connsiteX9" fmla="*/ 127123 w 127494"/>
              <a:gd name="connsiteY9" fmla="*/ 109863 h 150443"/>
              <a:gd name="connsiteX10" fmla="*/ 114272 w 127494"/>
              <a:gd name="connsiteY10" fmla="*/ 121363 h 150443"/>
              <a:gd name="connsiteX11" fmla="*/ 85611 w 127494"/>
              <a:gd name="connsiteY11" fmla="*/ 121273 h 150443"/>
              <a:gd name="connsiteX12" fmla="*/ 77719 w 127494"/>
              <a:gd name="connsiteY12" fmla="*/ 126475 h 150443"/>
              <a:gd name="connsiteX13" fmla="*/ 32229 w 127494"/>
              <a:gd name="connsiteY13" fmla="*/ 149297 h 150443"/>
              <a:gd name="connsiteX14" fmla="*/ 980 w 127494"/>
              <a:gd name="connsiteY14" fmla="*/ 109327 h 150443"/>
              <a:gd name="connsiteX15" fmla="*/ 24107 w 127494"/>
              <a:gd name="connsiteY15" fmla="*/ 73871 h 150443"/>
              <a:gd name="connsiteX16" fmla="*/ 27014 w 127494"/>
              <a:gd name="connsiteY16" fmla="*/ 72609 h 150443"/>
              <a:gd name="connsiteX17" fmla="*/ 29985 w 127494"/>
              <a:gd name="connsiteY17" fmla="*/ 70964 h 150443"/>
              <a:gd name="connsiteX18" fmla="*/ 58786 w 127494"/>
              <a:gd name="connsiteY18" fmla="*/ 109914 h 150443"/>
              <a:gd name="connsiteX19" fmla="*/ 41383 w 127494"/>
              <a:gd name="connsiteY19" fmla="*/ 92409 h 150443"/>
              <a:gd name="connsiteX20" fmla="*/ 24031 w 127494"/>
              <a:gd name="connsiteY20" fmla="*/ 110054 h 150443"/>
              <a:gd name="connsiteX21" fmla="*/ 41217 w 127494"/>
              <a:gd name="connsiteY21" fmla="*/ 127240 h 150443"/>
              <a:gd name="connsiteX22" fmla="*/ 58786 w 127494"/>
              <a:gd name="connsiteY22" fmla="*/ 109914 h 15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94" h="150443">
                <a:moveTo>
                  <a:pt x="29985" y="70964"/>
                </a:moveTo>
                <a:cubicBezTo>
                  <a:pt x="29985" y="51649"/>
                  <a:pt x="29896" y="32333"/>
                  <a:pt x="30023" y="13030"/>
                </a:cubicBezTo>
                <a:cubicBezTo>
                  <a:pt x="30074" y="4310"/>
                  <a:pt x="35837" y="-318"/>
                  <a:pt x="44175" y="1263"/>
                </a:cubicBezTo>
                <a:cubicBezTo>
                  <a:pt x="49951" y="2346"/>
                  <a:pt x="53010" y="6311"/>
                  <a:pt x="53049" y="13362"/>
                </a:cubicBezTo>
                <a:cubicBezTo>
                  <a:pt x="53138" y="30344"/>
                  <a:pt x="53074" y="47327"/>
                  <a:pt x="53074" y="64322"/>
                </a:cubicBezTo>
                <a:cubicBezTo>
                  <a:pt x="53074" y="66629"/>
                  <a:pt x="53074" y="68937"/>
                  <a:pt x="53074" y="71347"/>
                </a:cubicBezTo>
                <a:cubicBezTo>
                  <a:pt x="65416" y="75720"/>
                  <a:pt x="74162" y="83408"/>
                  <a:pt x="78981" y="95481"/>
                </a:cubicBezTo>
                <a:cubicBezTo>
                  <a:pt x="79555" y="96922"/>
                  <a:pt x="82500" y="98146"/>
                  <a:pt x="84374" y="98197"/>
                </a:cubicBezTo>
                <a:cubicBezTo>
                  <a:pt x="94344" y="98465"/>
                  <a:pt x="104327" y="98273"/>
                  <a:pt x="114310" y="98337"/>
                </a:cubicBezTo>
                <a:cubicBezTo>
                  <a:pt x="122801" y="98401"/>
                  <a:pt x="127136" y="102379"/>
                  <a:pt x="127123" y="109863"/>
                </a:cubicBezTo>
                <a:cubicBezTo>
                  <a:pt x="127110" y="117321"/>
                  <a:pt x="122737" y="121299"/>
                  <a:pt x="114272" y="121363"/>
                </a:cubicBezTo>
                <a:cubicBezTo>
                  <a:pt x="104722" y="121439"/>
                  <a:pt x="95160" y="121630"/>
                  <a:pt x="85611" y="121273"/>
                </a:cubicBezTo>
                <a:cubicBezTo>
                  <a:pt x="81314" y="121108"/>
                  <a:pt x="79440" y="122523"/>
                  <a:pt x="77719" y="126475"/>
                </a:cubicBezTo>
                <a:cubicBezTo>
                  <a:pt x="69827" y="144516"/>
                  <a:pt x="51174" y="153670"/>
                  <a:pt x="32229" y="149297"/>
                </a:cubicBezTo>
                <a:cubicBezTo>
                  <a:pt x="14239" y="145153"/>
                  <a:pt x="304" y="127763"/>
                  <a:pt x="980" y="109327"/>
                </a:cubicBezTo>
                <a:cubicBezTo>
                  <a:pt x="1579" y="93110"/>
                  <a:pt x="9764" y="81355"/>
                  <a:pt x="24107" y="73871"/>
                </a:cubicBezTo>
                <a:cubicBezTo>
                  <a:pt x="25038" y="73386"/>
                  <a:pt x="26071" y="73068"/>
                  <a:pt x="27014" y="72609"/>
                </a:cubicBezTo>
                <a:cubicBezTo>
                  <a:pt x="27958" y="72137"/>
                  <a:pt x="28850" y="71589"/>
                  <a:pt x="29985" y="70964"/>
                </a:cubicBezTo>
                <a:close/>
                <a:moveTo>
                  <a:pt x="58786" y="109914"/>
                </a:moveTo>
                <a:cubicBezTo>
                  <a:pt x="58837" y="100632"/>
                  <a:pt x="50588" y="92345"/>
                  <a:pt x="41383" y="92409"/>
                </a:cubicBezTo>
                <a:cubicBezTo>
                  <a:pt x="32229" y="92472"/>
                  <a:pt x="23865" y="100976"/>
                  <a:pt x="24031" y="110054"/>
                </a:cubicBezTo>
                <a:cubicBezTo>
                  <a:pt x="24184" y="118991"/>
                  <a:pt x="32242" y="127049"/>
                  <a:pt x="41217" y="127240"/>
                </a:cubicBezTo>
                <a:cubicBezTo>
                  <a:pt x="50397" y="127432"/>
                  <a:pt x="58748" y="119195"/>
                  <a:pt x="58786" y="109914"/>
                </a:cubicBezTo>
                <a:close/>
              </a:path>
            </a:pathLst>
          </a:custGeom>
          <a:solidFill>
            <a:schemeClr val="accent1"/>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7B9186E7-55A5-4A50-9A12-323D23833734}"/>
              </a:ext>
            </a:extLst>
          </p:cNvPr>
          <p:cNvSpPr/>
          <p:nvPr/>
        </p:nvSpPr>
        <p:spPr>
          <a:xfrm>
            <a:off x="4864371" y="2847771"/>
            <a:ext cx="24224" cy="33149"/>
          </a:xfrm>
          <a:custGeom>
            <a:avLst/>
            <a:gdLst>
              <a:gd name="connsiteX0" fmla="*/ 956 w 24224"/>
              <a:gd name="connsiteY0" fmla="*/ 16520 h 33148"/>
              <a:gd name="connsiteX1" fmla="*/ 14075 w 24224"/>
              <a:gd name="connsiteY1" fmla="*/ 1068 h 33148"/>
              <a:gd name="connsiteX2" fmla="*/ 24033 w 24224"/>
              <a:gd name="connsiteY2" fmla="*/ 21671 h 33148"/>
              <a:gd name="connsiteX3" fmla="*/ 12533 w 24224"/>
              <a:gd name="connsiteY3" fmla="*/ 33184 h 33148"/>
              <a:gd name="connsiteX4" fmla="*/ 956 w 24224"/>
              <a:gd name="connsiteY4" fmla="*/ 16520 h 3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 h="33148">
                <a:moveTo>
                  <a:pt x="956" y="16520"/>
                </a:moveTo>
                <a:cubicBezTo>
                  <a:pt x="969" y="5007"/>
                  <a:pt x="5100" y="137"/>
                  <a:pt x="14075" y="1068"/>
                </a:cubicBezTo>
                <a:cubicBezTo>
                  <a:pt x="22095" y="1884"/>
                  <a:pt x="24785" y="7443"/>
                  <a:pt x="24033" y="21671"/>
                </a:cubicBezTo>
                <a:cubicBezTo>
                  <a:pt x="23650" y="29002"/>
                  <a:pt x="19443" y="33209"/>
                  <a:pt x="12533" y="33184"/>
                </a:cubicBezTo>
                <a:cubicBezTo>
                  <a:pt x="4399" y="33145"/>
                  <a:pt x="943" y="28173"/>
                  <a:pt x="956" y="16520"/>
                </a:cubicBezTo>
                <a:close/>
              </a:path>
            </a:pathLst>
          </a:custGeom>
          <a:solidFill>
            <a:schemeClr val="accent1"/>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7D40F1F-9C7C-4A19-B683-061F437AEFAB}"/>
              </a:ext>
            </a:extLst>
          </p:cNvPr>
          <p:cNvSpPr/>
          <p:nvPr/>
        </p:nvSpPr>
        <p:spPr>
          <a:xfrm>
            <a:off x="4712500" y="2999589"/>
            <a:ext cx="33149" cy="25499"/>
          </a:xfrm>
          <a:custGeom>
            <a:avLst/>
            <a:gdLst>
              <a:gd name="connsiteX0" fmla="*/ 17262 w 33148"/>
              <a:gd name="connsiteY0" fmla="*/ 956 h 25498"/>
              <a:gd name="connsiteX1" fmla="*/ 33212 w 33148"/>
              <a:gd name="connsiteY1" fmla="*/ 13285 h 25498"/>
              <a:gd name="connsiteX2" fmla="*/ 33059 w 33148"/>
              <a:gd name="connsiteY2" fmla="*/ 15172 h 25498"/>
              <a:gd name="connsiteX3" fmla="*/ 10211 w 33148"/>
              <a:gd name="connsiteY3" fmla="*/ 23867 h 25498"/>
              <a:gd name="connsiteX4" fmla="*/ 1261 w 33148"/>
              <a:gd name="connsiteY4" fmla="*/ 9588 h 25498"/>
              <a:gd name="connsiteX5" fmla="*/ 17262 w 33148"/>
              <a:gd name="connsiteY5" fmla="*/ 956 h 2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48" h="25498">
                <a:moveTo>
                  <a:pt x="17262" y="956"/>
                </a:moveTo>
                <a:cubicBezTo>
                  <a:pt x="28418" y="956"/>
                  <a:pt x="33594" y="4960"/>
                  <a:pt x="33212" y="13285"/>
                </a:cubicBezTo>
                <a:cubicBezTo>
                  <a:pt x="33186" y="13922"/>
                  <a:pt x="33173" y="14560"/>
                  <a:pt x="33059" y="15172"/>
                </a:cubicBezTo>
                <a:cubicBezTo>
                  <a:pt x="31592" y="22987"/>
                  <a:pt x="23318" y="26136"/>
                  <a:pt x="10211" y="23867"/>
                </a:cubicBezTo>
                <a:cubicBezTo>
                  <a:pt x="3518" y="22720"/>
                  <a:pt x="-167" y="16842"/>
                  <a:pt x="1261" y="9588"/>
                </a:cubicBezTo>
                <a:cubicBezTo>
                  <a:pt x="2511" y="3187"/>
                  <a:pt x="6654" y="956"/>
                  <a:pt x="17262" y="956"/>
                </a:cubicBezTo>
                <a:close/>
              </a:path>
            </a:pathLst>
          </a:custGeom>
          <a:solidFill>
            <a:schemeClr val="accent1"/>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343AED77-973D-43FE-9A31-9548F7A56A84}"/>
              </a:ext>
            </a:extLst>
          </p:cNvPr>
          <p:cNvSpPr/>
          <p:nvPr/>
        </p:nvSpPr>
        <p:spPr>
          <a:xfrm>
            <a:off x="4864370" y="3142251"/>
            <a:ext cx="24224" cy="33149"/>
          </a:xfrm>
          <a:custGeom>
            <a:avLst/>
            <a:gdLst>
              <a:gd name="connsiteX0" fmla="*/ 956 w 24224"/>
              <a:gd name="connsiteY0" fmla="*/ 16795 h 33148"/>
              <a:gd name="connsiteX1" fmla="*/ 11283 w 24224"/>
              <a:gd name="connsiteY1" fmla="*/ 986 h 33148"/>
              <a:gd name="connsiteX2" fmla="*/ 24046 w 24224"/>
              <a:gd name="connsiteY2" fmla="*/ 20671 h 33148"/>
              <a:gd name="connsiteX3" fmla="*/ 10837 w 24224"/>
              <a:gd name="connsiteY3" fmla="*/ 33077 h 33148"/>
              <a:gd name="connsiteX4" fmla="*/ 956 w 24224"/>
              <a:gd name="connsiteY4" fmla="*/ 16795 h 33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 h="33148">
                <a:moveTo>
                  <a:pt x="956" y="16795"/>
                </a:moveTo>
                <a:cubicBezTo>
                  <a:pt x="956" y="5780"/>
                  <a:pt x="3812" y="1420"/>
                  <a:pt x="11283" y="986"/>
                </a:cubicBezTo>
                <a:cubicBezTo>
                  <a:pt x="20323" y="463"/>
                  <a:pt x="24415" y="6787"/>
                  <a:pt x="24046" y="20671"/>
                </a:cubicBezTo>
                <a:cubicBezTo>
                  <a:pt x="23816" y="29315"/>
                  <a:pt x="18920" y="33918"/>
                  <a:pt x="10837" y="33077"/>
                </a:cubicBezTo>
                <a:cubicBezTo>
                  <a:pt x="3570" y="32312"/>
                  <a:pt x="943" y="28002"/>
                  <a:pt x="956" y="16795"/>
                </a:cubicBezTo>
                <a:close/>
              </a:path>
            </a:pathLst>
          </a:custGeom>
          <a:solidFill>
            <a:schemeClr val="accent1"/>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0340D179-04E9-4986-9895-29B7F44AEB8A}"/>
              </a:ext>
            </a:extLst>
          </p:cNvPr>
          <p:cNvSpPr/>
          <p:nvPr/>
        </p:nvSpPr>
        <p:spPr>
          <a:xfrm>
            <a:off x="5007008" y="2999598"/>
            <a:ext cx="33149" cy="24224"/>
          </a:xfrm>
          <a:custGeom>
            <a:avLst/>
            <a:gdLst>
              <a:gd name="connsiteX0" fmla="*/ 17586 w 33148"/>
              <a:gd name="connsiteY0" fmla="*/ 1037 h 24224"/>
              <a:gd name="connsiteX1" fmla="*/ 33140 w 33148"/>
              <a:gd name="connsiteY1" fmla="*/ 13544 h 24224"/>
              <a:gd name="connsiteX2" fmla="*/ 33038 w 33148"/>
              <a:gd name="connsiteY2" fmla="*/ 14806 h 24224"/>
              <a:gd name="connsiteX3" fmla="*/ 12256 w 33148"/>
              <a:gd name="connsiteY3" fmla="*/ 23986 h 24224"/>
              <a:gd name="connsiteX4" fmla="*/ 960 w 33148"/>
              <a:gd name="connsiteY4" fmla="*/ 11772 h 24224"/>
              <a:gd name="connsiteX5" fmla="*/ 10599 w 33148"/>
              <a:gd name="connsiteY5" fmla="*/ 1075 h 24224"/>
              <a:gd name="connsiteX6" fmla="*/ 17586 w 33148"/>
              <a:gd name="connsiteY6" fmla="*/ 1037 h 2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8" h="24224">
                <a:moveTo>
                  <a:pt x="17586" y="1037"/>
                </a:moveTo>
                <a:cubicBezTo>
                  <a:pt x="28818" y="960"/>
                  <a:pt x="33765" y="4951"/>
                  <a:pt x="33140" y="13544"/>
                </a:cubicBezTo>
                <a:cubicBezTo>
                  <a:pt x="33114" y="13964"/>
                  <a:pt x="33102" y="14398"/>
                  <a:pt x="33038" y="14806"/>
                </a:cubicBezTo>
                <a:cubicBezTo>
                  <a:pt x="31750" y="22392"/>
                  <a:pt x="25567" y="25120"/>
                  <a:pt x="12256" y="23986"/>
                </a:cubicBezTo>
                <a:cubicBezTo>
                  <a:pt x="5665" y="23425"/>
                  <a:pt x="795" y="18159"/>
                  <a:pt x="960" y="11772"/>
                </a:cubicBezTo>
                <a:cubicBezTo>
                  <a:pt x="1113" y="5881"/>
                  <a:pt x="4760" y="1725"/>
                  <a:pt x="10599" y="1075"/>
                </a:cubicBezTo>
                <a:cubicBezTo>
                  <a:pt x="12894" y="833"/>
                  <a:pt x="15252" y="1037"/>
                  <a:pt x="17586" y="1037"/>
                </a:cubicBezTo>
                <a:close/>
              </a:path>
            </a:pathLst>
          </a:custGeom>
          <a:solidFill>
            <a:schemeClr val="accent1"/>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C8EB66F-88E0-4EEA-9E9E-1E87BC1B3A08}"/>
              </a:ext>
            </a:extLst>
          </p:cNvPr>
          <p:cNvSpPr/>
          <p:nvPr/>
        </p:nvSpPr>
        <p:spPr>
          <a:xfrm>
            <a:off x="4758474" y="3100270"/>
            <a:ext cx="29324" cy="31874"/>
          </a:xfrm>
          <a:custGeom>
            <a:avLst/>
            <a:gdLst>
              <a:gd name="connsiteX0" fmla="*/ 10849 w 29323"/>
              <a:gd name="connsiteY0" fmla="*/ 31225 h 31873"/>
              <a:gd name="connsiteX1" fmla="*/ 1848 w 29323"/>
              <a:gd name="connsiteY1" fmla="*/ 23499 h 31873"/>
              <a:gd name="connsiteX2" fmla="*/ 2358 w 29323"/>
              <a:gd name="connsiteY2" fmla="*/ 12407 h 31873"/>
              <a:gd name="connsiteX3" fmla="*/ 11027 w 29323"/>
              <a:gd name="connsiteY3" fmla="*/ 3342 h 31873"/>
              <a:gd name="connsiteX4" fmla="*/ 25409 w 29323"/>
              <a:gd name="connsiteY4" fmla="*/ 4400 h 31873"/>
              <a:gd name="connsiteX5" fmla="*/ 27500 w 29323"/>
              <a:gd name="connsiteY5" fmla="*/ 18259 h 31873"/>
              <a:gd name="connsiteX6" fmla="*/ 10849 w 29323"/>
              <a:gd name="connsiteY6" fmla="*/ 31225 h 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23" h="31873">
                <a:moveTo>
                  <a:pt x="10849" y="31225"/>
                </a:moveTo>
                <a:cubicBezTo>
                  <a:pt x="7725" y="28701"/>
                  <a:pt x="3416" y="26763"/>
                  <a:pt x="1848" y="23499"/>
                </a:cubicBezTo>
                <a:cubicBezTo>
                  <a:pt x="394" y="20490"/>
                  <a:pt x="828" y="15556"/>
                  <a:pt x="2358" y="12407"/>
                </a:cubicBezTo>
                <a:cubicBezTo>
                  <a:pt x="4104" y="8811"/>
                  <a:pt x="7763" y="5968"/>
                  <a:pt x="11027" y="3342"/>
                </a:cubicBezTo>
                <a:cubicBezTo>
                  <a:pt x="15490" y="-253"/>
                  <a:pt x="21367" y="308"/>
                  <a:pt x="25409" y="4400"/>
                </a:cubicBezTo>
                <a:cubicBezTo>
                  <a:pt x="29412" y="8442"/>
                  <a:pt x="30381" y="13134"/>
                  <a:pt x="27500" y="18259"/>
                </a:cubicBezTo>
                <a:cubicBezTo>
                  <a:pt x="24210" y="24098"/>
                  <a:pt x="16229" y="30027"/>
                  <a:pt x="10849" y="31225"/>
                </a:cubicBezTo>
                <a:close/>
              </a:path>
            </a:pathLst>
          </a:custGeom>
          <a:solidFill>
            <a:schemeClr val="accent1"/>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DF4FA1F-2020-4CA1-AADD-69381F398C60}"/>
              </a:ext>
            </a:extLst>
          </p:cNvPr>
          <p:cNvSpPr/>
          <p:nvPr/>
        </p:nvSpPr>
        <p:spPr>
          <a:xfrm>
            <a:off x="4756407" y="2891702"/>
            <a:ext cx="30599" cy="30599"/>
          </a:xfrm>
          <a:custGeom>
            <a:avLst/>
            <a:gdLst>
              <a:gd name="connsiteX0" fmla="*/ 29988 w 30598"/>
              <a:gd name="connsiteY0" fmla="*/ 18207 h 30598"/>
              <a:gd name="connsiteX1" fmla="*/ 15339 w 30598"/>
              <a:gd name="connsiteY1" fmla="*/ 29146 h 30598"/>
              <a:gd name="connsiteX2" fmla="*/ 1939 w 30598"/>
              <a:gd name="connsiteY2" fmla="*/ 15657 h 30598"/>
              <a:gd name="connsiteX3" fmla="*/ 12751 w 30598"/>
              <a:gd name="connsiteY3" fmla="*/ 957 h 30598"/>
              <a:gd name="connsiteX4" fmla="*/ 29988 w 30598"/>
              <a:gd name="connsiteY4" fmla="*/ 18207 h 3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 h="30598">
                <a:moveTo>
                  <a:pt x="29988" y="18207"/>
                </a:moveTo>
                <a:cubicBezTo>
                  <a:pt x="30103" y="25742"/>
                  <a:pt x="21688" y="32716"/>
                  <a:pt x="15339" y="29146"/>
                </a:cubicBezTo>
                <a:cubicBezTo>
                  <a:pt x="9971" y="26125"/>
                  <a:pt x="4986" y="21025"/>
                  <a:pt x="1939" y="15657"/>
                </a:cubicBezTo>
                <a:cubicBezTo>
                  <a:pt x="-1656" y="9283"/>
                  <a:pt x="5216" y="855"/>
                  <a:pt x="12751" y="957"/>
                </a:cubicBezTo>
                <a:cubicBezTo>
                  <a:pt x="19253" y="1059"/>
                  <a:pt x="29886" y="11692"/>
                  <a:pt x="29988" y="18207"/>
                </a:cubicBezTo>
                <a:close/>
              </a:path>
            </a:pathLst>
          </a:custGeom>
          <a:solidFill>
            <a:schemeClr val="accent1"/>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EDA99CE8-A1FB-4B4A-879D-1A34E4603633}"/>
              </a:ext>
            </a:extLst>
          </p:cNvPr>
          <p:cNvSpPr/>
          <p:nvPr/>
        </p:nvSpPr>
        <p:spPr>
          <a:xfrm>
            <a:off x="4965282" y="2892837"/>
            <a:ext cx="30599" cy="30599"/>
          </a:xfrm>
          <a:custGeom>
            <a:avLst/>
            <a:gdLst>
              <a:gd name="connsiteX0" fmla="*/ 18985 w 30598"/>
              <a:gd name="connsiteY0" fmla="*/ 956 h 30598"/>
              <a:gd name="connsiteX1" fmla="*/ 23460 w 30598"/>
              <a:gd name="connsiteY1" fmla="*/ 2473 h 30598"/>
              <a:gd name="connsiteX2" fmla="*/ 29592 w 30598"/>
              <a:gd name="connsiteY2" fmla="*/ 14012 h 30598"/>
              <a:gd name="connsiteX3" fmla="*/ 14408 w 30598"/>
              <a:gd name="connsiteY3" fmla="*/ 29770 h 30598"/>
              <a:gd name="connsiteX4" fmla="*/ 2296 w 30598"/>
              <a:gd name="connsiteY4" fmla="*/ 23663 h 30598"/>
              <a:gd name="connsiteX5" fmla="*/ 957 w 30598"/>
              <a:gd name="connsiteY5" fmla="*/ 18245 h 30598"/>
              <a:gd name="connsiteX6" fmla="*/ 18985 w 30598"/>
              <a:gd name="connsiteY6" fmla="*/ 956 h 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8" h="30598">
                <a:moveTo>
                  <a:pt x="18985" y="956"/>
                </a:moveTo>
                <a:cubicBezTo>
                  <a:pt x="19915" y="1262"/>
                  <a:pt x="21866" y="1555"/>
                  <a:pt x="23460" y="2473"/>
                </a:cubicBezTo>
                <a:cubicBezTo>
                  <a:pt x="27820" y="4998"/>
                  <a:pt x="30217" y="8823"/>
                  <a:pt x="29592" y="14012"/>
                </a:cubicBezTo>
                <a:cubicBezTo>
                  <a:pt x="28955" y="19328"/>
                  <a:pt x="19801" y="28865"/>
                  <a:pt x="14408" y="29770"/>
                </a:cubicBezTo>
                <a:cubicBezTo>
                  <a:pt x="8976" y="30675"/>
                  <a:pt x="4897" y="28317"/>
                  <a:pt x="2296" y="23663"/>
                </a:cubicBezTo>
                <a:cubicBezTo>
                  <a:pt x="1416" y="22095"/>
                  <a:pt x="982" y="20068"/>
                  <a:pt x="957" y="18245"/>
                </a:cubicBezTo>
                <a:cubicBezTo>
                  <a:pt x="855" y="11640"/>
                  <a:pt x="11437" y="1071"/>
                  <a:pt x="18985" y="956"/>
                </a:cubicBezTo>
                <a:close/>
              </a:path>
            </a:pathLst>
          </a:custGeom>
          <a:solidFill>
            <a:schemeClr val="accent1"/>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2CE4A9D-F235-49FE-8D65-9B338577E9A9}"/>
              </a:ext>
            </a:extLst>
          </p:cNvPr>
          <p:cNvSpPr/>
          <p:nvPr/>
        </p:nvSpPr>
        <p:spPr>
          <a:xfrm>
            <a:off x="4965192" y="3101610"/>
            <a:ext cx="30599" cy="30599"/>
          </a:xfrm>
          <a:custGeom>
            <a:avLst/>
            <a:gdLst>
              <a:gd name="connsiteX0" fmla="*/ 29848 w 30598"/>
              <a:gd name="connsiteY0" fmla="*/ 18041 h 30598"/>
              <a:gd name="connsiteX1" fmla="*/ 18157 w 30598"/>
              <a:gd name="connsiteY1" fmla="*/ 29872 h 30598"/>
              <a:gd name="connsiteX2" fmla="*/ 958 w 30598"/>
              <a:gd name="connsiteY2" fmla="*/ 12673 h 30598"/>
              <a:gd name="connsiteX3" fmla="*/ 12547 w 30598"/>
              <a:gd name="connsiteY3" fmla="*/ 956 h 30598"/>
              <a:gd name="connsiteX4" fmla="*/ 29848 w 30598"/>
              <a:gd name="connsiteY4" fmla="*/ 18041 h 3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8" h="30598">
                <a:moveTo>
                  <a:pt x="29848" y="18041"/>
                </a:moveTo>
                <a:cubicBezTo>
                  <a:pt x="29989" y="24186"/>
                  <a:pt x="24315" y="29923"/>
                  <a:pt x="18157" y="29872"/>
                </a:cubicBezTo>
                <a:cubicBezTo>
                  <a:pt x="11642" y="29808"/>
                  <a:pt x="1060" y="19239"/>
                  <a:pt x="958" y="12673"/>
                </a:cubicBezTo>
                <a:cubicBezTo>
                  <a:pt x="843" y="6311"/>
                  <a:pt x="6185" y="918"/>
                  <a:pt x="12547" y="956"/>
                </a:cubicBezTo>
                <a:cubicBezTo>
                  <a:pt x="19101" y="995"/>
                  <a:pt x="29708" y="11462"/>
                  <a:pt x="29848" y="18041"/>
                </a:cubicBezTo>
                <a:close/>
              </a:path>
            </a:pathLst>
          </a:custGeom>
          <a:solidFill>
            <a:schemeClr val="accent1"/>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FA542FDE-A3BB-4A3B-B34D-66673A6327A1}"/>
              </a:ext>
            </a:extLst>
          </p:cNvPr>
          <p:cNvSpPr/>
          <p:nvPr/>
        </p:nvSpPr>
        <p:spPr>
          <a:xfrm>
            <a:off x="4463170" y="3388957"/>
            <a:ext cx="24224" cy="24224"/>
          </a:xfrm>
          <a:custGeom>
            <a:avLst/>
            <a:gdLst>
              <a:gd name="connsiteX0" fmla="*/ 24071 w 24224"/>
              <a:gd name="connsiteY0" fmla="*/ 12419 h 24224"/>
              <a:gd name="connsiteX1" fmla="*/ 12354 w 24224"/>
              <a:gd name="connsiteY1" fmla="*/ 24072 h 24224"/>
              <a:gd name="connsiteX2" fmla="*/ 956 w 24224"/>
              <a:gd name="connsiteY2" fmla="*/ 12636 h 24224"/>
              <a:gd name="connsiteX3" fmla="*/ 12112 w 24224"/>
              <a:gd name="connsiteY3" fmla="*/ 957 h 24224"/>
              <a:gd name="connsiteX4" fmla="*/ 24071 w 24224"/>
              <a:gd name="connsiteY4" fmla="*/ 12419 h 2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 h="24224">
                <a:moveTo>
                  <a:pt x="24071" y="12419"/>
                </a:moveTo>
                <a:cubicBezTo>
                  <a:pt x="24020" y="18960"/>
                  <a:pt x="18742" y="24212"/>
                  <a:pt x="12354" y="24072"/>
                </a:cubicBezTo>
                <a:cubicBezTo>
                  <a:pt x="6349" y="23945"/>
                  <a:pt x="995" y="18564"/>
                  <a:pt x="956" y="12636"/>
                </a:cubicBezTo>
                <a:cubicBezTo>
                  <a:pt x="918" y="6707"/>
                  <a:pt x="6337" y="1021"/>
                  <a:pt x="12112" y="957"/>
                </a:cubicBezTo>
                <a:cubicBezTo>
                  <a:pt x="18551" y="868"/>
                  <a:pt x="24122" y="6197"/>
                  <a:pt x="24071" y="12419"/>
                </a:cubicBezTo>
                <a:close/>
              </a:path>
            </a:pathLst>
          </a:custGeom>
          <a:solidFill>
            <a:schemeClr val="accent2"/>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97F820DD-7E8A-42CF-9801-6030408D9C32}"/>
              </a:ext>
            </a:extLst>
          </p:cNvPr>
          <p:cNvSpPr/>
          <p:nvPr/>
        </p:nvSpPr>
        <p:spPr>
          <a:xfrm>
            <a:off x="4419350" y="3388932"/>
            <a:ext cx="24224" cy="24224"/>
          </a:xfrm>
          <a:custGeom>
            <a:avLst/>
            <a:gdLst>
              <a:gd name="connsiteX0" fmla="*/ 12775 w 24224"/>
              <a:gd name="connsiteY0" fmla="*/ 24084 h 24224"/>
              <a:gd name="connsiteX1" fmla="*/ 956 w 24224"/>
              <a:gd name="connsiteY1" fmla="*/ 12584 h 24224"/>
              <a:gd name="connsiteX2" fmla="*/ 11972 w 24224"/>
              <a:gd name="connsiteY2" fmla="*/ 956 h 24224"/>
              <a:gd name="connsiteX3" fmla="*/ 24020 w 24224"/>
              <a:gd name="connsiteY3" fmla="*/ 12482 h 24224"/>
              <a:gd name="connsiteX4" fmla="*/ 12775 w 24224"/>
              <a:gd name="connsiteY4" fmla="*/ 24084 h 2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4" h="24224">
                <a:moveTo>
                  <a:pt x="12775" y="24084"/>
                </a:moveTo>
                <a:cubicBezTo>
                  <a:pt x="6273" y="24173"/>
                  <a:pt x="956" y="19010"/>
                  <a:pt x="956" y="12584"/>
                </a:cubicBezTo>
                <a:cubicBezTo>
                  <a:pt x="956" y="6311"/>
                  <a:pt x="6005" y="982"/>
                  <a:pt x="11972" y="956"/>
                </a:cubicBezTo>
                <a:cubicBezTo>
                  <a:pt x="18321" y="931"/>
                  <a:pt x="24097" y="6439"/>
                  <a:pt x="24020" y="12482"/>
                </a:cubicBezTo>
                <a:cubicBezTo>
                  <a:pt x="23931" y="18538"/>
                  <a:pt x="18652" y="23995"/>
                  <a:pt x="12775" y="24084"/>
                </a:cubicBezTo>
                <a:close/>
              </a:path>
            </a:pathLst>
          </a:custGeom>
          <a:solidFill>
            <a:schemeClr val="accent2"/>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4CA9EF0B-D118-47CF-B13F-5A88711E5E5E}"/>
              </a:ext>
            </a:extLst>
          </p:cNvPr>
          <p:cNvSpPr/>
          <p:nvPr/>
        </p:nvSpPr>
        <p:spPr>
          <a:xfrm>
            <a:off x="7597791" y="2872366"/>
            <a:ext cx="123109" cy="125583"/>
          </a:xfrm>
          <a:custGeom>
            <a:avLst/>
            <a:gdLst>
              <a:gd name="connsiteX0" fmla="*/ 32895 w 162662"/>
              <a:gd name="connsiteY0" fmla="*/ 49932 h 162662"/>
              <a:gd name="connsiteX1" fmla="*/ 60069 w 162662"/>
              <a:gd name="connsiteY1" fmla="*/ 30481 h 162662"/>
              <a:gd name="connsiteX2" fmla="*/ 66644 w 162662"/>
              <a:gd name="connsiteY2" fmla="*/ 11989 h 162662"/>
              <a:gd name="connsiteX3" fmla="*/ 81540 w 162662"/>
              <a:gd name="connsiteY3" fmla="*/ 1288 h 162662"/>
              <a:gd name="connsiteX4" fmla="*/ 96933 w 162662"/>
              <a:gd name="connsiteY4" fmla="*/ 11424 h 162662"/>
              <a:gd name="connsiteX5" fmla="*/ 108268 w 162662"/>
              <a:gd name="connsiteY5" fmla="*/ 40892 h 162662"/>
              <a:gd name="connsiteX6" fmla="*/ 119552 w 162662"/>
              <a:gd name="connsiteY6" fmla="*/ 48340 h 162662"/>
              <a:gd name="connsiteX7" fmla="*/ 143489 w 162662"/>
              <a:gd name="connsiteY7" fmla="*/ 48237 h 162662"/>
              <a:gd name="connsiteX8" fmla="*/ 160525 w 162662"/>
              <a:gd name="connsiteY8" fmla="*/ 58596 h 162662"/>
              <a:gd name="connsiteX9" fmla="*/ 155183 w 162662"/>
              <a:gd name="connsiteY9" fmla="*/ 77859 h 162662"/>
              <a:gd name="connsiteX10" fmla="*/ 132376 w 162662"/>
              <a:gd name="connsiteY10" fmla="*/ 99758 h 162662"/>
              <a:gd name="connsiteX11" fmla="*/ 129551 w 162662"/>
              <a:gd name="connsiteY11" fmla="*/ 109963 h 162662"/>
              <a:gd name="connsiteX12" fmla="*/ 136982 w 162662"/>
              <a:gd name="connsiteY12" fmla="*/ 138883 h 162662"/>
              <a:gd name="connsiteX13" fmla="*/ 131417 w 162662"/>
              <a:gd name="connsiteY13" fmla="*/ 158796 h 162662"/>
              <a:gd name="connsiteX14" fmla="*/ 111504 w 162662"/>
              <a:gd name="connsiteY14" fmla="*/ 158283 h 162662"/>
              <a:gd name="connsiteX15" fmla="*/ 88098 w 162662"/>
              <a:gd name="connsiteY15" fmla="*/ 144191 h 162662"/>
              <a:gd name="connsiteX16" fmla="*/ 75188 w 162662"/>
              <a:gd name="connsiteY16" fmla="*/ 144191 h 162662"/>
              <a:gd name="connsiteX17" fmla="*/ 53665 w 162662"/>
              <a:gd name="connsiteY17" fmla="*/ 158077 h 162662"/>
              <a:gd name="connsiteX18" fmla="*/ 33786 w 162662"/>
              <a:gd name="connsiteY18" fmla="*/ 158180 h 162662"/>
              <a:gd name="connsiteX19" fmla="*/ 28255 w 162662"/>
              <a:gd name="connsiteY19" fmla="*/ 139773 h 162662"/>
              <a:gd name="connsiteX20" fmla="*/ 35002 w 162662"/>
              <a:gd name="connsiteY20" fmla="*/ 110682 h 162662"/>
              <a:gd name="connsiteX21" fmla="*/ 32245 w 162662"/>
              <a:gd name="connsiteY21" fmla="*/ 101351 h 162662"/>
              <a:gd name="connsiteX22" fmla="*/ 8154 w 162662"/>
              <a:gd name="connsiteY22" fmla="*/ 79571 h 162662"/>
              <a:gd name="connsiteX23" fmla="*/ 2349 w 162662"/>
              <a:gd name="connsiteY23" fmla="*/ 60480 h 162662"/>
              <a:gd name="connsiteX24" fmla="*/ 19232 w 162662"/>
              <a:gd name="connsiteY24" fmla="*/ 49950 h 162662"/>
              <a:gd name="connsiteX25" fmla="*/ 32895 w 162662"/>
              <a:gd name="connsiteY25" fmla="*/ 49932 h 162662"/>
              <a:gd name="connsiteX26" fmla="*/ 68955 w 162662"/>
              <a:gd name="connsiteY26" fmla="*/ 109655 h 162662"/>
              <a:gd name="connsiteX27" fmla="*/ 96865 w 162662"/>
              <a:gd name="connsiteY27" fmla="*/ 111984 h 162662"/>
              <a:gd name="connsiteX28" fmla="*/ 104313 w 162662"/>
              <a:gd name="connsiteY28" fmla="*/ 81523 h 162662"/>
              <a:gd name="connsiteX29" fmla="*/ 90872 w 162662"/>
              <a:gd name="connsiteY29" fmla="*/ 76318 h 162662"/>
              <a:gd name="connsiteX30" fmla="*/ 81934 w 162662"/>
              <a:gd name="connsiteY30" fmla="*/ 64486 h 162662"/>
              <a:gd name="connsiteX31" fmla="*/ 59521 w 162662"/>
              <a:gd name="connsiteY31" fmla="*/ 82294 h 162662"/>
              <a:gd name="connsiteX32" fmla="*/ 68955 w 162662"/>
              <a:gd name="connsiteY32" fmla="*/ 109655 h 16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2662" h="162662">
                <a:moveTo>
                  <a:pt x="32895" y="49932"/>
                </a:moveTo>
                <a:cubicBezTo>
                  <a:pt x="53322" y="49932"/>
                  <a:pt x="53305" y="49915"/>
                  <a:pt x="60069" y="30481"/>
                </a:cubicBezTo>
                <a:cubicBezTo>
                  <a:pt x="62226" y="24300"/>
                  <a:pt x="64366" y="18119"/>
                  <a:pt x="66644" y="11989"/>
                </a:cubicBezTo>
                <a:cubicBezTo>
                  <a:pt x="69195" y="5123"/>
                  <a:pt x="74177" y="1425"/>
                  <a:pt x="81540" y="1288"/>
                </a:cubicBezTo>
                <a:cubicBezTo>
                  <a:pt x="88920" y="1151"/>
                  <a:pt x="94159" y="4815"/>
                  <a:pt x="96933" y="11424"/>
                </a:cubicBezTo>
                <a:cubicBezTo>
                  <a:pt x="101008" y="21116"/>
                  <a:pt x="104998" y="30892"/>
                  <a:pt x="108268" y="40892"/>
                </a:cubicBezTo>
                <a:cubicBezTo>
                  <a:pt x="110237" y="46902"/>
                  <a:pt x="113559" y="48683"/>
                  <a:pt x="119552" y="48340"/>
                </a:cubicBezTo>
                <a:cubicBezTo>
                  <a:pt x="127496" y="47878"/>
                  <a:pt x="135510" y="48237"/>
                  <a:pt x="143489" y="48237"/>
                </a:cubicBezTo>
                <a:cubicBezTo>
                  <a:pt x="151279" y="48237"/>
                  <a:pt x="157683" y="50977"/>
                  <a:pt x="160525" y="58596"/>
                </a:cubicBezTo>
                <a:cubicBezTo>
                  <a:pt x="163282" y="66010"/>
                  <a:pt x="161090" y="72465"/>
                  <a:pt x="155183" y="77859"/>
                </a:cubicBezTo>
                <a:cubicBezTo>
                  <a:pt x="147410" y="84965"/>
                  <a:pt x="139533" y="92036"/>
                  <a:pt x="132376" y="99758"/>
                </a:cubicBezTo>
                <a:cubicBezTo>
                  <a:pt x="130202" y="102104"/>
                  <a:pt x="128935" y="106796"/>
                  <a:pt x="129551" y="109963"/>
                </a:cubicBezTo>
                <a:cubicBezTo>
                  <a:pt x="131435" y="119723"/>
                  <a:pt x="134397" y="129260"/>
                  <a:pt x="136982" y="138883"/>
                </a:cubicBezTo>
                <a:cubicBezTo>
                  <a:pt x="139071" y="146639"/>
                  <a:pt x="138438" y="153677"/>
                  <a:pt x="131417" y="158796"/>
                </a:cubicBezTo>
                <a:cubicBezTo>
                  <a:pt x="124723" y="163659"/>
                  <a:pt x="118113" y="162341"/>
                  <a:pt x="111504" y="158283"/>
                </a:cubicBezTo>
                <a:cubicBezTo>
                  <a:pt x="103748" y="153505"/>
                  <a:pt x="95683" y="149208"/>
                  <a:pt x="88098" y="144191"/>
                </a:cubicBezTo>
                <a:cubicBezTo>
                  <a:pt x="83475" y="141126"/>
                  <a:pt x="79913" y="140715"/>
                  <a:pt x="75188" y="144191"/>
                </a:cubicBezTo>
                <a:cubicBezTo>
                  <a:pt x="68322" y="149242"/>
                  <a:pt x="60839" y="153437"/>
                  <a:pt x="53665" y="158077"/>
                </a:cubicBezTo>
                <a:cubicBezTo>
                  <a:pt x="47021" y="162358"/>
                  <a:pt x="40275" y="163043"/>
                  <a:pt x="33786" y="158180"/>
                </a:cubicBezTo>
                <a:cubicBezTo>
                  <a:pt x="27553" y="153523"/>
                  <a:pt x="26492" y="147016"/>
                  <a:pt x="28255" y="139773"/>
                </a:cubicBezTo>
                <a:cubicBezTo>
                  <a:pt x="30618" y="130099"/>
                  <a:pt x="33272" y="120476"/>
                  <a:pt x="35002" y="110682"/>
                </a:cubicBezTo>
                <a:cubicBezTo>
                  <a:pt x="35515" y="107755"/>
                  <a:pt x="34299" y="103405"/>
                  <a:pt x="32245" y="101351"/>
                </a:cubicBezTo>
                <a:cubicBezTo>
                  <a:pt x="24591" y="93714"/>
                  <a:pt x="16355" y="86643"/>
                  <a:pt x="8154" y="79571"/>
                </a:cubicBezTo>
                <a:cubicBezTo>
                  <a:pt x="2092" y="74349"/>
                  <a:pt x="-288" y="67962"/>
                  <a:pt x="2349" y="60480"/>
                </a:cubicBezTo>
                <a:cubicBezTo>
                  <a:pt x="5055" y="52792"/>
                  <a:pt x="11424" y="49967"/>
                  <a:pt x="19232" y="49950"/>
                </a:cubicBezTo>
                <a:cubicBezTo>
                  <a:pt x="23769" y="49932"/>
                  <a:pt x="28341" y="49950"/>
                  <a:pt x="32895" y="49932"/>
                </a:cubicBezTo>
                <a:close/>
                <a:moveTo>
                  <a:pt x="68955" y="109655"/>
                </a:moveTo>
                <a:cubicBezTo>
                  <a:pt x="78338" y="102686"/>
                  <a:pt x="86677" y="105820"/>
                  <a:pt x="96865" y="111984"/>
                </a:cubicBezTo>
                <a:cubicBezTo>
                  <a:pt x="90581" y="98286"/>
                  <a:pt x="94074" y="88629"/>
                  <a:pt x="104313" y="81523"/>
                </a:cubicBezTo>
                <a:cubicBezTo>
                  <a:pt x="99039" y="79588"/>
                  <a:pt x="94245" y="78886"/>
                  <a:pt x="90872" y="76318"/>
                </a:cubicBezTo>
                <a:cubicBezTo>
                  <a:pt x="87413" y="73681"/>
                  <a:pt x="85358" y="69195"/>
                  <a:pt x="81934" y="64486"/>
                </a:cubicBezTo>
                <a:cubicBezTo>
                  <a:pt x="79759" y="76421"/>
                  <a:pt x="72654" y="82071"/>
                  <a:pt x="59521" y="82294"/>
                </a:cubicBezTo>
                <a:cubicBezTo>
                  <a:pt x="70171" y="89776"/>
                  <a:pt x="72825" y="98303"/>
                  <a:pt x="68955" y="109655"/>
                </a:cubicBezTo>
                <a:close/>
              </a:path>
            </a:pathLst>
          </a:custGeom>
          <a:solidFill>
            <a:schemeClr val="accent1"/>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317725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3">
            <a:extLst>
              <a:ext uri="{FF2B5EF4-FFF2-40B4-BE49-F238E27FC236}">
                <a16:creationId xmlns:a16="http://schemas.microsoft.com/office/drawing/2014/main" id="{7502286C-53B6-4C4D-8403-E7FB704635C4}"/>
              </a:ext>
            </a:extLst>
          </p:cNvPr>
          <p:cNvSpPr txBox="1">
            <a:spLocks/>
          </p:cNvSpPr>
          <p:nvPr/>
        </p:nvSpPr>
        <p:spPr>
          <a:xfrm>
            <a:off x="477845" y="529080"/>
            <a:ext cx="11293303" cy="719528"/>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pt-PT" dirty="0">
                <a:solidFill>
                  <a:srgbClr val="181D22"/>
                </a:solidFill>
                <a:latin typeface="Arial" panose="020B0604020202020204" pitchFamily="34" charset="0"/>
                <a:cs typeface="Arial" panose="020B0604020202020204" pitchFamily="34" charset="0"/>
              </a:rPr>
              <a:t>Why </a:t>
            </a:r>
            <a:r>
              <a:rPr lang="pt-PT" dirty="0">
                <a:solidFill>
                  <a:srgbClr val="181D22"/>
                </a:solidFill>
                <a:cs typeface="Arial" panose="020B0604020202020204" pitchFamily="34" charset="0"/>
              </a:rPr>
              <a:t>Azure </a:t>
            </a:r>
            <a:r>
              <a:rPr lang="pt-PT" dirty="0">
                <a:solidFill>
                  <a:srgbClr val="181D22"/>
                </a:solidFill>
                <a:latin typeface="Arial" panose="020B0604020202020204" pitchFamily="34" charset="0"/>
                <a:cs typeface="Arial" panose="020B0604020202020204" pitchFamily="34" charset="0"/>
              </a:rPr>
              <a:t>PaaS ?</a:t>
            </a:r>
            <a:r>
              <a:rPr lang="pt-PT" dirty="0">
                <a:solidFill>
                  <a:srgbClr val="181D22"/>
                </a:solidFill>
                <a:cs typeface="Arial" panose="020B0604020202020204" pitchFamily="34" charset="0"/>
              </a:rPr>
              <a:t> PaaS Benefit </a:t>
            </a:r>
          </a:p>
          <a:p>
            <a:br>
              <a:rPr lang="en-US" sz="1600" dirty="0">
                <a:solidFill>
                  <a:srgbClr val="181D22"/>
                </a:solidFill>
                <a:cs typeface="Arial" panose="020B0604020202020204" pitchFamily="34" charset="0"/>
              </a:rPr>
            </a:br>
            <a:endParaRPr lang="pt-PT" dirty="0">
              <a:solidFill>
                <a:srgbClr val="181D22"/>
              </a:solidFill>
            </a:endParaRPr>
          </a:p>
        </p:txBody>
      </p:sp>
      <p:sp>
        <p:nvSpPr>
          <p:cNvPr id="21" name="Rectangle 20">
            <a:extLst>
              <a:ext uri="{FF2B5EF4-FFF2-40B4-BE49-F238E27FC236}">
                <a16:creationId xmlns:a16="http://schemas.microsoft.com/office/drawing/2014/main" id="{34680309-F304-4F34-B540-7C741409F5CD}"/>
              </a:ext>
            </a:extLst>
          </p:cNvPr>
          <p:cNvSpPr/>
          <p:nvPr/>
        </p:nvSpPr>
        <p:spPr>
          <a:xfrm>
            <a:off x="571500" y="1167241"/>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ectangle 11">
            <a:extLst>
              <a:ext uri="{FF2B5EF4-FFF2-40B4-BE49-F238E27FC236}">
                <a16:creationId xmlns:a16="http://schemas.microsoft.com/office/drawing/2014/main" id="{02114684-6554-4F52-A869-06EAEFB43957}"/>
              </a:ext>
            </a:extLst>
          </p:cNvPr>
          <p:cNvSpPr/>
          <p:nvPr/>
        </p:nvSpPr>
        <p:spPr bwMode="auto">
          <a:xfrm>
            <a:off x="571500" y="1682477"/>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GB" dirty="0"/>
              <a:t>Pay as you go Method</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3B489D80-06EE-44D1-AC6F-67AC73BB0D06}"/>
              </a:ext>
            </a:extLst>
          </p:cNvPr>
          <p:cNvSpPr/>
          <p:nvPr/>
        </p:nvSpPr>
        <p:spPr bwMode="auto">
          <a:xfrm>
            <a:off x="3438604" y="1682475"/>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Speed, Flexibility and Agility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2722AF5B-2000-427A-A4E3-49731B9AFCFA}"/>
              </a:ext>
            </a:extLst>
          </p:cNvPr>
          <p:cNvSpPr/>
          <p:nvPr/>
        </p:nvSpPr>
        <p:spPr bwMode="auto">
          <a:xfrm>
            <a:off x="6334204" y="1682475"/>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Scalability and Performance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3DCB5815-FA86-4082-BC68-6577E10A6516}"/>
              </a:ext>
            </a:extLst>
          </p:cNvPr>
          <p:cNvSpPr/>
          <p:nvPr/>
        </p:nvSpPr>
        <p:spPr bwMode="auto">
          <a:xfrm>
            <a:off x="9351956" y="1682476"/>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No backup overheads</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9B78228F-CDC6-41E1-BCA3-E72F54355142}"/>
              </a:ext>
            </a:extLst>
          </p:cNvPr>
          <p:cNvSpPr/>
          <p:nvPr/>
        </p:nvSpPr>
        <p:spPr bwMode="auto">
          <a:xfrm>
            <a:off x="571499" y="3899333"/>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High Network Bandwidth</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B5B717FC-05CC-40B2-BBBA-1A9234FD9EE8}"/>
              </a:ext>
            </a:extLst>
          </p:cNvPr>
          <p:cNvSpPr/>
          <p:nvPr/>
        </p:nvSpPr>
        <p:spPr bwMode="auto">
          <a:xfrm>
            <a:off x="3438604" y="3899331"/>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Remote working</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295D218-A04D-4C30-89E0-E89A89F6E666}"/>
              </a:ext>
            </a:extLst>
          </p:cNvPr>
          <p:cNvSpPr/>
          <p:nvPr/>
        </p:nvSpPr>
        <p:spPr bwMode="auto">
          <a:xfrm>
            <a:off x="6334204" y="3899331"/>
            <a:ext cx="2419193" cy="1276191"/>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IN" dirty="0"/>
              <a:t>Zero software maintenance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2B328EDA-C1B4-4F5E-AFC6-522A02E83117}"/>
              </a:ext>
            </a:extLst>
          </p:cNvPr>
          <p:cNvSpPr txBox="1"/>
          <p:nvPr/>
        </p:nvSpPr>
        <p:spPr>
          <a:xfrm>
            <a:off x="7437119" y="28551"/>
            <a:ext cx="4541521" cy="1169521"/>
          </a:xfrm>
          <a:prstGeom prst="rect">
            <a:avLst/>
          </a:prstGeom>
          <a:noFill/>
          <a:ln>
            <a:noFill/>
          </a:ln>
        </p:spPr>
        <p:txBody>
          <a:bodyPr spcFirstLastPara="1" wrap="square" lIns="91425" tIns="91425" rIns="91425" bIns="91425" rtlCol="0" anchor="t" anchorCtr="0">
            <a:spAutoFit/>
          </a:bodyPr>
          <a:lstStyle/>
          <a:p>
            <a:pPr algn="l"/>
            <a:r>
              <a:rPr lang="en-IN" sz="3200" kern="0" dirty="0">
                <a:highlight>
                  <a:srgbClr val="FF0000"/>
                </a:highlight>
                <a:latin typeface="Arial" panose="020B0604020202020204" pitchFamily="34" charset="0"/>
                <a:cs typeface="Arial" panose="020B0604020202020204" pitchFamily="34" charset="0"/>
              </a:rPr>
              <a:t>Need to covert with good Shape with Icons</a:t>
            </a:r>
          </a:p>
        </p:txBody>
      </p:sp>
    </p:spTree>
    <p:extLst>
      <p:ext uri="{BB962C8B-B14F-4D97-AF65-F5344CB8AC3E}">
        <p14:creationId xmlns:p14="http://schemas.microsoft.com/office/powerpoint/2010/main" val="565169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58">
            <a:extLst>
              <a:ext uri="{FF2B5EF4-FFF2-40B4-BE49-F238E27FC236}">
                <a16:creationId xmlns:a16="http://schemas.microsoft.com/office/drawing/2014/main" id="{746F90A8-587A-46CB-9734-192EA20AE269}"/>
              </a:ext>
            </a:extLst>
          </p:cNvPr>
          <p:cNvSpPr txBox="1">
            <a:spLocks/>
          </p:cNvSpPr>
          <p:nvPr/>
        </p:nvSpPr>
        <p:spPr>
          <a:xfrm>
            <a:off x="0" y="-18451"/>
            <a:ext cx="10162666"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GB" sz="2000" dirty="0"/>
              <a:t>Benefits of PaaS across different protagonists</a:t>
            </a:r>
            <a:endParaRPr lang="en-GB" sz="3600" b="1" kern="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E696D78-DF16-4EC1-8566-EE54CD6B1FCF}"/>
              </a:ext>
            </a:extLst>
          </p:cNvPr>
          <p:cNvSpPr/>
          <p:nvPr/>
        </p:nvSpPr>
        <p:spPr>
          <a:xfrm>
            <a:off x="131766" y="674584"/>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3718456-EE8F-453B-98F9-4064CA8EFE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53067" y="1428330"/>
            <a:ext cx="2379996" cy="1117357"/>
          </a:xfrm>
          <a:prstGeom prst="rect">
            <a:avLst/>
          </a:prstGeom>
          <a:ln>
            <a:noFill/>
          </a:ln>
        </p:spPr>
      </p:pic>
      <p:pic>
        <p:nvPicPr>
          <p:cNvPr id="16" name="Picture 15">
            <a:extLst>
              <a:ext uri="{FF2B5EF4-FFF2-40B4-BE49-F238E27FC236}">
                <a16:creationId xmlns:a16="http://schemas.microsoft.com/office/drawing/2014/main" id="{127502F6-4654-4245-8B7C-2FE77298412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990420" y="1543377"/>
            <a:ext cx="1707475" cy="1032064"/>
          </a:xfrm>
          <a:prstGeom prst="rect">
            <a:avLst/>
          </a:prstGeom>
          <a:ln>
            <a:noFill/>
          </a:ln>
        </p:spPr>
      </p:pic>
      <p:sp>
        <p:nvSpPr>
          <p:cNvPr id="17" name="TextBox 16">
            <a:extLst>
              <a:ext uri="{FF2B5EF4-FFF2-40B4-BE49-F238E27FC236}">
                <a16:creationId xmlns:a16="http://schemas.microsoft.com/office/drawing/2014/main" id="{3F550271-9F4F-4B0D-840C-A7F3B5A8F5FA}"/>
              </a:ext>
            </a:extLst>
          </p:cNvPr>
          <p:cNvSpPr txBox="1"/>
          <p:nvPr/>
        </p:nvSpPr>
        <p:spPr>
          <a:xfrm>
            <a:off x="3291237" y="2826444"/>
            <a:ext cx="3029311" cy="369332"/>
          </a:xfrm>
          <a:prstGeom prst="rect">
            <a:avLst/>
          </a:prstGeom>
          <a:noFill/>
          <a:ln>
            <a:no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rial" panose="020B0604020202020204"/>
                <a:ea typeface="Segoe UI Semibold" charset="0"/>
                <a:cs typeface="Segoe UI Semibold" charset="0"/>
              </a:rPr>
              <a:t>Data Scientist</a:t>
            </a:r>
          </a:p>
        </p:txBody>
      </p:sp>
      <p:sp>
        <p:nvSpPr>
          <p:cNvPr id="18" name="TextBox 17">
            <a:extLst>
              <a:ext uri="{FF2B5EF4-FFF2-40B4-BE49-F238E27FC236}">
                <a16:creationId xmlns:a16="http://schemas.microsoft.com/office/drawing/2014/main" id="{89957F3B-7BA7-442F-96AB-A277E6F21FC7}"/>
              </a:ext>
            </a:extLst>
          </p:cNvPr>
          <p:cNvSpPr txBox="1"/>
          <p:nvPr/>
        </p:nvSpPr>
        <p:spPr>
          <a:xfrm>
            <a:off x="6037122" y="2826444"/>
            <a:ext cx="3029311" cy="369332"/>
          </a:xfrm>
          <a:prstGeom prst="rect">
            <a:avLst/>
          </a:prstGeom>
          <a:noFill/>
          <a:ln>
            <a:no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Arial" panose="020B0604020202020204"/>
                <a:ea typeface="Segoe UI Semibold" charset="0"/>
                <a:cs typeface="Segoe UI Semibold" charset="0"/>
              </a:rPr>
              <a:t>Data Engineer</a:t>
            </a:r>
          </a:p>
        </p:txBody>
      </p:sp>
      <p:sp>
        <p:nvSpPr>
          <p:cNvPr id="19" name="TextBox 18">
            <a:extLst>
              <a:ext uri="{FF2B5EF4-FFF2-40B4-BE49-F238E27FC236}">
                <a16:creationId xmlns:a16="http://schemas.microsoft.com/office/drawing/2014/main" id="{F6D64C58-EB18-4F78-9663-860F35A83CF7}"/>
              </a:ext>
            </a:extLst>
          </p:cNvPr>
          <p:cNvSpPr txBox="1"/>
          <p:nvPr/>
        </p:nvSpPr>
        <p:spPr>
          <a:xfrm>
            <a:off x="8488160" y="2641778"/>
            <a:ext cx="3408235" cy="369332"/>
          </a:xfrm>
          <a:prstGeom prst="rect">
            <a:avLst/>
          </a:prstGeom>
          <a:noFill/>
          <a:ln>
            <a:noFill/>
          </a:ln>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rial" panose="020B0604020202020204"/>
                <a:cs typeface="Segoe UI Semibold" charset="0"/>
              </a:rPr>
              <a:t>CIO/CXO/C-Suite Executives</a:t>
            </a:r>
          </a:p>
        </p:txBody>
      </p:sp>
      <p:pic>
        <p:nvPicPr>
          <p:cNvPr id="23" name="Picture 22">
            <a:extLst>
              <a:ext uri="{FF2B5EF4-FFF2-40B4-BE49-F238E27FC236}">
                <a16:creationId xmlns:a16="http://schemas.microsoft.com/office/drawing/2014/main" id="{0CFBA2E0-15EA-48F4-ADCD-8E9C443136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404" y="1579286"/>
            <a:ext cx="1718159" cy="1150460"/>
          </a:xfrm>
          <a:prstGeom prst="rect">
            <a:avLst/>
          </a:prstGeom>
        </p:spPr>
      </p:pic>
      <p:grpSp>
        <p:nvGrpSpPr>
          <p:cNvPr id="24" name="Group 23">
            <a:extLst>
              <a:ext uri="{FF2B5EF4-FFF2-40B4-BE49-F238E27FC236}">
                <a16:creationId xmlns:a16="http://schemas.microsoft.com/office/drawing/2014/main" id="{436D8394-6C04-4BD1-8933-C029A6A006EA}"/>
              </a:ext>
            </a:extLst>
          </p:cNvPr>
          <p:cNvGrpSpPr/>
          <p:nvPr/>
        </p:nvGrpSpPr>
        <p:grpSpPr>
          <a:xfrm>
            <a:off x="2882950" y="1543377"/>
            <a:ext cx="5499102" cy="3744886"/>
            <a:chOff x="3196850" y="1960052"/>
            <a:chExt cx="5499102" cy="4175102"/>
          </a:xfrm>
        </p:grpSpPr>
        <p:cxnSp>
          <p:nvCxnSpPr>
            <p:cNvPr id="25" name="Straight Connector 24">
              <a:extLst>
                <a:ext uri="{FF2B5EF4-FFF2-40B4-BE49-F238E27FC236}">
                  <a16:creationId xmlns:a16="http://schemas.microsoft.com/office/drawing/2014/main" id="{F950C144-B3C6-4DCA-97CA-4C3C2C960471}"/>
                </a:ext>
              </a:extLst>
            </p:cNvPr>
            <p:cNvCxnSpPr>
              <a:cxnSpLocks/>
            </p:cNvCxnSpPr>
            <p:nvPr/>
          </p:nvCxnSpPr>
          <p:spPr>
            <a:xfrm>
              <a:off x="5972211" y="3282712"/>
              <a:ext cx="0" cy="28524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9F5A2F-7B07-4BD8-9F2E-C406DF182A5A}"/>
                </a:ext>
              </a:extLst>
            </p:cNvPr>
            <p:cNvCxnSpPr/>
            <p:nvPr/>
          </p:nvCxnSpPr>
          <p:spPr>
            <a:xfrm>
              <a:off x="8695952" y="1960052"/>
              <a:ext cx="0" cy="417510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7E3903-7CDD-4173-8A98-B2A551D1C5B7}"/>
                </a:ext>
              </a:extLst>
            </p:cNvPr>
            <p:cNvCxnSpPr>
              <a:cxnSpLocks/>
            </p:cNvCxnSpPr>
            <p:nvPr/>
          </p:nvCxnSpPr>
          <p:spPr>
            <a:xfrm>
              <a:off x="3196850" y="1960052"/>
              <a:ext cx="0" cy="39037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37B0FDB-21FE-4E8A-AAF8-C042163448AE}"/>
              </a:ext>
            </a:extLst>
          </p:cNvPr>
          <p:cNvSpPr txBox="1"/>
          <p:nvPr/>
        </p:nvSpPr>
        <p:spPr>
          <a:xfrm>
            <a:off x="773404" y="2826444"/>
            <a:ext cx="1783889" cy="369332"/>
          </a:xfrm>
          <a:prstGeom prst="rect">
            <a:avLst/>
          </a:prstGeom>
          <a:noFill/>
        </p:spPr>
        <p:txBody>
          <a:bodyPr wrap="square" rtlCol="0">
            <a:spAutoFit/>
          </a:bodyPr>
          <a:lstStyle/>
          <a:p>
            <a:pPr defTabSz="914377">
              <a:defRPr/>
            </a:pPr>
            <a:r>
              <a:rPr lang="en-US" b="1">
                <a:solidFill>
                  <a:srgbClr val="000000"/>
                </a:solidFill>
                <a:latin typeface="Arial" panose="020B0604020202020204"/>
                <a:cs typeface="Segoe UI Semibold" charset="0"/>
              </a:rPr>
              <a:t>Data Analyst</a:t>
            </a:r>
          </a:p>
        </p:txBody>
      </p:sp>
      <p:sp>
        <p:nvSpPr>
          <p:cNvPr id="29" name="TextBox 28">
            <a:extLst>
              <a:ext uri="{FF2B5EF4-FFF2-40B4-BE49-F238E27FC236}">
                <a16:creationId xmlns:a16="http://schemas.microsoft.com/office/drawing/2014/main" id="{AFCC8366-25E6-4D0F-8406-AB26A3B3F886}"/>
              </a:ext>
            </a:extLst>
          </p:cNvPr>
          <p:cNvSpPr txBox="1"/>
          <p:nvPr/>
        </p:nvSpPr>
        <p:spPr>
          <a:xfrm>
            <a:off x="8990420" y="3045053"/>
            <a:ext cx="2523883" cy="1800493"/>
          </a:xfrm>
          <a:prstGeom prst="rect">
            <a:avLst/>
          </a:prstGeom>
          <a:noFill/>
        </p:spPr>
        <p:txBody>
          <a:bodyPr wrap="square" rtlCol="0">
            <a:spAutoFit/>
          </a:bodyPr>
          <a:lstStyle/>
          <a:p>
            <a:pPr marL="180975" indent="-180975">
              <a:spcBef>
                <a:spcPts val="600"/>
              </a:spcBef>
              <a:buClr>
                <a:srgbClr val="E02133"/>
              </a:buClr>
              <a:buFont typeface="Wingdings" panose="05000000000000000000" pitchFamily="2" charset="2"/>
              <a:buChar char="§"/>
            </a:pPr>
            <a:r>
              <a:rPr lang="en-US" sz="1200" dirty="0"/>
              <a:t>Re-imagine the current-state systems to handle &amp; derive faster insights. </a:t>
            </a:r>
          </a:p>
          <a:p>
            <a:pPr marL="180975" indent="-180975">
              <a:spcBef>
                <a:spcPts val="600"/>
              </a:spcBef>
              <a:buClr>
                <a:srgbClr val="E02133"/>
              </a:buClr>
              <a:buFont typeface="Wingdings" panose="05000000000000000000" pitchFamily="2" charset="2"/>
              <a:buChar char="§"/>
            </a:pPr>
            <a:r>
              <a:rPr lang="en-US" sz="1200" dirty="0"/>
              <a:t>Modernize data management</a:t>
            </a:r>
          </a:p>
          <a:p>
            <a:pPr marL="180975" indent="-180975">
              <a:spcBef>
                <a:spcPts val="600"/>
              </a:spcBef>
              <a:buClr>
                <a:srgbClr val="E02133"/>
              </a:buClr>
              <a:buFont typeface="Wingdings" panose="05000000000000000000" pitchFamily="2" charset="2"/>
              <a:buChar char="§"/>
            </a:pPr>
            <a:r>
              <a:rPr lang="en-US" sz="1200" dirty="0"/>
              <a:t>Extend self-service, predictive analytics &amp; visualization.  </a:t>
            </a:r>
          </a:p>
          <a:p>
            <a:pPr marL="180975" indent="-180975">
              <a:spcBef>
                <a:spcPts val="600"/>
              </a:spcBef>
              <a:buClr>
                <a:srgbClr val="E02133"/>
              </a:buClr>
              <a:buFont typeface="Wingdings" panose="05000000000000000000" pitchFamily="2" charset="2"/>
              <a:buChar char="§"/>
            </a:pPr>
            <a:r>
              <a:rPr lang="en-US" sz="1200" dirty="0"/>
              <a:t>Streamline data exchange in hybrid IT environments. </a:t>
            </a:r>
          </a:p>
        </p:txBody>
      </p:sp>
      <p:sp>
        <p:nvSpPr>
          <p:cNvPr id="30" name="TextBox 29">
            <a:extLst>
              <a:ext uri="{FF2B5EF4-FFF2-40B4-BE49-F238E27FC236}">
                <a16:creationId xmlns:a16="http://schemas.microsoft.com/office/drawing/2014/main" id="{107298A2-EA37-4553-A4EC-CBBD1BF4D88A}"/>
              </a:ext>
            </a:extLst>
          </p:cNvPr>
          <p:cNvSpPr txBox="1"/>
          <p:nvPr/>
        </p:nvSpPr>
        <p:spPr>
          <a:xfrm>
            <a:off x="773404" y="3166045"/>
            <a:ext cx="2073101" cy="1723549"/>
          </a:xfrm>
          <a:prstGeom prst="rect">
            <a:avLst/>
          </a:prstGeom>
          <a:noFill/>
        </p:spPr>
        <p:txBody>
          <a:bodyPr wrap="square" rtlCol="0">
            <a:spAutoFit/>
          </a:bodyPr>
          <a:lstStyle/>
          <a:p>
            <a:pPr marL="180975" indent="-180975">
              <a:spcBef>
                <a:spcPts val="600"/>
              </a:spcBef>
              <a:buClr>
                <a:srgbClr val="E02133"/>
              </a:buClr>
              <a:buFont typeface="Wingdings" panose="05000000000000000000" pitchFamily="2" charset="2"/>
              <a:buChar char="§"/>
            </a:pPr>
            <a:r>
              <a:rPr lang="en-US" sz="1200" dirty="0"/>
              <a:t>Focus to build Core Foundational framework. </a:t>
            </a:r>
          </a:p>
          <a:p>
            <a:pPr marL="180975" indent="-180975">
              <a:spcBef>
                <a:spcPts val="600"/>
              </a:spcBef>
              <a:buClr>
                <a:srgbClr val="E02133"/>
              </a:buClr>
              <a:buFont typeface="Wingdings" panose="05000000000000000000" pitchFamily="2" charset="2"/>
              <a:buChar char="§"/>
            </a:pPr>
            <a:r>
              <a:rPr lang="en-US" sz="1200" dirty="0"/>
              <a:t>Data Consolidation &amp; data availability improvement</a:t>
            </a:r>
          </a:p>
          <a:p>
            <a:pPr marL="180975" indent="-180975">
              <a:spcBef>
                <a:spcPts val="600"/>
              </a:spcBef>
              <a:buClr>
                <a:srgbClr val="E02133"/>
              </a:buClr>
              <a:buFont typeface="Wingdings" panose="05000000000000000000" pitchFamily="2" charset="2"/>
              <a:buChar char="§"/>
            </a:pPr>
            <a:r>
              <a:rPr lang="en-US" sz="1200" dirty="0"/>
              <a:t>Empowering Analytics &amp; spend less time on lift &amp; transformation.</a:t>
            </a:r>
          </a:p>
        </p:txBody>
      </p:sp>
      <p:sp>
        <p:nvSpPr>
          <p:cNvPr id="31" name="TextBox 30">
            <a:extLst>
              <a:ext uri="{FF2B5EF4-FFF2-40B4-BE49-F238E27FC236}">
                <a16:creationId xmlns:a16="http://schemas.microsoft.com/office/drawing/2014/main" id="{8BC23819-1B67-466B-BA92-D1AC96D5713E}"/>
              </a:ext>
            </a:extLst>
          </p:cNvPr>
          <p:cNvSpPr txBox="1"/>
          <p:nvPr/>
        </p:nvSpPr>
        <p:spPr>
          <a:xfrm>
            <a:off x="6037122" y="3166045"/>
            <a:ext cx="2419259" cy="1877437"/>
          </a:xfrm>
          <a:prstGeom prst="rect">
            <a:avLst/>
          </a:prstGeom>
          <a:noFill/>
        </p:spPr>
        <p:txBody>
          <a:bodyPr wrap="square" rtlCol="0">
            <a:spAutoFit/>
          </a:bodyPr>
          <a:lstStyle/>
          <a:p>
            <a:pPr marL="180975" indent="-180975">
              <a:spcBef>
                <a:spcPts val="600"/>
              </a:spcBef>
              <a:buClr>
                <a:srgbClr val="E02133"/>
              </a:buClr>
              <a:buFont typeface="Wingdings" panose="05000000000000000000" pitchFamily="2" charset="2"/>
              <a:buChar char="§"/>
            </a:pPr>
            <a:r>
              <a:rPr lang="en-US" sz="1200" dirty="0"/>
              <a:t>Performance</a:t>
            </a:r>
          </a:p>
          <a:p>
            <a:pPr marL="180975" indent="-180975">
              <a:spcBef>
                <a:spcPts val="600"/>
              </a:spcBef>
              <a:buClr>
                <a:srgbClr val="E02133"/>
              </a:buClr>
              <a:buFont typeface="Wingdings" panose="05000000000000000000" pitchFamily="2" charset="2"/>
              <a:buChar char="§"/>
            </a:pPr>
            <a:r>
              <a:rPr lang="en-US" sz="1200" dirty="0"/>
              <a:t>Scalability </a:t>
            </a:r>
          </a:p>
          <a:p>
            <a:pPr marL="180975" indent="-180975">
              <a:spcBef>
                <a:spcPts val="600"/>
              </a:spcBef>
              <a:buClr>
                <a:srgbClr val="E02133"/>
              </a:buClr>
              <a:buFont typeface="Wingdings" panose="05000000000000000000" pitchFamily="2" charset="2"/>
              <a:buChar char="§"/>
            </a:pPr>
            <a:r>
              <a:rPr lang="en-US" sz="1200" dirty="0"/>
              <a:t>Maintainability </a:t>
            </a:r>
          </a:p>
          <a:p>
            <a:pPr marL="180975" indent="-180975">
              <a:spcBef>
                <a:spcPts val="600"/>
              </a:spcBef>
              <a:buClr>
                <a:srgbClr val="E02133"/>
              </a:buClr>
              <a:buFont typeface="Wingdings" panose="05000000000000000000" pitchFamily="2" charset="2"/>
              <a:buChar char="§"/>
            </a:pPr>
            <a:r>
              <a:rPr lang="en-US" sz="1200" dirty="0"/>
              <a:t>Design for Portability ensuring serverless – ETL architecture with no bottleneck</a:t>
            </a:r>
          </a:p>
          <a:p>
            <a:pPr marL="180975" indent="-180975">
              <a:spcBef>
                <a:spcPts val="600"/>
              </a:spcBef>
              <a:buClr>
                <a:srgbClr val="E02133"/>
              </a:buClr>
              <a:buFont typeface="Wingdings" panose="05000000000000000000" pitchFamily="2" charset="2"/>
              <a:buChar char="§"/>
            </a:pPr>
            <a:r>
              <a:rPr lang="en-US" sz="1200" dirty="0"/>
              <a:t>Enablement of evolving technologies. </a:t>
            </a:r>
          </a:p>
        </p:txBody>
      </p:sp>
      <p:sp>
        <p:nvSpPr>
          <p:cNvPr id="32" name="TextBox 31">
            <a:extLst>
              <a:ext uri="{FF2B5EF4-FFF2-40B4-BE49-F238E27FC236}">
                <a16:creationId xmlns:a16="http://schemas.microsoft.com/office/drawing/2014/main" id="{B1152854-EAFA-4AEE-94D2-A9CB08E4BA95}"/>
              </a:ext>
            </a:extLst>
          </p:cNvPr>
          <p:cNvSpPr txBox="1"/>
          <p:nvPr/>
        </p:nvSpPr>
        <p:spPr>
          <a:xfrm>
            <a:off x="3291237" y="3166045"/>
            <a:ext cx="2403266" cy="1538883"/>
          </a:xfrm>
          <a:prstGeom prst="rect">
            <a:avLst/>
          </a:prstGeom>
          <a:noFill/>
        </p:spPr>
        <p:txBody>
          <a:bodyPr wrap="square" rtlCol="0">
            <a:spAutoFit/>
          </a:bodyPr>
          <a:lstStyle/>
          <a:p>
            <a:pPr marL="180975" indent="-180975">
              <a:spcBef>
                <a:spcPts val="600"/>
              </a:spcBef>
              <a:buClr>
                <a:srgbClr val="E02133"/>
              </a:buClr>
              <a:buFont typeface="Wingdings" panose="05000000000000000000" pitchFamily="2" charset="2"/>
              <a:buChar char="§"/>
            </a:pPr>
            <a:r>
              <a:rPr lang="en-US" sz="1200"/>
              <a:t>Modular approach to acquire data from all data points </a:t>
            </a:r>
          </a:p>
          <a:p>
            <a:pPr marL="180975" indent="-180975">
              <a:spcBef>
                <a:spcPts val="600"/>
              </a:spcBef>
              <a:buClr>
                <a:srgbClr val="E02133"/>
              </a:buClr>
              <a:buFont typeface="Wingdings" panose="05000000000000000000" pitchFamily="2" charset="2"/>
              <a:buChar char="§"/>
            </a:pPr>
            <a:r>
              <a:rPr lang="en-US" sz="1200"/>
              <a:t>Execute Intelligent ML/DL algorithms </a:t>
            </a:r>
          </a:p>
          <a:p>
            <a:pPr marL="180975" indent="-180975">
              <a:spcBef>
                <a:spcPts val="600"/>
              </a:spcBef>
              <a:buClr>
                <a:srgbClr val="E02133"/>
              </a:buClr>
              <a:buFont typeface="Wingdings" panose="05000000000000000000" pitchFamily="2" charset="2"/>
              <a:buChar char="§"/>
            </a:pPr>
            <a:r>
              <a:rPr lang="en-US" sz="1200"/>
              <a:t>Couple data with right tools-driving both predictive &amp; prescriptive outcomes </a:t>
            </a:r>
          </a:p>
        </p:txBody>
      </p:sp>
    </p:spTree>
    <p:extLst>
      <p:ext uri="{BB962C8B-B14F-4D97-AF65-F5344CB8AC3E}">
        <p14:creationId xmlns:p14="http://schemas.microsoft.com/office/powerpoint/2010/main" val="289986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64D33-21F1-48FF-A314-C15085A966D6}"/>
              </a:ext>
            </a:extLst>
          </p:cNvPr>
          <p:cNvSpPr txBox="1"/>
          <p:nvPr/>
        </p:nvSpPr>
        <p:spPr>
          <a:xfrm>
            <a:off x="0" y="0"/>
            <a:ext cx="9646920" cy="615523"/>
          </a:xfrm>
          <a:prstGeom prst="rect">
            <a:avLst/>
          </a:prstGeom>
          <a:noFill/>
          <a:ln>
            <a:noFill/>
          </a:ln>
        </p:spPr>
        <p:txBody>
          <a:bodyPr spcFirstLastPara="1" wrap="square" lIns="91425" tIns="91425" rIns="91425" bIns="91425" rtlCol="0" anchor="t" anchorCtr="0">
            <a:spAutoFit/>
          </a:bodyPr>
          <a:lstStyle/>
          <a:p>
            <a:r>
              <a:rPr lang="en-GB" sz="2800" b="1" dirty="0">
                <a:solidFill>
                  <a:srgbClr val="002633"/>
                </a:solidFill>
                <a:latin typeface="Open Sans"/>
              </a:rPr>
              <a:t>Challenges with On-premise Database Infrastructures</a:t>
            </a:r>
          </a:p>
        </p:txBody>
      </p:sp>
      <p:sp>
        <p:nvSpPr>
          <p:cNvPr id="4" name="TextBox 3">
            <a:extLst>
              <a:ext uri="{FF2B5EF4-FFF2-40B4-BE49-F238E27FC236}">
                <a16:creationId xmlns:a16="http://schemas.microsoft.com/office/drawing/2014/main" id="{30F0FCDA-FC61-47B1-A3E9-CCBBFB8D577A}"/>
              </a:ext>
            </a:extLst>
          </p:cNvPr>
          <p:cNvSpPr txBox="1"/>
          <p:nvPr/>
        </p:nvSpPr>
        <p:spPr>
          <a:xfrm>
            <a:off x="10287000" y="0"/>
            <a:ext cx="2164080" cy="800189"/>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pic>
        <p:nvPicPr>
          <p:cNvPr id="2050" name="Picture 2" descr="Image result for database scalability icon">
            <a:extLst>
              <a:ext uri="{FF2B5EF4-FFF2-40B4-BE49-F238E27FC236}">
                <a16:creationId xmlns:a16="http://schemas.microsoft.com/office/drawing/2014/main" id="{63B9E7A9-7F63-4906-BB8D-2CAD2F573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09" y="1847554"/>
            <a:ext cx="150495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63C48A-F873-4E03-B2E1-178F877E05BB}"/>
              </a:ext>
            </a:extLst>
          </p:cNvPr>
          <p:cNvSpPr/>
          <p:nvPr/>
        </p:nvSpPr>
        <p:spPr>
          <a:xfrm>
            <a:off x="613335" y="1408822"/>
            <a:ext cx="1290738" cy="369332"/>
          </a:xfrm>
          <a:prstGeom prst="rect">
            <a:avLst/>
          </a:prstGeom>
        </p:spPr>
        <p:txBody>
          <a:bodyPr wrap="none">
            <a:spAutoFit/>
          </a:bodyPr>
          <a:lstStyle/>
          <a:p>
            <a:r>
              <a:rPr lang="en-GB" b="1" dirty="0">
                <a:latin typeface="Open Sans"/>
              </a:rPr>
              <a:t>Scalability</a:t>
            </a:r>
            <a:endParaRPr lang="en-IN" dirty="0"/>
          </a:p>
        </p:txBody>
      </p:sp>
      <p:sp>
        <p:nvSpPr>
          <p:cNvPr id="7" name="Rectangle 6">
            <a:extLst>
              <a:ext uri="{FF2B5EF4-FFF2-40B4-BE49-F238E27FC236}">
                <a16:creationId xmlns:a16="http://schemas.microsoft.com/office/drawing/2014/main" id="{80EFBFE8-41EA-468E-8ACD-C2EED842429B}"/>
              </a:ext>
            </a:extLst>
          </p:cNvPr>
          <p:cNvSpPr/>
          <p:nvPr/>
        </p:nvSpPr>
        <p:spPr>
          <a:xfrm>
            <a:off x="2316580" y="491072"/>
            <a:ext cx="8153299" cy="646331"/>
          </a:xfrm>
          <a:prstGeom prst="rect">
            <a:avLst/>
          </a:prstGeom>
        </p:spPr>
        <p:txBody>
          <a:bodyPr wrap="square">
            <a:spAutoFit/>
          </a:bodyPr>
          <a:lstStyle/>
          <a:p>
            <a:r>
              <a:rPr lang="en-GB" dirty="0">
                <a:latin typeface="Open Sans"/>
              </a:rPr>
              <a:t>In order to keep the on-premise database infrastructures in a healthy state, there are many challenges:</a:t>
            </a:r>
          </a:p>
        </p:txBody>
      </p:sp>
      <p:pic>
        <p:nvPicPr>
          <p:cNvPr id="2052" name="Picture 4" descr="Image result for Patch Management icon">
            <a:extLst>
              <a:ext uri="{FF2B5EF4-FFF2-40B4-BE49-F238E27FC236}">
                <a16:creationId xmlns:a16="http://schemas.microsoft.com/office/drawing/2014/main" id="{5F523260-D1B2-453A-8B3B-3241D6688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60" y="3641835"/>
            <a:ext cx="1768525" cy="18073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0A41469-B55F-4FD1-8858-B3CA58F25B83}"/>
              </a:ext>
            </a:extLst>
          </p:cNvPr>
          <p:cNvSpPr/>
          <p:nvPr/>
        </p:nvSpPr>
        <p:spPr>
          <a:xfrm>
            <a:off x="613335" y="5523562"/>
            <a:ext cx="2287549" cy="369332"/>
          </a:xfrm>
          <a:prstGeom prst="rect">
            <a:avLst/>
          </a:prstGeom>
        </p:spPr>
        <p:txBody>
          <a:bodyPr wrap="none">
            <a:spAutoFit/>
          </a:bodyPr>
          <a:lstStyle/>
          <a:p>
            <a:r>
              <a:rPr lang="en-GB" b="1" dirty="0">
                <a:latin typeface="Open Sans"/>
              </a:rPr>
              <a:t>Patch Management</a:t>
            </a:r>
            <a:endParaRPr lang="en-IN" dirty="0"/>
          </a:p>
        </p:txBody>
      </p:sp>
      <p:pic>
        <p:nvPicPr>
          <p:cNvPr id="2056" name="Picture 8" descr="Image result for db upgrade icon">
            <a:extLst>
              <a:ext uri="{FF2B5EF4-FFF2-40B4-BE49-F238E27FC236}">
                <a16:creationId xmlns:a16="http://schemas.microsoft.com/office/drawing/2014/main" id="{C37E0750-1905-49B9-BA1E-FA1908058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443" y="2106353"/>
            <a:ext cx="1332992" cy="13329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7BF339-7585-4963-BD2C-C9F4663F9027}"/>
              </a:ext>
            </a:extLst>
          </p:cNvPr>
          <p:cNvSpPr/>
          <p:nvPr/>
        </p:nvSpPr>
        <p:spPr>
          <a:xfrm>
            <a:off x="4981979" y="1577158"/>
            <a:ext cx="1809919" cy="369332"/>
          </a:xfrm>
          <a:prstGeom prst="rect">
            <a:avLst/>
          </a:prstGeom>
        </p:spPr>
        <p:txBody>
          <a:bodyPr wrap="none">
            <a:spAutoFit/>
          </a:bodyPr>
          <a:lstStyle/>
          <a:p>
            <a:r>
              <a:rPr lang="en-GB" b="1" dirty="0">
                <a:latin typeface="Open Sans"/>
              </a:rPr>
              <a:t>Latest Features</a:t>
            </a:r>
            <a:endParaRPr lang="en-IN" dirty="0"/>
          </a:p>
        </p:txBody>
      </p:sp>
      <p:sp>
        <p:nvSpPr>
          <p:cNvPr id="12" name="Rectangle 11">
            <a:extLst>
              <a:ext uri="{FF2B5EF4-FFF2-40B4-BE49-F238E27FC236}">
                <a16:creationId xmlns:a16="http://schemas.microsoft.com/office/drawing/2014/main" id="{C8FF747D-1EF8-48C1-B5DE-DC38802EB032}"/>
              </a:ext>
            </a:extLst>
          </p:cNvPr>
          <p:cNvSpPr/>
          <p:nvPr/>
        </p:nvSpPr>
        <p:spPr>
          <a:xfrm>
            <a:off x="4438305" y="5625676"/>
            <a:ext cx="2897268" cy="369332"/>
          </a:xfrm>
          <a:prstGeom prst="rect">
            <a:avLst/>
          </a:prstGeom>
        </p:spPr>
        <p:txBody>
          <a:bodyPr wrap="none">
            <a:spAutoFit/>
          </a:bodyPr>
          <a:lstStyle/>
          <a:p>
            <a:r>
              <a:rPr lang="en-GB" b="1" dirty="0">
                <a:latin typeface="Open Sans"/>
              </a:rPr>
              <a:t>Access to Cloud Services </a:t>
            </a:r>
            <a:endParaRPr lang="en-IN" dirty="0"/>
          </a:p>
        </p:txBody>
      </p:sp>
      <p:sp>
        <p:nvSpPr>
          <p:cNvPr id="13" name="Rectangle 12">
            <a:extLst>
              <a:ext uri="{FF2B5EF4-FFF2-40B4-BE49-F238E27FC236}">
                <a16:creationId xmlns:a16="http://schemas.microsoft.com/office/drawing/2014/main" id="{7AF804C5-9B00-4CF7-B66A-A1B6F376370A}"/>
              </a:ext>
            </a:extLst>
          </p:cNvPr>
          <p:cNvSpPr/>
          <p:nvPr/>
        </p:nvSpPr>
        <p:spPr>
          <a:xfrm>
            <a:off x="9552722" y="1659507"/>
            <a:ext cx="2014654" cy="369332"/>
          </a:xfrm>
          <a:prstGeom prst="rect">
            <a:avLst/>
          </a:prstGeom>
        </p:spPr>
        <p:txBody>
          <a:bodyPr wrap="none">
            <a:spAutoFit/>
          </a:bodyPr>
          <a:lstStyle/>
          <a:p>
            <a:r>
              <a:rPr lang="en-GB" b="1" dirty="0">
                <a:latin typeface="Open Sans"/>
              </a:rPr>
              <a:t>Employee Access</a:t>
            </a:r>
            <a:endParaRPr lang="en-IN" dirty="0"/>
          </a:p>
        </p:txBody>
      </p:sp>
      <p:sp>
        <p:nvSpPr>
          <p:cNvPr id="14" name="Rectangle 13">
            <a:extLst>
              <a:ext uri="{FF2B5EF4-FFF2-40B4-BE49-F238E27FC236}">
                <a16:creationId xmlns:a16="http://schemas.microsoft.com/office/drawing/2014/main" id="{A7AE513C-2B6A-48E3-8AC5-1A874602FD34}"/>
              </a:ext>
            </a:extLst>
          </p:cNvPr>
          <p:cNvSpPr/>
          <p:nvPr/>
        </p:nvSpPr>
        <p:spPr>
          <a:xfrm>
            <a:off x="9207595" y="5708228"/>
            <a:ext cx="2704908" cy="369332"/>
          </a:xfrm>
          <a:prstGeom prst="rect">
            <a:avLst/>
          </a:prstGeom>
        </p:spPr>
        <p:txBody>
          <a:bodyPr wrap="none">
            <a:spAutoFit/>
          </a:bodyPr>
          <a:lstStyle/>
          <a:p>
            <a:r>
              <a:rPr lang="en-GB" b="1" dirty="0">
                <a:latin typeface="Open Sans"/>
              </a:rPr>
              <a:t>Partner/Vendor Access:</a:t>
            </a:r>
            <a:endParaRPr lang="en-IN" dirty="0"/>
          </a:p>
        </p:txBody>
      </p:sp>
      <p:pic>
        <p:nvPicPr>
          <p:cNvPr id="15" name="Picture 14">
            <a:extLst>
              <a:ext uri="{FF2B5EF4-FFF2-40B4-BE49-F238E27FC236}">
                <a16:creationId xmlns:a16="http://schemas.microsoft.com/office/drawing/2014/main" id="{CDB1E1AD-EA61-433C-A01C-50738CC67460}"/>
              </a:ext>
            </a:extLst>
          </p:cNvPr>
          <p:cNvPicPr>
            <a:picLocks noChangeAspect="1"/>
          </p:cNvPicPr>
          <p:nvPr/>
        </p:nvPicPr>
        <p:blipFill>
          <a:blip r:embed="rId6"/>
          <a:stretch>
            <a:fillRect/>
          </a:stretch>
        </p:blipFill>
        <p:spPr>
          <a:xfrm>
            <a:off x="4812079" y="4421725"/>
            <a:ext cx="1581150" cy="1143000"/>
          </a:xfrm>
          <a:prstGeom prst="rect">
            <a:avLst/>
          </a:prstGeom>
        </p:spPr>
      </p:pic>
      <p:pic>
        <p:nvPicPr>
          <p:cNvPr id="17" name="Picture 16">
            <a:extLst>
              <a:ext uri="{FF2B5EF4-FFF2-40B4-BE49-F238E27FC236}">
                <a16:creationId xmlns:a16="http://schemas.microsoft.com/office/drawing/2014/main" id="{FAFC1E3D-AC76-404D-BA98-175B405EB0A4}"/>
              </a:ext>
            </a:extLst>
          </p:cNvPr>
          <p:cNvPicPr>
            <a:picLocks noChangeAspect="1"/>
          </p:cNvPicPr>
          <p:nvPr/>
        </p:nvPicPr>
        <p:blipFill>
          <a:blip r:embed="rId7"/>
          <a:stretch>
            <a:fillRect/>
          </a:stretch>
        </p:blipFill>
        <p:spPr>
          <a:xfrm>
            <a:off x="9898476" y="1999954"/>
            <a:ext cx="1200150" cy="1352550"/>
          </a:xfrm>
          <a:prstGeom prst="rect">
            <a:avLst/>
          </a:prstGeom>
        </p:spPr>
      </p:pic>
      <p:pic>
        <p:nvPicPr>
          <p:cNvPr id="2060" name="Picture 12" descr="Image result for IT vendor management icon">
            <a:extLst>
              <a:ext uri="{FF2B5EF4-FFF2-40B4-BE49-F238E27FC236}">
                <a16:creationId xmlns:a16="http://schemas.microsoft.com/office/drawing/2014/main" id="{4031D193-687C-4947-A639-F6696401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2685" y="4099034"/>
            <a:ext cx="1518035" cy="151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00FB80-2D5C-47A9-9823-BDACE00C1CFF}"/>
              </a:ext>
            </a:extLst>
          </p:cNvPr>
          <p:cNvSpPr>
            <a:spLocks noGrp="1"/>
          </p:cNvSpPr>
          <p:nvPr>
            <p:ph type="body" sz="quarter" idx="10"/>
          </p:nvPr>
        </p:nvSpPr>
        <p:spPr>
          <a:xfrm>
            <a:off x="0" y="1"/>
            <a:ext cx="12192000" cy="868679"/>
          </a:xfrm>
        </p:spPr>
        <p:txBody>
          <a:bodyPr>
            <a:normAutofit/>
          </a:bodyPr>
          <a:lstStyle/>
          <a:p>
            <a:r>
              <a:rPr lang="en-GB" sz="3200" dirty="0"/>
              <a:t>Features of Azure SQL Database</a:t>
            </a:r>
            <a:endParaRPr lang="en-IN" sz="3200" dirty="0"/>
          </a:p>
        </p:txBody>
      </p:sp>
      <p:sp>
        <p:nvSpPr>
          <p:cNvPr id="4" name="Rectangle 3">
            <a:extLst>
              <a:ext uri="{FF2B5EF4-FFF2-40B4-BE49-F238E27FC236}">
                <a16:creationId xmlns:a16="http://schemas.microsoft.com/office/drawing/2014/main" id="{3F11C0DB-2CDE-4ABE-8BDD-1E145E42FA3C}"/>
              </a:ext>
            </a:extLst>
          </p:cNvPr>
          <p:cNvSpPr/>
          <p:nvPr/>
        </p:nvSpPr>
        <p:spPr>
          <a:xfrm>
            <a:off x="822960" y="1305341"/>
            <a:ext cx="4800600" cy="4031873"/>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GB" sz="1600" b="1" dirty="0">
                <a:solidFill>
                  <a:schemeClr val="bg1"/>
                </a:solidFill>
                <a:latin typeface="Segoe UI" panose="020B0502040204020203" pitchFamily="34" charset="0"/>
              </a:rPr>
              <a:t>Azure SQL Database offers the following benefits:</a:t>
            </a:r>
          </a:p>
          <a:p>
            <a:pPr marL="285750" indent="-285750">
              <a:buFont typeface="Arial" panose="020B0604020202020204" pitchFamily="34" charset="0"/>
              <a:buChar char="•"/>
            </a:pPr>
            <a:endParaRPr lang="en-GB" sz="1600" dirty="0">
              <a:solidFill>
                <a:schemeClr val="bg1"/>
              </a:solidFill>
              <a:latin typeface="Segoe UI" panose="020B0502040204020203" pitchFamily="34" charset="0"/>
            </a:endParaRPr>
          </a:p>
          <a:p>
            <a:pPr marL="285750" indent="-285750">
              <a:buFont typeface="Arial" panose="020B0604020202020204" pitchFamily="34" charset="0"/>
              <a:buChar char="•"/>
            </a:pPr>
            <a:r>
              <a:rPr lang="en-GB" sz="1600" dirty="0">
                <a:solidFill>
                  <a:schemeClr val="bg1"/>
                </a:solidFill>
                <a:latin typeface="Segoe UI" panose="020B0502040204020203" pitchFamily="34" charset="0"/>
              </a:rPr>
              <a:t>Built-in intelligence (machine learning) that learns and adapts to your app</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On-demand database provisioning</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Managed Instance</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A range of offers, for all workloads</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99.99% availability SLA, zero maintenance</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Geo-replication and restore services for data protection</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Azure SQL Database Point in Time Restore feature</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Advance Security </a:t>
            </a:r>
          </a:p>
          <a:p>
            <a:pPr marL="285750" indent="-285750">
              <a:buFont typeface="Arial" panose="020B0604020202020204" pitchFamily="34" charset="0"/>
              <a:buChar char="•"/>
            </a:pPr>
            <a:r>
              <a:rPr lang="en-GB" sz="1600" dirty="0">
                <a:solidFill>
                  <a:schemeClr val="bg1"/>
                </a:solidFill>
                <a:latin typeface="Segoe UI" panose="020B0502040204020203" pitchFamily="34" charset="0"/>
              </a:rPr>
              <a:t>Monitoring and tuning </a:t>
            </a:r>
          </a:p>
          <a:p>
            <a:pPr marL="285750" indent="-285750">
              <a:buFont typeface="Arial" panose="020B0604020202020204" pitchFamily="34" charset="0"/>
              <a:buChar char="•"/>
            </a:pPr>
            <a:endParaRPr lang="en-GB" sz="1600" b="0" i="0" dirty="0">
              <a:solidFill>
                <a:schemeClr val="bg1"/>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D56FC152-7D5A-47BC-AA60-704B7802EB15}"/>
              </a:ext>
            </a:extLst>
          </p:cNvPr>
          <p:cNvSpPr/>
          <p:nvPr/>
        </p:nvSpPr>
        <p:spPr>
          <a:xfrm>
            <a:off x="6324600" y="1305341"/>
            <a:ext cx="5288280" cy="424731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GB" sz="1600" b="1" dirty="0"/>
              <a:t>Managed Instance in Azure SQL Database has the following characteristics:</a:t>
            </a:r>
          </a:p>
          <a:p>
            <a:endParaRPr lang="en-GB" sz="1400" dirty="0"/>
          </a:p>
          <a:p>
            <a:r>
              <a:rPr lang="en-GB" sz="1400" dirty="0"/>
              <a:t>Security isolation through Azure Virtual Network</a:t>
            </a:r>
          </a:p>
          <a:p>
            <a:endParaRPr lang="en-GB" sz="1400" dirty="0"/>
          </a:p>
          <a:p>
            <a:r>
              <a:rPr lang="en-GB" sz="1400" dirty="0"/>
              <a:t>Application surface compatibility, with these features:</a:t>
            </a:r>
          </a:p>
          <a:p>
            <a:endParaRPr lang="en-GB" sz="1400" dirty="0"/>
          </a:p>
          <a:p>
            <a:r>
              <a:rPr lang="en-GB" sz="1400" dirty="0"/>
              <a:t>SQL Server Agent and SQL Server Profiler</a:t>
            </a:r>
          </a:p>
          <a:p>
            <a:endParaRPr lang="en-GB" sz="1400" dirty="0"/>
          </a:p>
          <a:p>
            <a:r>
              <a:rPr lang="en-GB" sz="1400" dirty="0"/>
              <a:t>Cross-database references and queries, SQL CLR, replication, change data capture (CDC), and Service Broker</a:t>
            </a:r>
          </a:p>
          <a:p>
            <a:endParaRPr lang="en-GB" sz="1400" dirty="0"/>
          </a:p>
          <a:p>
            <a:r>
              <a:rPr lang="en-GB" sz="1400" dirty="0"/>
              <a:t>Database sizes up to 35 TB</a:t>
            </a:r>
          </a:p>
          <a:p>
            <a:endParaRPr lang="en-GB" sz="1400" dirty="0"/>
          </a:p>
          <a:p>
            <a:r>
              <a:rPr lang="en-GB" sz="1400" dirty="0"/>
              <a:t>Minimum-downtime migration, with these features:</a:t>
            </a:r>
          </a:p>
          <a:p>
            <a:endParaRPr lang="en-GB" sz="1400" dirty="0"/>
          </a:p>
          <a:p>
            <a:r>
              <a:rPr lang="en-GB" sz="1400" dirty="0"/>
              <a:t>Azure Database Migration Service</a:t>
            </a:r>
          </a:p>
          <a:p>
            <a:endParaRPr lang="en-GB" sz="1400" dirty="0"/>
          </a:p>
          <a:p>
            <a:r>
              <a:rPr lang="en-GB" sz="1400" dirty="0"/>
              <a:t>Native backup and restore, and log shipping</a:t>
            </a:r>
            <a:endParaRPr lang="en-IN" sz="1400" dirty="0"/>
          </a:p>
        </p:txBody>
      </p:sp>
      <p:sp>
        <p:nvSpPr>
          <p:cNvPr id="5" name="TextBox 4">
            <a:extLst>
              <a:ext uri="{FF2B5EF4-FFF2-40B4-BE49-F238E27FC236}">
                <a16:creationId xmlns:a16="http://schemas.microsoft.com/office/drawing/2014/main" id="{1562B2FC-5641-4FA9-AF2F-4FE57C875D80}"/>
              </a:ext>
            </a:extLst>
          </p:cNvPr>
          <p:cNvSpPr txBox="1"/>
          <p:nvPr/>
        </p:nvSpPr>
        <p:spPr>
          <a:xfrm>
            <a:off x="8001000" y="-18514"/>
            <a:ext cx="4723697" cy="800189"/>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a:p>
            <a:pPr algn="l"/>
            <a:endParaRPr lang="en-IN" sz="2000" kern="0" dirty="0">
              <a:highlight>
                <a:srgbClr val="FF00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756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br>
              <a:rPr lang="en-GB" spc="-100" dirty="0">
                <a:ln w="3175">
                  <a:noFill/>
                </a:ln>
                <a:solidFill>
                  <a:schemeClr val="tx1">
                    <a:lumMod val="50000"/>
                  </a:schemeClr>
                </a:solidFill>
                <a:cs typeface="Segoe UI" pitchFamily="34" charset="0"/>
              </a:rPr>
            </a:br>
            <a:endParaRPr lang="en-US" dirty="0">
              <a:solidFill>
                <a:schemeClr val="tx1"/>
              </a:solidFill>
            </a:endParaRPr>
          </a:p>
        </p:txBody>
      </p:sp>
      <p:sp>
        <p:nvSpPr>
          <p:cNvPr id="58" name="Rectangle 57">
            <a:extLst>
              <a:ext uri="{FF2B5EF4-FFF2-40B4-BE49-F238E27FC236}">
                <a16:creationId xmlns:a16="http://schemas.microsoft.com/office/drawing/2014/main" id="{38F94C6C-E1DE-4341-815B-B5332F01FB4A}"/>
              </a:ext>
            </a:extLst>
          </p:cNvPr>
          <p:cNvSpPr>
            <a:spLocks/>
          </p:cNvSpPr>
          <p:nvPr/>
        </p:nvSpPr>
        <p:spPr bwMode="auto">
          <a:xfrm>
            <a:off x="2463367" y="2256530"/>
            <a:ext cx="2408196" cy="9936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Scales</a:t>
            </a:r>
            <a:b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br>
            <a: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on the fly</a:t>
            </a:r>
          </a:p>
        </p:txBody>
      </p:sp>
      <p:sp>
        <p:nvSpPr>
          <p:cNvPr id="64" name="Rectangle 63">
            <a:extLst>
              <a:ext uri="{FF2B5EF4-FFF2-40B4-BE49-F238E27FC236}">
                <a16:creationId xmlns:a16="http://schemas.microsoft.com/office/drawing/2014/main" id="{879A8AB1-B549-4520-B46C-9FBE43D973D0}"/>
              </a:ext>
            </a:extLst>
          </p:cNvPr>
          <p:cNvSpPr>
            <a:spLocks noChangeAspect="1"/>
          </p:cNvSpPr>
          <p:nvPr/>
        </p:nvSpPr>
        <p:spPr bwMode="auto">
          <a:xfrm>
            <a:off x="26124" y="2256530"/>
            <a:ext cx="2407528" cy="9936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Intelligent performance</a:t>
            </a:r>
          </a:p>
        </p:txBody>
      </p:sp>
      <p:sp>
        <p:nvSpPr>
          <p:cNvPr id="65" name="Rectangle 64">
            <a:extLst>
              <a:ext uri="{FF2B5EF4-FFF2-40B4-BE49-F238E27FC236}">
                <a16:creationId xmlns:a16="http://schemas.microsoft.com/office/drawing/2014/main" id="{F579712D-ED19-4F3C-A96D-ABD76444B295}"/>
              </a:ext>
            </a:extLst>
          </p:cNvPr>
          <p:cNvSpPr>
            <a:spLocks noChangeAspect="1"/>
          </p:cNvSpPr>
          <p:nvPr/>
        </p:nvSpPr>
        <p:spPr bwMode="auto">
          <a:xfrm>
            <a:off x="7336374" y="2256530"/>
            <a:ext cx="2407528" cy="9936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Semibold" charset="0"/>
                <a:ea typeface="Segoe UI Semibold" charset="0"/>
                <a:cs typeface="Segoe UI Semibold" charset="0"/>
              </a:rPr>
              <a:t>Works in your environment</a:t>
            </a:r>
          </a:p>
        </p:txBody>
      </p:sp>
      <p:sp>
        <p:nvSpPr>
          <p:cNvPr id="66" name="Rectangle 65">
            <a:extLst>
              <a:ext uri="{FF2B5EF4-FFF2-40B4-BE49-F238E27FC236}">
                <a16:creationId xmlns:a16="http://schemas.microsoft.com/office/drawing/2014/main" id="{7EE10594-9B96-4AD1-BB16-255B9B229937}"/>
              </a:ext>
            </a:extLst>
          </p:cNvPr>
          <p:cNvSpPr>
            <a:spLocks noChangeAspect="1"/>
          </p:cNvSpPr>
          <p:nvPr/>
        </p:nvSpPr>
        <p:spPr bwMode="auto">
          <a:xfrm>
            <a:off x="9775739" y="2256530"/>
            <a:ext cx="2407528" cy="9936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Advanced threat protection	</a:t>
            </a:r>
          </a:p>
        </p:txBody>
      </p:sp>
      <p:sp>
        <p:nvSpPr>
          <p:cNvPr id="67" name="Rectangle 66">
            <a:extLst>
              <a:ext uri="{FF2B5EF4-FFF2-40B4-BE49-F238E27FC236}">
                <a16:creationId xmlns:a16="http://schemas.microsoft.com/office/drawing/2014/main" id="{4F61690E-63DD-4CB1-B11B-7BC72EA99944}"/>
              </a:ext>
            </a:extLst>
          </p:cNvPr>
          <p:cNvSpPr>
            <a:spLocks noChangeAspect="1"/>
          </p:cNvSpPr>
          <p:nvPr/>
        </p:nvSpPr>
        <p:spPr bwMode="auto">
          <a:xfrm>
            <a:off x="4900110" y="2257258"/>
            <a:ext cx="2407528" cy="9936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37160" tIns="91440" rIns="91440" bIns="46637"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Business continuity</a:t>
            </a:r>
          </a:p>
        </p:txBody>
      </p:sp>
      <p:grpSp>
        <p:nvGrpSpPr>
          <p:cNvPr id="3" name="Group 2">
            <a:extLst>
              <a:ext uri="{FF2B5EF4-FFF2-40B4-BE49-F238E27FC236}">
                <a16:creationId xmlns:a16="http://schemas.microsoft.com/office/drawing/2014/main" id="{21533B4A-9650-2D42-936F-28B1EB69B7CC}"/>
              </a:ext>
            </a:extLst>
          </p:cNvPr>
          <p:cNvGrpSpPr/>
          <p:nvPr/>
        </p:nvGrpSpPr>
        <p:grpSpPr>
          <a:xfrm>
            <a:off x="2441869" y="2256530"/>
            <a:ext cx="7312599" cy="3437688"/>
            <a:chOff x="2441869" y="2256530"/>
            <a:chExt cx="7312599" cy="2743200"/>
          </a:xfrm>
        </p:grpSpPr>
        <p:cxnSp>
          <p:nvCxnSpPr>
            <p:cNvPr id="96" name="Straight Connector 95">
              <a:extLst>
                <a:ext uri="{FF2B5EF4-FFF2-40B4-BE49-F238E27FC236}">
                  <a16:creationId xmlns:a16="http://schemas.microsoft.com/office/drawing/2014/main" id="{F26CFDC4-8FD0-4048-998F-D9111B7109C3}"/>
                </a:ext>
              </a:extLst>
            </p:cNvPr>
            <p:cNvCxnSpPr/>
            <p:nvPr/>
          </p:nvCxnSpPr>
          <p:spPr>
            <a:xfrm>
              <a:off x="2441869" y="2256530"/>
              <a:ext cx="0" cy="274320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11D766-C814-4188-90E8-B28BA6193759}"/>
                </a:ext>
              </a:extLst>
            </p:cNvPr>
            <p:cNvCxnSpPr/>
            <p:nvPr/>
          </p:nvCxnSpPr>
          <p:spPr>
            <a:xfrm>
              <a:off x="4879402" y="2256530"/>
              <a:ext cx="0" cy="274320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3C696B-FA27-42EC-961A-DF49010ED521}"/>
                </a:ext>
              </a:extLst>
            </p:cNvPr>
            <p:cNvCxnSpPr/>
            <p:nvPr/>
          </p:nvCxnSpPr>
          <p:spPr>
            <a:xfrm>
              <a:off x="7316935" y="2256530"/>
              <a:ext cx="0" cy="274320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95E8EEC-FB74-4FE2-832C-C5917AE10698}"/>
                </a:ext>
              </a:extLst>
            </p:cNvPr>
            <p:cNvCxnSpPr/>
            <p:nvPr/>
          </p:nvCxnSpPr>
          <p:spPr>
            <a:xfrm>
              <a:off x="9754468" y="2256530"/>
              <a:ext cx="0" cy="274320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B9F39430-81CA-465A-88A5-E88061265419}"/>
              </a:ext>
            </a:extLst>
          </p:cNvPr>
          <p:cNvSpPr txBox="1"/>
          <p:nvPr/>
        </p:nvSpPr>
        <p:spPr>
          <a:xfrm>
            <a:off x="0" y="4612825"/>
            <a:ext cx="2321305" cy="960263"/>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Realize automatic performance improvements from continuous assessment and innovation</a:t>
            </a:r>
          </a:p>
        </p:txBody>
      </p:sp>
      <p:sp>
        <p:nvSpPr>
          <p:cNvPr id="101" name="TextBox 100">
            <a:extLst>
              <a:ext uri="{FF2B5EF4-FFF2-40B4-BE49-F238E27FC236}">
                <a16:creationId xmlns:a16="http://schemas.microsoft.com/office/drawing/2014/main" id="{71E20433-247C-4B39-952D-061A0A78E35D}"/>
              </a:ext>
            </a:extLst>
          </p:cNvPr>
          <p:cNvSpPr txBox="1"/>
          <p:nvPr/>
        </p:nvSpPr>
        <p:spPr>
          <a:xfrm>
            <a:off x="2551047" y="4612825"/>
            <a:ext cx="2232836" cy="960263"/>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Change service tiers, performance levels, </a:t>
            </a:r>
            <a:br>
              <a:rPr kumimoji="0" lang="en-US" sz="1200" b="0" i="0" u="none" strike="noStrike" kern="1200" cap="none" spc="0" normalizeH="0" baseline="0" noProof="0">
                <a:ln>
                  <a:noFill/>
                </a:ln>
                <a:solidFill>
                  <a:schemeClr val="bg1"/>
                </a:solidFill>
                <a:effectLst/>
                <a:uLnTx/>
                <a:uFillTx/>
                <a:latin typeface="Segoe UI"/>
                <a:ea typeface="+mn-ea"/>
                <a:cs typeface="+mn-cs"/>
              </a:rPr>
            </a:br>
            <a:r>
              <a:rPr kumimoji="0" lang="en-US" sz="1200" b="0" i="0" u="none" strike="noStrike" kern="1200" cap="none" spc="0" normalizeH="0" baseline="0" noProof="0">
                <a:ln>
                  <a:noFill/>
                </a:ln>
                <a:solidFill>
                  <a:schemeClr val="bg1"/>
                </a:solidFill>
                <a:effectLst/>
                <a:uLnTx/>
                <a:uFillTx/>
                <a:latin typeface="Segoe UI"/>
                <a:ea typeface="+mn-ea"/>
                <a:cs typeface="+mn-cs"/>
              </a:rPr>
              <a:t>and storage dynamically without downtime </a:t>
            </a:r>
          </a:p>
        </p:txBody>
      </p:sp>
      <p:sp>
        <p:nvSpPr>
          <p:cNvPr id="102" name="TextBox 101">
            <a:extLst>
              <a:ext uri="{FF2B5EF4-FFF2-40B4-BE49-F238E27FC236}">
                <a16:creationId xmlns:a16="http://schemas.microsoft.com/office/drawing/2014/main" id="{CC9E1E9B-628A-42B4-A87E-32D9E5FD40B8}"/>
              </a:ext>
            </a:extLst>
          </p:cNvPr>
          <p:cNvSpPr txBox="1"/>
          <p:nvPr/>
        </p:nvSpPr>
        <p:spPr>
          <a:xfrm>
            <a:off x="4987456" y="4612825"/>
            <a:ext cx="2232836" cy="960263"/>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Easily manage and </a:t>
            </a:r>
            <a:br>
              <a:rPr kumimoji="0" lang="en-US" sz="1200" b="0" i="0" u="none" strike="noStrike" kern="1200" cap="none" spc="0" normalizeH="0" baseline="0" noProof="0" dirty="0">
                <a:ln>
                  <a:noFill/>
                </a:ln>
                <a:solidFill>
                  <a:schemeClr val="bg1"/>
                </a:solidFill>
                <a:effectLst/>
                <a:uLnTx/>
                <a:uFillTx/>
                <a:latin typeface="Segoe UI"/>
                <a:ea typeface="+mn-ea"/>
                <a:cs typeface="+mn-cs"/>
              </a:rPr>
            </a:br>
            <a:r>
              <a:rPr kumimoji="0" lang="en-US" sz="1200" b="0" i="0" u="none" strike="noStrike" kern="1200" cap="none" spc="0" normalizeH="0" baseline="0" noProof="0" dirty="0">
                <a:ln>
                  <a:noFill/>
                </a:ln>
                <a:solidFill>
                  <a:schemeClr val="bg1"/>
                </a:solidFill>
                <a:effectLst/>
                <a:uLnTx/>
                <a:uFillTx/>
                <a:latin typeface="Segoe UI"/>
                <a:ea typeface="+mn-ea"/>
                <a:cs typeface="+mn-cs"/>
              </a:rPr>
              <a:t>monitor business critical functions for reliable operations</a:t>
            </a:r>
          </a:p>
        </p:txBody>
      </p:sp>
      <p:sp>
        <p:nvSpPr>
          <p:cNvPr id="103" name="TextBox 102">
            <a:extLst>
              <a:ext uri="{FF2B5EF4-FFF2-40B4-BE49-F238E27FC236}">
                <a16:creationId xmlns:a16="http://schemas.microsoft.com/office/drawing/2014/main" id="{F72C15AA-D0D9-47F7-B37D-832CC1E3EEF5}"/>
              </a:ext>
            </a:extLst>
          </p:cNvPr>
          <p:cNvSpPr txBox="1"/>
          <p:nvPr/>
        </p:nvSpPr>
        <p:spPr>
          <a:xfrm>
            <a:off x="7423720" y="4612825"/>
            <a:ext cx="2232836" cy="960263"/>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Develop your app </a:t>
            </a:r>
            <a:br>
              <a:rPr kumimoji="0" lang="en-US" sz="1200" b="0" i="0" u="none" strike="noStrike" kern="1200" cap="none" spc="0" normalizeH="0" baseline="0" noProof="0">
                <a:ln>
                  <a:noFill/>
                </a:ln>
                <a:solidFill>
                  <a:schemeClr val="bg1"/>
                </a:solidFill>
                <a:effectLst/>
                <a:uLnTx/>
                <a:uFillTx/>
                <a:latin typeface="Segoe UI"/>
                <a:ea typeface="+mn-ea"/>
                <a:cs typeface="+mn-cs"/>
              </a:rPr>
            </a:br>
            <a:r>
              <a:rPr kumimoji="0" lang="en-US" sz="1200" b="0" i="0" u="none" strike="noStrike" kern="1200" cap="none" spc="0" normalizeH="0" baseline="0" noProof="0">
                <a:ln>
                  <a:noFill/>
                </a:ln>
                <a:solidFill>
                  <a:schemeClr val="bg1"/>
                </a:solidFill>
                <a:effectLst/>
                <a:uLnTx/>
                <a:uFillTx/>
                <a:latin typeface="Segoe UI"/>
                <a:ea typeface="+mn-ea"/>
                <a:cs typeface="+mn-cs"/>
              </a:rPr>
              <a:t>and connect to SQL Database with the tools and platforms you prefer</a:t>
            </a:r>
          </a:p>
        </p:txBody>
      </p:sp>
      <p:sp>
        <p:nvSpPr>
          <p:cNvPr id="104" name="TextBox 103">
            <a:extLst>
              <a:ext uri="{FF2B5EF4-FFF2-40B4-BE49-F238E27FC236}">
                <a16:creationId xmlns:a16="http://schemas.microsoft.com/office/drawing/2014/main" id="{37C7F825-F366-40B6-B1FA-5EE0CBA3A129}"/>
              </a:ext>
            </a:extLst>
          </p:cNvPr>
          <p:cNvSpPr txBox="1"/>
          <p:nvPr/>
        </p:nvSpPr>
        <p:spPr>
          <a:xfrm>
            <a:off x="9863085" y="4612825"/>
            <a:ext cx="2232836" cy="960263"/>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rPr>
              <a:t>Build security-enhanced apps with built-in protection and industry-leading compliance </a:t>
            </a:r>
          </a:p>
        </p:txBody>
      </p:sp>
      <p:grpSp>
        <p:nvGrpSpPr>
          <p:cNvPr id="45" name="Group 44">
            <a:extLst>
              <a:ext uri="{FF2B5EF4-FFF2-40B4-BE49-F238E27FC236}">
                <a16:creationId xmlns:a16="http://schemas.microsoft.com/office/drawing/2014/main" id="{2A29A57C-44BA-4CFE-92EA-9E647783CED8}"/>
              </a:ext>
            </a:extLst>
          </p:cNvPr>
          <p:cNvGrpSpPr/>
          <p:nvPr/>
        </p:nvGrpSpPr>
        <p:grpSpPr>
          <a:xfrm>
            <a:off x="986192" y="3555094"/>
            <a:ext cx="487392" cy="665690"/>
            <a:chOff x="6692899" y="2905127"/>
            <a:chExt cx="2097088" cy="3089276"/>
          </a:xfrm>
        </p:grpSpPr>
        <p:sp>
          <p:nvSpPr>
            <p:cNvPr id="46" name="Freeform 7">
              <a:extLst>
                <a:ext uri="{FF2B5EF4-FFF2-40B4-BE49-F238E27FC236}">
                  <a16:creationId xmlns:a16="http://schemas.microsoft.com/office/drawing/2014/main" id="{FCC71DC4-C54E-4951-A8CD-162C0D49AB83}"/>
                </a:ext>
              </a:extLst>
            </p:cNvPr>
            <p:cNvSpPr>
              <a:spLocks/>
            </p:cNvSpPr>
            <p:nvPr/>
          </p:nvSpPr>
          <p:spPr bwMode="auto">
            <a:xfrm>
              <a:off x="6692899" y="2905127"/>
              <a:ext cx="2097088" cy="2198689"/>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47" name="Line 8">
              <a:extLst>
                <a:ext uri="{FF2B5EF4-FFF2-40B4-BE49-F238E27FC236}">
                  <a16:creationId xmlns:a16="http://schemas.microsoft.com/office/drawing/2014/main" id="{5F401D9A-2AB4-453E-86C3-EA21F0E07D77}"/>
                </a:ext>
              </a:extLst>
            </p:cNvPr>
            <p:cNvSpPr>
              <a:spLocks noChangeShapeType="1"/>
            </p:cNvSpPr>
            <p:nvPr/>
          </p:nvSpPr>
          <p:spPr bwMode="auto">
            <a:xfrm flipH="1" flipV="1">
              <a:off x="7392987" y="4100514"/>
              <a:ext cx="146050" cy="1003300"/>
            </a:xfrm>
            <a:prstGeom prst="line">
              <a:avLst/>
            </a:pr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48" name="Line 9">
              <a:extLst>
                <a:ext uri="{FF2B5EF4-FFF2-40B4-BE49-F238E27FC236}">
                  <a16:creationId xmlns:a16="http://schemas.microsoft.com/office/drawing/2014/main" id="{8AF0AF3E-DEE8-454A-9F78-119F51509C6C}"/>
                </a:ext>
              </a:extLst>
            </p:cNvPr>
            <p:cNvSpPr>
              <a:spLocks noChangeShapeType="1"/>
            </p:cNvSpPr>
            <p:nvPr/>
          </p:nvSpPr>
          <p:spPr bwMode="auto">
            <a:xfrm flipV="1">
              <a:off x="7943849" y="4100514"/>
              <a:ext cx="147638" cy="1003300"/>
            </a:xfrm>
            <a:prstGeom prst="line">
              <a:avLst/>
            </a:pr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A16F8ECC-266B-407A-A32B-CA7AA7C4B9DE}"/>
                </a:ext>
              </a:extLst>
            </p:cNvPr>
            <p:cNvSpPr>
              <a:spLocks noChangeArrowheads="1"/>
            </p:cNvSpPr>
            <p:nvPr/>
          </p:nvSpPr>
          <p:spPr bwMode="auto">
            <a:xfrm>
              <a:off x="7189785" y="5103815"/>
              <a:ext cx="1104900" cy="292100"/>
            </a:xfrm>
            <a:prstGeom prst="rect">
              <a:avLst/>
            </a:pr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D8F827AA-3E49-4AC2-ACDC-320F442834DB}"/>
                </a:ext>
              </a:extLst>
            </p:cNvPr>
            <p:cNvSpPr>
              <a:spLocks noChangeArrowheads="1"/>
            </p:cNvSpPr>
            <p:nvPr/>
          </p:nvSpPr>
          <p:spPr bwMode="auto">
            <a:xfrm>
              <a:off x="7291388" y="5395915"/>
              <a:ext cx="901699" cy="304800"/>
            </a:xfrm>
            <a:prstGeom prst="rect">
              <a:avLst/>
            </a:pr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51" name="Rectangle 13">
              <a:extLst>
                <a:ext uri="{FF2B5EF4-FFF2-40B4-BE49-F238E27FC236}">
                  <a16:creationId xmlns:a16="http://schemas.microsoft.com/office/drawing/2014/main" id="{67C403FB-B196-4A64-AF94-2AFD97544150}"/>
                </a:ext>
              </a:extLst>
            </p:cNvPr>
            <p:cNvSpPr>
              <a:spLocks noChangeArrowheads="1"/>
            </p:cNvSpPr>
            <p:nvPr/>
          </p:nvSpPr>
          <p:spPr bwMode="auto">
            <a:xfrm>
              <a:off x="7392988" y="5700715"/>
              <a:ext cx="698500" cy="293688"/>
            </a:xfrm>
            <a:prstGeom prst="rect">
              <a:avLst/>
            </a:pr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52" name="Freeform 10">
              <a:extLst>
                <a:ext uri="{FF2B5EF4-FFF2-40B4-BE49-F238E27FC236}">
                  <a16:creationId xmlns:a16="http://schemas.microsoft.com/office/drawing/2014/main" id="{C2945AC3-33DE-4805-8DF7-076D04AF74C2}"/>
                </a:ext>
              </a:extLst>
            </p:cNvPr>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53" name="DeveloperTools_EC7A">
            <a:extLst>
              <a:ext uri="{FF2B5EF4-FFF2-40B4-BE49-F238E27FC236}">
                <a16:creationId xmlns:a16="http://schemas.microsoft.com/office/drawing/2014/main" id="{A5C94966-0A0B-4B74-B439-0AA9972BB561}"/>
              </a:ext>
            </a:extLst>
          </p:cNvPr>
          <p:cNvSpPr>
            <a:spLocks noChangeAspect="1" noEditPoints="1"/>
          </p:cNvSpPr>
          <p:nvPr/>
        </p:nvSpPr>
        <p:spPr bwMode="auto">
          <a:xfrm>
            <a:off x="8339778" y="3572241"/>
            <a:ext cx="400720" cy="6313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AB9251F4-D7D7-441C-8AB4-22F2F529CF8B}"/>
              </a:ext>
            </a:extLst>
          </p:cNvPr>
          <p:cNvSpPr/>
          <p:nvPr/>
        </p:nvSpPr>
        <p:spPr bwMode="auto">
          <a:xfrm>
            <a:off x="10698267" y="3554067"/>
            <a:ext cx="562472" cy="667744"/>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DEB6962E-2D5B-449F-9A8C-C7E3F2DDB1A5}"/>
              </a:ext>
            </a:extLst>
          </p:cNvPr>
          <p:cNvGrpSpPr/>
          <p:nvPr/>
        </p:nvGrpSpPr>
        <p:grpSpPr>
          <a:xfrm>
            <a:off x="3195991" y="3589352"/>
            <a:ext cx="942948" cy="597174"/>
            <a:chOff x="3195991" y="3530183"/>
            <a:chExt cx="942948" cy="597174"/>
          </a:xfrm>
        </p:grpSpPr>
        <p:sp>
          <p:nvSpPr>
            <p:cNvPr id="70" name="Freeform 100">
              <a:extLst>
                <a:ext uri="{FF2B5EF4-FFF2-40B4-BE49-F238E27FC236}">
                  <a16:creationId xmlns:a16="http://schemas.microsoft.com/office/drawing/2014/main" id="{873614D1-1D7E-4DFF-8642-E88BB3BC6E4B}"/>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D0DA8C4-BC4B-4F7B-9F46-119B9E725C95}"/>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2700" cap="flat">
              <a:solidFill>
                <a:schemeClr val="bg1"/>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3AD73D1B-BCAB-4715-A435-4D0F1167D551}"/>
              </a:ext>
            </a:extLst>
          </p:cNvPr>
          <p:cNvGrpSpPr/>
          <p:nvPr/>
        </p:nvGrpSpPr>
        <p:grpSpPr>
          <a:xfrm>
            <a:off x="5868538" y="3482539"/>
            <a:ext cx="511038" cy="810800"/>
            <a:chOff x="5010556" y="4754747"/>
            <a:chExt cx="509855" cy="808924"/>
          </a:xfrm>
          <a:noFill/>
        </p:grpSpPr>
        <p:sp>
          <p:nvSpPr>
            <p:cNvPr id="60" name="Freeform: Shape 59">
              <a:extLst>
                <a:ext uri="{FF2B5EF4-FFF2-40B4-BE49-F238E27FC236}">
                  <a16:creationId xmlns:a16="http://schemas.microsoft.com/office/drawing/2014/main" id="{B7667183-34DD-46A3-8329-7342D3D6DC2A}"/>
                </a:ext>
              </a:extLst>
            </p:cNvPr>
            <p:cNvSpPr/>
            <p:nvPr/>
          </p:nvSpPr>
          <p:spPr bwMode="auto">
            <a:xfrm>
              <a:off x="5010556" y="4863567"/>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61" name="Oval 60">
              <a:extLst>
                <a:ext uri="{FF2B5EF4-FFF2-40B4-BE49-F238E27FC236}">
                  <a16:creationId xmlns:a16="http://schemas.microsoft.com/office/drawing/2014/main" id="{04125E40-C099-46F1-83F4-EA4818F95E63}"/>
                </a:ext>
              </a:extLst>
            </p:cNvPr>
            <p:cNvSpPr/>
            <p:nvPr/>
          </p:nvSpPr>
          <p:spPr bwMode="auto">
            <a:xfrm>
              <a:off x="5010787" y="4754747"/>
              <a:ext cx="509393" cy="209041"/>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Light"/>
                <a:ea typeface="+mn-ea"/>
                <a:cs typeface="Segoe UI" pitchFamily="34" charset="0"/>
              </a:endParaRPr>
            </a:p>
          </p:txBody>
        </p:sp>
        <p:sp>
          <p:nvSpPr>
            <p:cNvPr id="62" name="Freeform: Shape 61">
              <a:extLst>
                <a:ext uri="{FF2B5EF4-FFF2-40B4-BE49-F238E27FC236}">
                  <a16:creationId xmlns:a16="http://schemas.microsoft.com/office/drawing/2014/main" id="{1E98BB0F-96FE-4BCA-9C8D-A5A38B765A0E}"/>
                </a:ext>
              </a:extLst>
            </p:cNvPr>
            <p:cNvSpPr/>
            <p:nvPr/>
          </p:nvSpPr>
          <p:spPr bwMode="auto">
            <a:xfrm>
              <a:off x="5010556" y="4984295"/>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BB8C7DC-E98A-44A7-B8E3-68E7BE953A54}"/>
                </a:ext>
              </a:extLst>
            </p:cNvPr>
            <p:cNvSpPr/>
            <p:nvPr/>
          </p:nvSpPr>
          <p:spPr bwMode="auto">
            <a:xfrm>
              <a:off x="5010556" y="5105023"/>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0A2EA5D9-885D-4FCF-8E16-0699A783EC02}"/>
                </a:ext>
              </a:extLst>
            </p:cNvPr>
            <p:cNvSpPr/>
            <p:nvPr/>
          </p:nvSpPr>
          <p:spPr bwMode="auto">
            <a:xfrm>
              <a:off x="5010556" y="5225750"/>
              <a:ext cx="509394" cy="337921"/>
            </a:xfrm>
            <a:custGeom>
              <a:avLst/>
              <a:gdLst>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183574 h 337921"/>
                <a:gd name="connsiteX7" fmla="*/ 509394 w 509394"/>
                <a:gd name="connsiteY7" fmla="*/ 237239 h 337921"/>
                <a:gd name="connsiteX8" fmla="*/ 254697 w 509394"/>
                <a:gd name="connsiteY8" fmla="*/ 337921 h 337921"/>
                <a:gd name="connsiteX9" fmla="*/ 155558 w 509394"/>
                <a:gd name="connsiteY9" fmla="*/ 330009 h 337921"/>
                <a:gd name="connsiteX10" fmla="*/ 0 w 509394"/>
                <a:gd name="connsiteY10" fmla="*/ 237239 h 337921"/>
                <a:gd name="connsiteX11" fmla="*/ 0 w 509394"/>
                <a:gd name="connsiteY11" fmla="*/ 183574 h 337921"/>
                <a:gd name="connsiteX12" fmla="*/ 0 w 509394"/>
                <a:gd name="connsiteY12" fmla="*/ 155511 h 337921"/>
                <a:gd name="connsiteX13" fmla="*/ 0 w 509394"/>
                <a:gd name="connsiteY13" fmla="*/ 149973 h 337921"/>
                <a:gd name="connsiteX14" fmla="*/ 0 w 509394"/>
                <a:gd name="connsiteY14" fmla="*/ 101846 h 337921"/>
                <a:gd name="connsiteX15" fmla="*/ 0 w 509394"/>
                <a:gd name="connsiteY15" fmla="*/ 81729 h 337921"/>
                <a:gd name="connsiteX16" fmla="*/ 0 w 509394"/>
                <a:gd name="connsiteY16" fmla="*/ 68245 h 337921"/>
                <a:gd name="connsiteX17" fmla="*/ 0 w 509394"/>
                <a:gd name="connsiteY17" fmla="*/ 1 h 337921"/>
                <a:gd name="connsiteX18" fmla="*/ 11451 w 509394"/>
                <a:gd name="connsiteY18" fmla="*/ 29940 h 337921"/>
                <a:gd name="connsiteX19" fmla="*/ 155558 w 509394"/>
                <a:gd name="connsiteY19" fmla="*/ 92770 h 337921"/>
                <a:gd name="connsiteX20" fmla="*/ 254697 w 509394"/>
                <a:gd name="connsiteY20" fmla="*/ 100682 h 337921"/>
                <a:gd name="connsiteX21" fmla="*/ 509394 w 509394"/>
                <a:gd name="connsiteY21"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237239 h 337921"/>
                <a:gd name="connsiteX7" fmla="*/ 254697 w 509394"/>
                <a:gd name="connsiteY7" fmla="*/ 337921 h 337921"/>
                <a:gd name="connsiteX8" fmla="*/ 155558 w 509394"/>
                <a:gd name="connsiteY8" fmla="*/ 330009 h 337921"/>
                <a:gd name="connsiteX9" fmla="*/ 0 w 509394"/>
                <a:gd name="connsiteY9" fmla="*/ 237239 h 337921"/>
                <a:gd name="connsiteX10" fmla="*/ 0 w 509394"/>
                <a:gd name="connsiteY10" fmla="*/ 183574 h 337921"/>
                <a:gd name="connsiteX11" fmla="*/ 0 w 509394"/>
                <a:gd name="connsiteY11" fmla="*/ 155511 h 337921"/>
                <a:gd name="connsiteX12" fmla="*/ 0 w 509394"/>
                <a:gd name="connsiteY12" fmla="*/ 149973 h 337921"/>
                <a:gd name="connsiteX13" fmla="*/ 0 w 509394"/>
                <a:gd name="connsiteY13" fmla="*/ 101846 h 337921"/>
                <a:gd name="connsiteX14" fmla="*/ 0 w 509394"/>
                <a:gd name="connsiteY14" fmla="*/ 81729 h 337921"/>
                <a:gd name="connsiteX15" fmla="*/ 0 w 509394"/>
                <a:gd name="connsiteY15" fmla="*/ 68245 h 337921"/>
                <a:gd name="connsiteX16" fmla="*/ 0 w 509394"/>
                <a:gd name="connsiteY16" fmla="*/ 1 h 337921"/>
                <a:gd name="connsiteX17" fmla="*/ 11451 w 509394"/>
                <a:gd name="connsiteY17" fmla="*/ 29940 h 337921"/>
                <a:gd name="connsiteX18" fmla="*/ 155558 w 509394"/>
                <a:gd name="connsiteY18" fmla="*/ 92770 h 337921"/>
                <a:gd name="connsiteX19" fmla="*/ 254697 w 509394"/>
                <a:gd name="connsiteY19" fmla="*/ 100682 h 337921"/>
                <a:gd name="connsiteX20" fmla="*/ 509394 w 509394"/>
                <a:gd name="connsiteY20"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237239 h 337921"/>
                <a:gd name="connsiteX6" fmla="*/ 254697 w 509394"/>
                <a:gd name="connsiteY6" fmla="*/ 337921 h 337921"/>
                <a:gd name="connsiteX7" fmla="*/ 155558 w 509394"/>
                <a:gd name="connsiteY7" fmla="*/ 330009 h 337921"/>
                <a:gd name="connsiteX8" fmla="*/ 0 w 509394"/>
                <a:gd name="connsiteY8" fmla="*/ 237239 h 337921"/>
                <a:gd name="connsiteX9" fmla="*/ 0 w 509394"/>
                <a:gd name="connsiteY9" fmla="*/ 183574 h 337921"/>
                <a:gd name="connsiteX10" fmla="*/ 0 w 509394"/>
                <a:gd name="connsiteY10" fmla="*/ 155511 h 337921"/>
                <a:gd name="connsiteX11" fmla="*/ 0 w 509394"/>
                <a:gd name="connsiteY11" fmla="*/ 149973 h 337921"/>
                <a:gd name="connsiteX12" fmla="*/ 0 w 509394"/>
                <a:gd name="connsiteY12" fmla="*/ 101846 h 337921"/>
                <a:gd name="connsiteX13" fmla="*/ 0 w 509394"/>
                <a:gd name="connsiteY13" fmla="*/ 81729 h 337921"/>
                <a:gd name="connsiteX14" fmla="*/ 0 w 509394"/>
                <a:gd name="connsiteY14" fmla="*/ 68245 h 337921"/>
                <a:gd name="connsiteX15" fmla="*/ 0 w 509394"/>
                <a:gd name="connsiteY15" fmla="*/ 1 h 337921"/>
                <a:gd name="connsiteX16" fmla="*/ 11451 w 509394"/>
                <a:gd name="connsiteY16" fmla="*/ 29940 h 337921"/>
                <a:gd name="connsiteX17" fmla="*/ 155558 w 509394"/>
                <a:gd name="connsiteY17" fmla="*/ 92770 h 337921"/>
                <a:gd name="connsiteX18" fmla="*/ 254697 w 509394"/>
                <a:gd name="connsiteY18" fmla="*/ 100682 h 337921"/>
                <a:gd name="connsiteX19" fmla="*/ 509394 w 509394"/>
                <a:gd name="connsiteY19"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237239 h 337921"/>
                <a:gd name="connsiteX5" fmla="*/ 254697 w 509394"/>
                <a:gd name="connsiteY5" fmla="*/ 337921 h 337921"/>
                <a:gd name="connsiteX6" fmla="*/ 155558 w 509394"/>
                <a:gd name="connsiteY6" fmla="*/ 330009 h 337921"/>
                <a:gd name="connsiteX7" fmla="*/ 0 w 509394"/>
                <a:gd name="connsiteY7" fmla="*/ 237239 h 337921"/>
                <a:gd name="connsiteX8" fmla="*/ 0 w 509394"/>
                <a:gd name="connsiteY8" fmla="*/ 183574 h 337921"/>
                <a:gd name="connsiteX9" fmla="*/ 0 w 509394"/>
                <a:gd name="connsiteY9" fmla="*/ 155511 h 337921"/>
                <a:gd name="connsiteX10" fmla="*/ 0 w 509394"/>
                <a:gd name="connsiteY10" fmla="*/ 149973 h 337921"/>
                <a:gd name="connsiteX11" fmla="*/ 0 w 509394"/>
                <a:gd name="connsiteY11" fmla="*/ 101846 h 337921"/>
                <a:gd name="connsiteX12" fmla="*/ 0 w 509394"/>
                <a:gd name="connsiteY12" fmla="*/ 81729 h 337921"/>
                <a:gd name="connsiteX13" fmla="*/ 0 w 509394"/>
                <a:gd name="connsiteY13" fmla="*/ 68245 h 337921"/>
                <a:gd name="connsiteX14" fmla="*/ 0 w 509394"/>
                <a:gd name="connsiteY14" fmla="*/ 1 h 337921"/>
                <a:gd name="connsiteX15" fmla="*/ 11451 w 509394"/>
                <a:gd name="connsiteY15" fmla="*/ 29940 h 337921"/>
                <a:gd name="connsiteX16" fmla="*/ 155558 w 509394"/>
                <a:gd name="connsiteY16" fmla="*/ 92770 h 337921"/>
                <a:gd name="connsiteX17" fmla="*/ 254697 w 509394"/>
                <a:gd name="connsiteY17" fmla="*/ 100682 h 337921"/>
                <a:gd name="connsiteX18" fmla="*/ 509394 w 509394"/>
                <a:gd name="connsiteY18"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237239 h 337921"/>
                <a:gd name="connsiteX4" fmla="*/ 254697 w 509394"/>
                <a:gd name="connsiteY4" fmla="*/ 337921 h 337921"/>
                <a:gd name="connsiteX5" fmla="*/ 155558 w 509394"/>
                <a:gd name="connsiteY5" fmla="*/ 330009 h 337921"/>
                <a:gd name="connsiteX6" fmla="*/ 0 w 509394"/>
                <a:gd name="connsiteY6" fmla="*/ 237239 h 337921"/>
                <a:gd name="connsiteX7" fmla="*/ 0 w 509394"/>
                <a:gd name="connsiteY7" fmla="*/ 183574 h 337921"/>
                <a:gd name="connsiteX8" fmla="*/ 0 w 509394"/>
                <a:gd name="connsiteY8" fmla="*/ 155511 h 337921"/>
                <a:gd name="connsiteX9" fmla="*/ 0 w 509394"/>
                <a:gd name="connsiteY9" fmla="*/ 149973 h 337921"/>
                <a:gd name="connsiteX10" fmla="*/ 0 w 509394"/>
                <a:gd name="connsiteY10" fmla="*/ 101846 h 337921"/>
                <a:gd name="connsiteX11" fmla="*/ 0 w 509394"/>
                <a:gd name="connsiteY11" fmla="*/ 81729 h 337921"/>
                <a:gd name="connsiteX12" fmla="*/ 0 w 509394"/>
                <a:gd name="connsiteY12" fmla="*/ 68245 h 337921"/>
                <a:gd name="connsiteX13" fmla="*/ 0 w 509394"/>
                <a:gd name="connsiteY13" fmla="*/ 1 h 337921"/>
                <a:gd name="connsiteX14" fmla="*/ 11451 w 509394"/>
                <a:gd name="connsiteY14" fmla="*/ 29940 h 337921"/>
                <a:gd name="connsiteX15" fmla="*/ 155558 w 509394"/>
                <a:gd name="connsiteY15" fmla="*/ 92770 h 337921"/>
                <a:gd name="connsiteX16" fmla="*/ 254697 w 509394"/>
                <a:gd name="connsiteY16" fmla="*/ 100682 h 337921"/>
                <a:gd name="connsiteX17" fmla="*/ 509394 w 509394"/>
                <a:gd name="connsiteY17" fmla="*/ 0 h 337921"/>
                <a:gd name="connsiteX0" fmla="*/ 509394 w 509394"/>
                <a:gd name="connsiteY0" fmla="*/ 0 h 337921"/>
                <a:gd name="connsiteX1" fmla="*/ 509394 w 509394"/>
                <a:gd name="connsiteY1" fmla="*/ 68244 h 337921"/>
                <a:gd name="connsiteX2" fmla="*/ 509394 w 509394"/>
                <a:gd name="connsiteY2" fmla="*/ 237239 h 337921"/>
                <a:gd name="connsiteX3" fmla="*/ 254697 w 509394"/>
                <a:gd name="connsiteY3" fmla="*/ 337921 h 337921"/>
                <a:gd name="connsiteX4" fmla="*/ 155558 w 509394"/>
                <a:gd name="connsiteY4" fmla="*/ 330009 h 337921"/>
                <a:gd name="connsiteX5" fmla="*/ 0 w 509394"/>
                <a:gd name="connsiteY5" fmla="*/ 237239 h 337921"/>
                <a:gd name="connsiteX6" fmla="*/ 0 w 509394"/>
                <a:gd name="connsiteY6" fmla="*/ 183574 h 337921"/>
                <a:gd name="connsiteX7" fmla="*/ 0 w 509394"/>
                <a:gd name="connsiteY7" fmla="*/ 155511 h 337921"/>
                <a:gd name="connsiteX8" fmla="*/ 0 w 509394"/>
                <a:gd name="connsiteY8" fmla="*/ 149973 h 337921"/>
                <a:gd name="connsiteX9" fmla="*/ 0 w 509394"/>
                <a:gd name="connsiteY9" fmla="*/ 101846 h 337921"/>
                <a:gd name="connsiteX10" fmla="*/ 0 w 509394"/>
                <a:gd name="connsiteY10" fmla="*/ 81729 h 337921"/>
                <a:gd name="connsiteX11" fmla="*/ 0 w 509394"/>
                <a:gd name="connsiteY11" fmla="*/ 68245 h 337921"/>
                <a:gd name="connsiteX12" fmla="*/ 0 w 509394"/>
                <a:gd name="connsiteY12" fmla="*/ 1 h 337921"/>
                <a:gd name="connsiteX13" fmla="*/ 11451 w 509394"/>
                <a:gd name="connsiteY13" fmla="*/ 29940 h 337921"/>
                <a:gd name="connsiteX14" fmla="*/ 155558 w 509394"/>
                <a:gd name="connsiteY14" fmla="*/ 92770 h 337921"/>
                <a:gd name="connsiteX15" fmla="*/ 254697 w 509394"/>
                <a:gd name="connsiteY15" fmla="*/ 100682 h 337921"/>
                <a:gd name="connsiteX16" fmla="*/ 509394 w 509394"/>
                <a:gd name="connsiteY16"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68245 h 337921"/>
                <a:gd name="connsiteX11" fmla="*/ 0 w 509394"/>
                <a:gd name="connsiteY11" fmla="*/ 1 h 337921"/>
                <a:gd name="connsiteX12" fmla="*/ 11451 w 509394"/>
                <a:gd name="connsiteY12" fmla="*/ 29940 h 337921"/>
                <a:gd name="connsiteX13" fmla="*/ 155558 w 509394"/>
                <a:gd name="connsiteY13" fmla="*/ 92770 h 337921"/>
                <a:gd name="connsiteX14" fmla="*/ 254697 w 509394"/>
                <a:gd name="connsiteY14" fmla="*/ 100682 h 337921"/>
                <a:gd name="connsiteX15" fmla="*/ 509394 w 509394"/>
                <a:gd name="connsiteY15"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1 h 337921"/>
                <a:gd name="connsiteX11" fmla="*/ 11451 w 509394"/>
                <a:gd name="connsiteY11" fmla="*/ 29940 h 337921"/>
                <a:gd name="connsiteX12" fmla="*/ 155558 w 509394"/>
                <a:gd name="connsiteY12" fmla="*/ 92770 h 337921"/>
                <a:gd name="connsiteX13" fmla="*/ 254697 w 509394"/>
                <a:gd name="connsiteY13" fmla="*/ 100682 h 337921"/>
                <a:gd name="connsiteX14" fmla="*/ 509394 w 509394"/>
                <a:gd name="connsiteY14"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1 h 337921"/>
                <a:gd name="connsiteX10" fmla="*/ 11451 w 509394"/>
                <a:gd name="connsiteY10" fmla="*/ 29940 h 337921"/>
                <a:gd name="connsiteX11" fmla="*/ 155558 w 509394"/>
                <a:gd name="connsiteY11" fmla="*/ 92770 h 337921"/>
                <a:gd name="connsiteX12" fmla="*/ 254697 w 509394"/>
                <a:gd name="connsiteY12" fmla="*/ 100682 h 337921"/>
                <a:gd name="connsiteX13" fmla="*/ 509394 w 509394"/>
                <a:gd name="connsiteY13"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 h 337921"/>
                <a:gd name="connsiteX9" fmla="*/ 11451 w 509394"/>
                <a:gd name="connsiteY9" fmla="*/ 29940 h 337921"/>
                <a:gd name="connsiteX10" fmla="*/ 155558 w 509394"/>
                <a:gd name="connsiteY10" fmla="*/ 92770 h 337921"/>
                <a:gd name="connsiteX11" fmla="*/ 254697 w 509394"/>
                <a:gd name="connsiteY11" fmla="*/ 100682 h 337921"/>
                <a:gd name="connsiteX12" fmla="*/ 509394 w 509394"/>
                <a:gd name="connsiteY12"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 h 337921"/>
                <a:gd name="connsiteX8" fmla="*/ 11451 w 509394"/>
                <a:gd name="connsiteY8" fmla="*/ 29940 h 337921"/>
                <a:gd name="connsiteX9" fmla="*/ 155558 w 509394"/>
                <a:gd name="connsiteY9" fmla="*/ 92770 h 337921"/>
                <a:gd name="connsiteX10" fmla="*/ 254697 w 509394"/>
                <a:gd name="connsiteY10" fmla="*/ 100682 h 337921"/>
                <a:gd name="connsiteX11" fmla="*/ 509394 w 509394"/>
                <a:gd name="connsiteY11"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 h 337921"/>
                <a:gd name="connsiteX7" fmla="*/ 11451 w 509394"/>
                <a:gd name="connsiteY7" fmla="*/ 29940 h 337921"/>
                <a:gd name="connsiteX8" fmla="*/ 155558 w 509394"/>
                <a:gd name="connsiteY8" fmla="*/ 92770 h 337921"/>
                <a:gd name="connsiteX9" fmla="*/ 254697 w 509394"/>
                <a:gd name="connsiteY9" fmla="*/ 100682 h 337921"/>
                <a:gd name="connsiteX10" fmla="*/ 509394 w 509394"/>
                <a:gd name="connsiteY10"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 h 337921"/>
                <a:gd name="connsiteX6" fmla="*/ 11451 w 509394"/>
                <a:gd name="connsiteY6" fmla="*/ 29940 h 337921"/>
                <a:gd name="connsiteX7" fmla="*/ 155558 w 509394"/>
                <a:gd name="connsiteY7" fmla="*/ 92770 h 337921"/>
                <a:gd name="connsiteX8" fmla="*/ 254697 w 509394"/>
                <a:gd name="connsiteY8" fmla="*/ 100682 h 337921"/>
                <a:gd name="connsiteX9" fmla="*/ 509394 w 509394"/>
                <a:gd name="connsiteY9" fmla="*/ 0 h 33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394" h="337921">
                  <a:moveTo>
                    <a:pt x="509394" y="0"/>
                  </a:moveTo>
                  <a:lnTo>
                    <a:pt x="509394" y="237239"/>
                  </a:lnTo>
                  <a:cubicBezTo>
                    <a:pt x="507766" y="279888"/>
                    <a:pt x="395362" y="337921"/>
                    <a:pt x="254697" y="337921"/>
                  </a:cubicBezTo>
                  <a:cubicBezTo>
                    <a:pt x="219531" y="337921"/>
                    <a:pt x="186029" y="335104"/>
                    <a:pt x="155558" y="330009"/>
                  </a:cubicBezTo>
                  <a:cubicBezTo>
                    <a:pt x="64143" y="314725"/>
                    <a:pt x="0" y="278943"/>
                    <a:pt x="0" y="23723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Light"/>
                <a:ea typeface="Segoe UI" pitchFamily="34" charset="0"/>
                <a:cs typeface="Segoe UI" pitchFamily="34" charset="0"/>
              </a:endParaRPr>
            </a:p>
          </p:txBody>
        </p:sp>
      </p:grpSp>
      <p:sp>
        <p:nvSpPr>
          <p:cNvPr id="36" name="Title 1">
            <a:extLst>
              <a:ext uri="{FF2B5EF4-FFF2-40B4-BE49-F238E27FC236}">
                <a16:creationId xmlns:a16="http://schemas.microsoft.com/office/drawing/2014/main" id="{37E8F9E8-AB83-3E4A-9862-805CDD8E3DC7}"/>
              </a:ext>
            </a:extLst>
          </p:cNvPr>
          <p:cNvSpPr txBox="1">
            <a:spLocks/>
          </p:cNvSpPr>
          <p:nvPr/>
        </p:nvSpPr>
        <p:spPr>
          <a:xfrm>
            <a:off x="1148902" y="1028612"/>
            <a:ext cx="10045377" cy="437043"/>
          </a:xfrm>
          <a:prstGeom prst="rect">
            <a:avLst/>
          </a:prstGeom>
        </p:spPr>
        <p:style>
          <a:lnRef idx="0">
            <a:schemeClr val="accent2"/>
          </a:lnRef>
          <a:fillRef idx="3">
            <a:schemeClr val="accent2"/>
          </a:fillRef>
          <a:effectRef idx="3">
            <a:schemeClr val="accent2"/>
          </a:effectRef>
          <a:fontRef idx="minor">
            <a:schemeClr val="lt1"/>
          </a:fontRef>
        </p:style>
        <p:txBody>
          <a:bodyPr wrap="square" lIns="91440" tIns="45720" rIns="91440" anchor="ctr">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80000"/>
              </a:lnSpc>
              <a:spcBef>
                <a:spcPts val="1200"/>
              </a:spcBef>
              <a:spcAft>
                <a:spcPts val="0"/>
              </a:spcAft>
              <a:buClrTx/>
              <a:buSzTx/>
              <a:buFontTx/>
              <a:buNone/>
              <a:tabLst/>
              <a:defRPr/>
            </a:pPr>
            <a:r>
              <a:rPr lang="en-US" sz="2800" b="1" spc="50" dirty="0">
                <a:solidFill>
                  <a:schemeClr val="bg1"/>
                </a:solidFill>
                <a:latin typeface="Segoe UI Semibold" panose="020B0502040204020203" pitchFamily="34" charset="0"/>
                <a:ea typeface="Segoe UI Semilight" charset="0"/>
                <a:cs typeface="Segoe UI Semibold" panose="020B0502040204020203" pitchFamily="34" charset="0"/>
              </a:rPr>
              <a:t>	</a:t>
            </a:r>
            <a:r>
              <a:rPr kumimoji="0" lang="en-US" sz="2800" b="1" i="0" u="none" strike="noStrike" kern="1200" cap="none" spc="50" normalizeH="0" baseline="0" noProof="0" dirty="0">
                <a:ln w="3175">
                  <a:noFill/>
                </a:ln>
                <a:solidFill>
                  <a:schemeClr val="bg1"/>
                </a:solidFill>
                <a:effectLst/>
                <a:uLnTx/>
                <a:uFillTx/>
                <a:latin typeface="Segoe UI Semibold" panose="020B0502040204020203" pitchFamily="34" charset="0"/>
                <a:ea typeface="Segoe UI Semilight" charset="0"/>
                <a:cs typeface="Segoe UI Semibold" panose="020B0502040204020203" pitchFamily="34" charset="0"/>
              </a:rPr>
              <a:t>The intelligent relational cloud database service </a:t>
            </a:r>
          </a:p>
        </p:txBody>
      </p:sp>
      <p:sp>
        <p:nvSpPr>
          <p:cNvPr id="6" name="Rectangle 5">
            <a:extLst>
              <a:ext uri="{FF2B5EF4-FFF2-40B4-BE49-F238E27FC236}">
                <a16:creationId xmlns:a16="http://schemas.microsoft.com/office/drawing/2014/main" id="{39F41658-DD85-4741-A33A-19C8DADCD7FF}"/>
              </a:ext>
            </a:extLst>
          </p:cNvPr>
          <p:cNvSpPr/>
          <p:nvPr/>
        </p:nvSpPr>
        <p:spPr>
          <a:xfrm>
            <a:off x="-1772" y="55837"/>
            <a:ext cx="7997613" cy="523220"/>
          </a:xfrm>
          <a:prstGeom prst="rect">
            <a:avLst/>
          </a:prstGeom>
        </p:spPr>
        <p:txBody>
          <a:bodyPr wrap="square">
            <a:spAutoFit/>
          </a:bodyPr>
          <a:lstStyle/>
          <a:p>
            <a:r>
              <a:rPr lang="en-US" sz="2800" b="1" dirty="0"/>
              <a:t>Azure SQL Database – Everything built-in</a:t>
            </a:r>
            <a:endParaRPr lang="en-IN" sz="2800" b="1" dirty="0"/>
          </a:p>
        </p:txBody>
      </p:sp>
      <p:sp>
        <p:nvSpPr>
          <p:cNvPr id="7" name="Arrow: Down 6">
            <a:extLst>
              <a:ext uri="{FF2B5EF4-FFF2-40B4-BE49-F238E27FC236}">
                <a16:creationId xmlns:a16="http://schemas.microsoft.com/office/drawing/2014/main" id="{47DCD2DA-5C81-4D33-88F6-C3EE0A72EF77}"/>
              </a:ext>
            </a:extLst>
          </p:cNvPr>
          <p:cNvSpPr/>
          <p:nvPr/>
        </p:nvSpPr>
        <p:spPr>
          <a:xfrm>
            <a:off x="5227093" y="1465655"/>
            <a:ext cx="491319" cy="7173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2E8E5631-743E-4F01-9F57-276BA7E4FAA0}"/>
              </a:ext>
            </a:extLst>
          </p:cNvPr>
          <p:cNvSpPr txBox="1"/>
          <p:nvPr/>
        </p:nvSpPr>
        <p:spPr>
          <a:xfrm>
            <a:off x="8122217" y="38405"/>
            <a:ext cx="4145280" cy="492412"/>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spTree>
    <p:extLst>
      <p:ext uri="{BB962C8B-B14F-4D97-AF65-F5344CB8AC3E}">
        <p14:creationId xmlns:p14="http://schemas.microsoft.com/office/powerpoint/2010/main" val="2777121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0"/>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chemeClr val="bg1">
                  <a:lumMod val="85000"/>
                </a:schemeClr>
              </a:solidFill>
              <a:latin typeface="Avenir Medium" charset="0"/>
              <a:ea typeface="Avenir Medium" charset="0"/>
              <a:cs typeface="Avenir Medium" charset="0"/>
            </a:endParaRPr>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324465" y="3035042"/>
            <a:ext cx="11543070"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Preparedness Check</a:t>
            </a:r>
          </a:p>
        </p:txBody>
      </p:sp>
    </p:spTree>
    <p:extLst>
      <p:ext uri="{BB962C8B-B14F-4D97-AF65-F5344CB8AC3E}">
        <p14:creationId xmlns:p14="http://schemas.microsoft.com/office/powerpoint/2010/main" val="173703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8C7A4C-DA9B-468B-9324-F2A2DFCF32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98974" y="0"/>
            <a:ext cx="5493026" cy="6858000"/>
          </a:xfrm>
          <a:prstGeom prst="rect">
            <a:avLst/>
          </a:prstGeom>
        </p:spPr>
      </p:pic>
      <p:sp>
        <p:nvSpPr>
          <p:cNvPr id="12" name="Shape 58">
            <a:extLst>
              <a:ext uri="{FF2B5EF4-FFF2-40B4-BE49-F238E27FC236}">
                <a16:creationId xmlns:a16="http://schemas.microsoft.com/office/drawing/2014/main" id="{B82C1E2A-38B6-FF4A-840F-10550C103D40}"/>
              </a:ext>
            </a:extLst>
          </p:cNvPr>
          <p:cNvSpPr txBox="1">
            <a:spLocks/>
          </p:cNvSpPr>
          <p:nvPr/>
        </p:nvSpPr>
        <p:spPr>
          <a:xfrm>
            <a:off x="426087" y="467843"/>
            <a:ext cx="5220877"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US" sz="3200" b="1" kern="0" dirty="0">
                <a:solidFill>
                  <a:schemeClr val="tx1"/>
                </a:solidFill>
                <a:latin typeface="Arial" panose="020B0604020202020204" pitchFamily="34" charset="0"/>
                <a:cs typeface="Arial" panose="020B0604020202020204" pitchFamily="34" charset="0"/>
              </a:rPr>
              <a:t>AGENDA</a:t>
            </a:r>
          </a:p>
        </p:txBody>
      </p:sp>
      <p:pic>
        <p:nvPicPr>
          <p:cNvPr id="8" name="Picture 7">
            <a:extLst>
              <a:ext uri="{FF2B5EF4-FFF2-40B4-BE49-F238E27FC236}">
                <a16:creationId xmlns:a16="http://schemas.microsoft.com/office/drawing/2014/main" id="{C58739A1-4221-A347-94B4-6DBA3382A5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623848" y="6072136"/>
            <a:ext cx="5568152" cy="786618"/>
          </a:xfrm>
          <a:prstGeom prst="rect">
            <a:avLst/>
          </a:prstGeom>
        </p:spPr>
      </p:pic>
      <p:sp>
        <p:nvSpPr>
          <p:cNvPr id="9" name="Rectangle 8">
            <a:extLst>
              <a:ext uri="{FF2B5EF4-FFF2-40B4-BE49-F238E27FC236}">
                <a16:creationId xmlns:a16="http://schemas.microsoft.com/office/drawing/2014/main" id="{4C21FB7C-0BA4-4B95-9C36-821181CF33A3}"/>
              </a:ext>
            </a:extLst>
          </p:cNvPr>
          <p:cNvSpPr/>
          <p:nvPr/>
        </p:nvSpPr>
        <p:spPr>
          <a:xfrm>
            <a:off x="571500" y="1167241"/>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5542DF7-4E26-481C-A641-D1280956DF3B}"/>
              </a:ext>
            </a:extLst>
          </p:cNvPr>
          <p:cNvSpPr txBox="1"/>
          <p:nvPr/>
        </p:nvSpPr>
        <p:spPr>
          <a:xfrm>
            <a:off x="571500" y="494252"/>
            <a:ext cx="5610279" cy="6781344"/>
          </a:xfrm>
          <a:prstGeom prst="rect">
            <a:avLst/>
          </a:prstGeom>
          <a:noFill/>
        </p:spPr>
        <p:txBody>
          <a:bodyPr wrap="square" rtlCol="0">
            <a:spAutoFit/>
          </a:bodyPr>
          <a:lstStyle/>
          <a:p>
            <a:pPr>
              <a:lnSpc>
                <a:spcPct val="150000"/>
              </a:lnSpc>
              <a:buClr>
                <a:srgbClr val="E02133"/>
              </a:buClr>
            </a:pPr>
            <a:endParaRPr lang="en-US" b="1" dirty="0">
              <a:latin typeface="Arial" panose="020B0604020202020204" pitchFamily="34" charset="0"/>
              <a:cs typeface="Arial" panose="020B0604020202020204" pitchFamily="34" charset="0"/>
            </a:endParaRPr>
          </a:p>
          <a:p>
            <a:pPr marL="285750" indent="-285750">
              <a:lnSpc>
                <a:spcPct val="150000"/>
              </a:lnSpc>
              <a:buClr>
                <a:srgbClr val="E02133"/>
              </a:buClr>
              <a:buFont typeface="Wingdings" pitchFamily="2" charset="2"/>
              <a:buChar char="§"/>
            </a:pPr>
            <a:endParaRPr lang="en-US" b="1" dirty="0">
              <a:latin typeface="Arial" panose="020B0604020202020204" pitchFamily="34" charset="0"/>
              <a:cs typeface="Arial" panose="020B0604020202020204" pitchFamily="34" charset="0"/>
            </a:endParaRPr>
          </a:p>
          <a:p>
            <a:pPr marL="285750" indent="-285750">
              <a:lnSpc>
                <a:spcPct val="150000"/>
              </a:lnSpc>
              <a:buClr>
                <a:srgbClr val="E02133"/>
              </a:buClr>
              <a:buFont typeface="Wingdings" pitchFamily="2" charset="2"/>
              <a:buChar char="§"/>
            </a:pPr>
            <a:r>
              <a:rPr lang="en-US" sz="1400" b="1" dirty="0">
                <a:latin typeface="Arial" panose="020B0604020202020204" pitchFamily="34" charset="0"/>
                <a:cs typeface="Arial" panose="020B0604020202020204" pitchFamily="34" charset="0"/>
              </a:rPr>
              <a:t>About Pactera Edge</a:t>
            </a:r>
          </a:p>
          <a:p>
            <a:pPr marL="285750" indent="-285750">
              <a:lnSpc>
                <a:spcPct val="150000"/>
              </a:lnSpc>
              <a:buClr>
                <a:srgbClr val="E02133"/>
              </a:buClr>
              <a:buFont typeface="Wingdings" pitchFamily="2" charset="2"/>
              <a:buChar char="§"/>
            </a:pPr>
            <a:r>
              <a:rPr lang="en-US" sz="1400" b="1" dirty="0">
                <a:latin typeface="Arial" panose="020B0604020202020204" pitchFamily="34" charset="0"/>
                <a:cs typeface="Arial" panose="020B0604020202020204" pitchFamily="34" charset="0"/>
              </a:rPr>
              <a:t>Partnership</a:t>
            </a:r>
          </a:p>
          <a:p>
            <a:pPr marL="285750" indent="-285750">
              <a:lnSpc>
                <a:spcPct val="150000"/>
              </a:lnSpc>
              <a:buClr>
                <a:srgbClr val="E02133"/>
              </a:buClr>
              <a:buFont typeface="Wingdings" pitchFamily="2" charset="2"/>
              <a:buChar char="§"/>
            </a:pPr>
            <a:r>
              <a:rPr lang="en-US" sz="1400" b="1" dirty="0">
                <a:latin typeface="Arial" panose="020B0604020202020204" pitchFamily="34" charset="0"/>
                <a:cs typeface="Arial" panose="020B0604020202020204" pitchFamily="34" charset="0"/>
              </a:rPr>
              <a:t>PaaS Market Overview</a:t>
            </a:r>
          </a:p>
          <a:p>
            <a:pPr marL="285750" indent="-285750">
              <a:lnSpc>
                <a:spcPct val="150000"/>
              </a:lnSpc>
              <a:buClr>
                <a:srgbClr val="E02133"/>
              </a:buClr>
              <a:buFont typeface="Wingdings" pitchFamily="2" charset="2"/>
              <a:buChar char="§"/>
            </a:pPr>
            <a:r>
              <a:rPr lang="en-US" sz="1400" b="1" dirty="0">
                <a:latin typeface="Arial" panose="020B0604020202020204" pitchFamily="34" charset="0"/>
                <a:cs typeface="Arial" panose="020B0604020202020204" pitchFamily="34" charset="0"/>
              </a:rPr>
              <a:t>What We do</a:t>
            </a:r>
          </a:p>
          <a:p>
            <a:pPr marL="285750" indent="-285750">
              <a:lnSpc>
                <a:spcPct val="150000"/>
              </a:lnSpc>
              <a:buClr>
                <a:srgbClr val="E02133"/>
              </a:buClr>
              <a:buFont typeface="Wingdings" pitchFamily="2" charset="2"/>
              <a:buChar char="§"/>
            </a:pPr>
            <a:r>
              <a:rPr lang="en-US" sz="1400" b="1" dirty="0">
                <a:latin typeface="Arial" panose="020B0604020202020204" pitchFamily="34" charset="0"/>
                <a:cs typeface="Arial" panose="020B0604020202020204" pitchFamily="34" charset="0"/>
              </a:rPr>
              <a:t> Why Azure PaaS and Benefit?</a:t>
            </a:r>
          </a:p>
          <a:p>
            <a:pPr marL="2857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Benefits of PaaS across different protagonists</a:t>
            </a:r>
          </a:p>
          <a:p>
            <a:pPr marL="285750"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Challenges with On-premise Database Infrastructures</a:t>
            </a:r>
          </a:p>
          <a:p>
            <a:pPr marL="285750"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Features of Azure SQL DB</a:t>
            </a:r>
          </a:p>
          <a:p>
            <a:pPr marL="285750"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Azure SQL- Everything Built In</a:t>
            </a:r>
          </a:p>
          <a:p>
            <a:pPr marL="285750"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Preparedness Check</a:t>
            </a:r>
          </a:p>
          <a:p>
            <a:pPr marL="285750"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DB Migration </a:t>
            </a:r>
          </a:p>
          <a:p>
            <a:pPr marL="7429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Assessment </a:t>
            </a:r>
          </a:p>
          <a:p>
            <a:pPr marL="7429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Plan </a:t>
            </a:r>
          </a:p>
          <a:p>
            <a:pPr marL="7429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Migrate </a:t>
            </a:r>
          </a:p>
          <a:p>
            <a:pPr marL="7429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Validate </a:t>
            </a:r>
          </a:p>
          <a:p>
            <a:pPr marL="742950" lvl="1" indent="-285750">
              <a:lnSpc>
                <a:spcPct val="150000"/>
              </a:lnSpc>
              <a:buClr>
                <a:srgbClr val="E02133"/>
              </a:buClr>
              <a:buFont typeface="Wingdings" pitchFamily="2" charset="2"/>
              <a:buChar char="§"/>
            </a:pPr>
            <a:r>
              <a:rPr lang="en-GB" sz="1400" b="1" dirty="0">
                <a:latin typeface="Arial" panose="020B0604020202020204" pitchFamily="34" charset="0"/>
                <a:cs typeface="Arial" panose="020B0604020202020204" pitchFamily="34" charset="0"/>
              </a:rPr>
              <a:t>Manage and Monitor</a:t>
            </a:r>
          </a:p>
          <a:p>
            <a:pPr marL="285750" indent="-285750">
              <a:lnSpc>
                <a:spcPct val="150000"/>
              </a:lnSpc>
              <a:buClr>
                <a:srgbClr val="E02133"/>
              </a:buClr>
              <a:buFont typeface="Wingdings" pitchFamily="2" charset="2"/>
              <a:buChar char="§"/>
            </a:pPr>
            <a:endParaRPr lang="en-GB" sz="1400" b="1" dirty="0">
              <a:latin typeface="Arial" panose="020B0604020202020204" pitchFamily="34" charset="0"/>
              <a:cs typeface="Arial" panose="020B0604020202020204" pitchFamily="34" charset="0"/>
            </a:endParaRPr>
          </a:p>
          <a:p>
            <a:pPr>
              <a:lnSpc>
                <a:spcPct val="150000"/>
              </a:lnSpc>
              <a:buClr>
                <a:srgbClr val="E02133"/>
              </a:buClr>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94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nvPr>
        </p:nvGraphicFramePr>
        <p:xfrm>
          <a:off x="307299" y="2055416"/>
          <a:ext cx="5909925" cy="3071609"/>
        </p:xfrm>
        <a:graphic>
          <a:graphicData uri="http://schemas.openxmlformats.org/drawingml/2006/table">
            <a:tbl>
              <a:tblPr firstRow="1" bandRow="1">
                <a:tableStyleId>{5C22544A-7EE6-4342-B048-85BDC9FD1C3A}</a:tableStyleId>
              </a:tblPr>
              <a:tblGrid>
                <a:gridCol w="298819">
                  <a:extLst>
                    <a:ext uri="{9D8B030D-6E8A-4147-A177-3AD203B41FA5}">
                      <a16:colId xmlns:a16="http://schemas.microsoft.com/office/drawing/2014/main" val="798611684"/>
                    </a:ext>
                  </a:extLst>
                </a:gridCol>
                <a:gridCol w="5611106">
                  <a:extLst>
                    <a:ext uri="{9D8B030D-6E8A-4147-A177-3AD203B41FA5}">
                      <a16:colId xmlns:a16="http://schemas.microsoft.com/office/drawing/2014/main" val="3624280455"/>
                    </a:ext>
                  </a:extLst>
                </a:gridCol>
              </a:tblGrid>
              <a:tr h="632723">
                <a:tc>
                  <a:txBody>
                    <a:bodyPr/>
                    <a:lstStyle/>
                    <a:p>
                      <a:r>
                        <a:rPr lang="en-US" sz="1600" b="0">
                          <a:solidFill>
                            <a:schemeClr val="bg1"/>
                          </a:solidFill>
                        </a:rPr>
                        <a:t>1</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a:solidFill>
                            <a:schemeClr val="tx1"/>
                          </a:solidFill>
                          <a:latin typeface="+mn-lt"/>
                          <a:ea typeface="+mn-ea"/>
                          <a:cs typeface="+mn-cs"/>
                        </a:rPr>
                        <a:t>Business Owner Identified? (Customer Sponsorship)</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95527815"/>
                  </a:ext>
                </a:extLst>
              </a:tr>
              <a:tr h="581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2</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r>
                        <a:rPr lang="en-US" sz="1600">
                          <a:solidFill>
                            <a:schemeClr val="tx1"/>
                          </a:solidFill>
                        </a:rPr>
                        <a:t>Business Value Identified (The Why?)</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3388397172"/>
                  </a:ext>
                </a:extLst>
              </a:tr>
              <a:tr h="606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3</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tx1"/>
                          </a:solidFill>
                        </a:rPr>
                        <a:t>Corp Cloud team-IT blessed? (Frictionless)</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775677099"/>
                  </a:ext>
                </a:extLst>
              </a:tr>
              <a:tr h="606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4</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tx1"/>
                          </a:solidFill>
                        </a:rPr>
                        <a:t>Security and Compliance blessed? (Key to Production)</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589539100"/>
                  </a:ext>
                </a:extLst>
              </a:tr>
              <a:tr h="644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5</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Cost out versus Tech Stack? (Budget identified?</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3161886886"/>
                  </a:ext>
                </a:extLst>
              </a:tr>
            </a:tbl>
          </a:graphicData>
        </a:graphic>
      </p:graphicFrame>
      <p:graphicFrame>
        <p:nvGraphicFramePr>
          <p:cNvPr id="11" name="Table 10">
            <a:extLst>
              <a:ext uri="{FF2B5EF4-FFF2-40B4-BE49-F238E27FC236}">
                <a16:creationId xmlns:a16="http://schemas.microsoft.com/office/drawing/2014/main" id="{3B42FB20-ACDF-41BD-B94F-D2F7D99AE4B4}"/>
              </a:ext>
            </a:extLst>
          </p:cNvPr>
          <p:cNvGraphicFramePr>
            <a:graphicFrameLocks noGrp="1"/>
          </p:cNvGraphicFramePr>
          <p:nvPr>
            <p:extLst>
              <p:ext uri="{D42A27DB-BD31-4B8C-83A1-F6EECF244321}">
                <p14:modId xmlns:p14="http://schemas.microsoft.com/office/powerpoint/2010/main" val="3899747267"/>
              </p:ext>
            </p:extLst>
          </p:nvPr>
        </p:nvGraphicFramePr>
        <p:xfrm>
          <a:off x="6687788" y="2055416"/>
          <a:ext cx="5504212" cy="2342610"/>
        </p:xfrm>
        <a:graphic>
          <a:graphicData uri="http://schemas.openxmlformats.org/drawingml/2006/table">
            <a:tbl>
              <a:tblPr firstRow="1" bandRow="1">
                <a:tableStyleId>{5C22544A-7EE6-4342-B048-85BDC9FD1C3A}</a:tableStyleId>
              </a:tblPr>
              <a:tblGrid>
                <a:gridCol w="274044">
                  <a:extLst>
                    <a:ext uri="{9D8B030D-6E8A-4147-A177-3AD203B41FA5}">
                      <a16:colId xmlns:a16="http://schemas.microsoft.com/office/drawing/2014/main" val="798611684"/>
                    </a:ext>
                  </a:extLst>
                </a:gridCol>
                <a:gridCol w="5230168">
                  <a:extLst>
                    <a:ext uri="{9D8B030D-6E8A-4147-A177-3AD203B41FA5}">
                      <a16:colId xmlns:a16="http://schemas.microsoft.com/office/drawing/2014/main" val="3624280455"/>
                    </a:ext>
                  </a:extLst>
                </a:gridCol>
              </a:tblGrid>
              <a:tr h="552149">
                <a:tc>
                  <a:txBody>
                    <a:bodyPr/>
                    <a:lstStyle/>
                    <a:p>
                      <a:r>
                        <a:rPr lang="en-US" sz="1600" b="0">
                          <a:solidFill>
                            <a:schemeClr val="bg1"/>
                          </a:solidFill>
                        </a:rPr>
                        <a:t>1</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Ensure “right” solution (Engaged your Cloud architect)</a:t>
                      </a:r>
                      <a:endParaRPr lang="en-US" sz="1600" dirty="0">
                        <a:solidFill>
                          <a:schemeClr val="tx1"/>
                        </a:solidFill>
                      </a:endParaRP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95527815"/>
                  </a:ext>
                </a:extLst>
              </a:tr>
              <a:tr h="566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2</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Are you teamed with your MSFT Account Team?</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775677099"/>
                  </a:ext>
                </a:extLst>
              </a:tr>
              <a:tr h="614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3</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“Help” programs identified (DWR resource, CIF etc.)</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589539100"/>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rPr>
                        <a:t>4</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Purchasing vehicle identified? (Production Path?)</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3161886886"/>
                  </a:ext>
                </a:extLst>
              </a:tr>
            </a:tbl>
          </a:graphicData>
        </a:graphic>
      </p:graphicFrame>
      <p:sp>
        <p:nvSpPr>
          <p:cNvPr id="14" name="TextBox 13">
            <a:extLst>
              <a:ext uri="{FF2B5EF4-FFF2-40B4-BE49-F238E27FC236}">
                <a16:creationId xmlns:a16="http://schemas.microsoft.com/office/drawing/2014/main" id="{3BC5EFCF-3605-41B0-859A-F4279E895389}"/>
              </a:ext>
            </a:extLst>
          </p:cNvPr>
          <p:cNvSpPr txBox="1"/>
          <p:nvPr/>
        </p:nvSpPr>
        <p:spPr>
          <a:xfrm>
            <a:off x="74101" y="203680"/>
            <a:ext cx="8191815" cy="860434"/>
          </a:xfrm>
          <a:prstGeom prst="rect">
            <a:avLst/>
          </a:prstGeom>
          <a:noFill/>
        </p:spPr>
        <p:txBody>
          <a:bodyPr wrap="square" lIns="182854" tIns="146284" rIns="182854" bIns="146284" rtlCol="0">
            <a:spAutoFit/>
          </a:bodyPr>
          <a:lstStyle/>
          <a:p>
            <a:pPr defTabSz="914192">
              <a:lnSpc>
                <a:spcPct val="90000"/>
              </a:lnSpc>
              <a:spcBef>
                <a:spcPct val="20000"/>
              </a:spcBef>
              <a:buSzPct val="90000"/>
              <a:defRPr/>
            </a:pPr>
            <a:r>
              <a:rPr lang="en-US" sz="3921" spc="-100" dirty="0">
                <a:ln w="3175">
                  <a:noFill/>
                </a:ln>
                <a:cs typeface="Segoe UI" pitchFamily="34" charset="0"/>
              </a:rPr>
              <a:t>Are you prepared?</a:t>
            </a:r>
          </a:p>
        </p:txBody>
      </p:sp>
      <p:sp>
        <p:nvSpPr>
          <p:cNvPr id="15" name="TextBox 14">
            <a:extLst>
              <a:ext uri="{FF2B5EF4-FFF2-40B4-BE49-F238E27FC236}">
                <a16:creationId xmlns:a16="http://schemas.microsoft.com/office/drawing/2014/main" id="{E5DFDDF8-EA6D-451E-8D70-2F7221D1F666}"/>
              </a:ext>
            </a:extLst>
          </p:cNvPr>
          <p:cNvSpPr txBox="1"/>
          <p:nvPr/>
        </p:nvSpPr>
        <p:spPr>
          <a:xfrm>
            <a:off x="1085247" y="1263503"/>
            <a:ext cx="3084761"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dirty="0">
                <a:gradFill>
                  <a:gsLst>
                    <a:gs pos="2917">
                      <a:srgbClr val="353535"/>
                    </a:gs>
                    <a:gs pos="30000">
                      <a:srgbClr val="353535"/>
                    </a:gs>
                  </a:gsLst>
                  <a:lin ang="5400000" scaled="0"/>
                </a:gradFill>
                <a:latin typeface="Segoe UI Semilight"/>
              </a:rPr>
              <a:t>Customer Checklist:</a:t>
            </a:r>
          </a:p>
        </p:txBody>
      </p:sp>
      <p:sp>
        <p:nvSpPr>
          <p:cNvPr id="16" name="TextBox 15">
            <a:extLst>
              <a:ext uri="{FF2B5EF4-FFF2-40B4-BE49-F238E27FC236}">
                <a16:creationId xmlns:a16="http://schemas.microsoft.com/office/drawing/2014/main" id="{484C61B4-AA4B-44EF-9AB8-DAF14E0857F8}"/>
              </a:ext>
            </a:extLst>
          </p:cNvPr>
          <p:cNvSpPr txBox="1"/>
          <p:nvPr/>
        </p:nvSpPr>
        <p:spPr>
          <a:xfrm>
            <a:off x="7805639" y="1163960"/>
            <a:ext cx="4461858"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dirty="0">
                <a:gradFill>
                  <a:gsLst>
                    <a:gs pos="2917">
                      <a:srgbClr val="353535"/>
                    </a:gs>
                    <a:gs pos="30000">
                      <a:srgbClr val="353535"/>
                    </a:gs>
                  </a:gsLst>
                  <a:lin ang="5400000" scaled="0"/>
                </a:gradFill>
                <a:latin typeface="Segoe UI Semilight"/>
              </a:rPr>
              <a:t>Pactera Checklist:</a:t>
            </a:r>
          </a:p>
        </p:txBody>
      </p:sp>
      <p:sp>
        <p:nvSpPr>
          <p:cNvPr id="7" name="TextBox 6">
            <a:extLst>
              <a:ext uri="{FF2B5EF4-FFF2-40B4-BE49-F238E27FC236}">
                <a16:creationId xmlns:a16="http://schemas.microsoft.com/office/drawing/2014/main" id="{9DB50BA5-9C39-4D07-998A-E0705CE91FD9}"/>
              </a:ext>
            </a:extLst>
          </p:cNvPr>
          <p:cNvSpPr txBox="1"/>
          <p:nvPr/>
        </p:nvSpPr>
        <p:spPr>
          <a:xfrm>
            <a:off x="8122217" y="38405"/>
            <a:ext cx="4145280" cy="492412"/>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spTree>
    <p:extLst>
      <p:ext uri="{BB962C8B-B14F-4D97-AF65-F5344CB8AC3E}">
        <p14:creationId xmlns:p14="http://schemas.microsoft.com/office/powerpoint/2010/main" val="1836866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302" y="2077817"/>
            <a:ext cx="4840694" cy="1102111"/>
          </a:xfrm>
        </p:spPr>
        <p:txBody>
          <a:bodyPr/>
          <a:lstStyle/>
          <a:p>
            <a:r>
              <a:rPr lang="en-US" dirty="0"/>
              <a:t>DB Migration </a:t>
            </a:r>
          </a:p>
        </p:txBody>
      </p:sp>
      <p:sp>
        <p:nvSpPr>
          <p:cNvPr id="9" name="Text Placeholder 8"/>
          <p:cNvSpPr>
            <a:spLocks noGrp="1"/>
          </p:cNvSpPr>
          <p:nvPr>
            <p:ph type="body" sz="quarter" idx="14"/>
          </p:nvPr>
        </p:nvSpPr>
        <p:spPr>
          <a:xfrm>
            <a:off x="295858" y="3429000"/>
            <a:ext cx="4760167" cy="2001960"/>
          </a:xfrm>
        </p:spPr>
        <p:txBody>
          <a:bodyPr/>
          <a:lstStyle/>
          <a:p>
            <a:pPr marL="457025" indent="-457025">
              <a:buFont typeface="Arial" panose="020B0604020202020204" pitchFamily="34" charset="0"/>
              <a:buChar char="•"/>
            </a:pPr>
            <a:r>
              <a:rPr lang="en-US" sz="2400" spc="-100" dirty="0">
                <a:solidFill>
                  <a:schemeClr val="tx1"/>
                </a:solidFill>
              </a:rPr>
              <a:t>What’s driving Migrations? </a:t>
            </a:r>
          </a:p>
          <a:p>
            <a:pPr marL="457025" indent="-457025">
              <a:buFont typeface="Arial" panose="020B0604020202020204" pitchFamily="34" charset="0"/>
              <a:buChar char="•"/>
            </a:pPr>
            <a:endParaRPr lang="en-US" sz="2400" dirty="0"/>
          </a:p>
          <a:p>
            <a:pPr marL="457025" indent="-457025">
              <a:buFont typeface="Arial" panose="020B0604020202020204" pitchFamily="34" charset="0"/>
              <a:buChar char="•"/>
            </a:pPr>
            <a:r>
              <a:rPr lang="en-US" sz="2400" dirty="0"/>
              <a:t>Suitable situations</a:t>
            </a:r>
          </a:p>
          <a:p>
            <a:pPr marL="457025" indent="-457025">
              <a:buFont typeface="Arial" panose="020B0604020202020204" pitchFamily="34" charset="0"/>
              <a:buChar char="•"/>
            </a:pPr>
            <a:endParaRPr lang="en-US" sz="2400" dirty="0"/>
          </a:p>
          <a:p>
            <a:pPr marL="457025" indent="-457025">
              <a:buFont typeface="Arial" panose="020B0604020202020204" pitchFamily="34" charset="0"/>
              <a:buChar char="•"/>
            </a:pPr>
            <a:r>
              <a:rPr lang="en-US" sz="2400" dirty="0"/>
              <a:t>Targets</a:t>
            </a:r>
          </a:p>
          <a:p>
            <a:pPr marL="457025" indent="-457025">
              <a:buFont typeface="Arial" panose="020B0604020202020204" pitchFamily="34" charset="0"/>
              <a:buChar char="•"/>
            </a:pPr>
            <a:endParaRPr lang="en-US" sz="2400" dirty="0"/>
          </a:p>
          <a:p>
            <a:pPr marL="457025" indent="-457025">
              <a:buFont typeface="Arial" panose="020B0604020202020204" pitchFamily="34" charset="0"/>
              <a:buChar char="•"/>
            </a:pPr>
            <a:r>
              <a:rPr lang="en-US" sz="2400" dirty="0"/>
              <a:t>Steps for Migration</a:t>
            </a:r>
          </a:p>
        </p:txBody>
      </p:sp>
      <p:sp>
        <p:nvSpPr>
          <p:cNvPr id="2" name="Rectangle 1">
            <a:extLst>
              <a:ext uri="{FF2B5EF4-FFF2-40B4-BE49-F238E27FC236}">
                <a16:creationId xmlns:a16="http://schemas.microsoft.com/office/drawing/2014/main" id="{2F9EE3D9-70DB-4926-853D-C8C3A9C93289}"/>
              </a:ext>
            </a:extLst>
          </p:cNvPr>
          <p:cNvSpPr/>
          <p:nvPr/>
        </p:nvSpPr>
        <p:spPr>
          <a:xfrm>
            <a:off x="295858" y="5307281"/>
            <a:ext cx="4814138" cy="369332"/>
          </a:xfrm>
          <a:prstGeom prst="rect">
            <a:avLst/>
          </a:prstGeom>
        </p:spPr>
        <p:txBody>
          <a:bodyPr wrap="none">
            <a:spAutoFit/>
          </a:bodyPr>
          <a:lstStyle/>
          <a:p>
            <a:pPr algn="ctr"/>
            <a:r>
              <a:rPr lang="en-US" b="1" kern="0" dirty="0">
                <a:solidFill>
                  <a:srgbClr val="00B0F0"/>
                </a:solidFill>
                <a:latin typeface="Arial" panose="020B0604020202020204" pitchFamily="34" charset="0"/>
                <a:cs typeface="Arial" panose="020B0604020202020204" pitchFamily="34" charset="0"/>
              </a:rPr>
              <a:t>Assess | Plan | Migrate | Validate | Manage</a:t>
            </a:r>
          </a:p>
        </p:txBody>
      </p:sp>
    </p:spTree>
    <p:extLst>
      <p:ext uri="{BB962C8B-B14F-4D97-AF65-F5344CB8AC3E}">
        <p14:creationId xmlns:p14="http://schemas.microsoft.com/office/powerpoint/2010/main" val="3415722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90057" y="1980305"/>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E6E6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108464" y="592506"/>
            <a:ext cx="2086350" cy="5146906"/>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096001" y="503853"/>
            <a:ext cx="12463" cy="6354147"/>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4056552" y="755094"/>
            <a:ext cx="2039448" cy="4984318"/>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457881"/>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100" normalizeH="0" baseline="0" noProof="0">
                <a:ln w="3175">
                  <a:noFill/>
                </a:ln>
                <a:gradFill>
                  <a:gsLst>
                    <a:gs pos="77519">
                      <a:srgbClr val="FFFFFF"/>
                    </a:gs>
                    <a:gs pos="4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Migration triggers </a:t>
            </a:r>
          </a:p>
        </p:txBody>
      </p:sp>
      <p:grpSp>
        <p:nvGrpSpPr>
          <p:cNvPr id="88" name="Group 87">
            <a:extLst>
              <a:ext uri="{FF2B5EF4-FFF2-40B4-BE49-F238E27FC236}">
                <a16:creationId xmlns:a16="http://schemas.microsoft.com/office/drawing/2014/main" id="{0C144668-E1D3-4987-BFBD-276C02E3DF7F}"/>
              </a:ext>
            </a:extLst>
          </p:cNvPr>
          <p:cNvGrpSpPr/>
          <p:nvPr/>
        </p:nvGrpSpPr>
        <p:grpSpPr>
          <a:xfrm>
            <a:off x="913930" y="2940675"/>
            <a:ext cx="2671769" cy="1492771"/>
            <a:chOff x="913930" y="3633128"/>
            <a:chExt cx="2671769" cy="1492771"/>
          </a:xfrm>
        </p:grpSpPr>
        <p:sp>
          <p:nvSpPr>
            <p:cNvPr id="57" name="Rectangle 56">
              <a:extLst>
                <a:ext uri="{FF2B5EF4-FFF2-40B4-BE49-F238E27FC236}">
                  <a16:creationId xmlns:a16="http://schemas.microsoft.com/office/drawing/2014/main" id="{F2A90A9D-428F-40DB-ADFE-9392C11D3F45}"/>
                </a:ext>
              </a:extLst>
            </p:cNvPr>
            <p:cNvSpPr/>
            <p:nvPr/>
          </p:nvSpPr>
          <p:spPr>
            <a:xfrm>
              <a:off x="913930" y="3633128"/>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sp>
          <p:nvSpPr>
            <p:cNvPr id="79" name="browser_3">
              <a:extLst>
                <a:ext uri="{FF2B5EF4-FFF2-40B4-BE49-F238E27FC236}">
                  <a16:creationId xmlns:a16="http://schemas.microsoft.com/office/drawing/2014/main" id="{91532DEC-F2E1-4A6B-8B05-43721B809230}"/>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011EA5FC-89F4-4FAA-A7E2-1923E5D117AF}"/>
              </a:ext>
            </a:extLst>
          </p:cNvPr>
          <p:cNvGrpSpPr/>
          <p:nvPr/>
        </p:nvGrpSpPr>
        <p:grpSpPr>
          <a:xfrm>
            <a:off x="2158058" y="1364833"/>
            <a:ext cx="2385314" cy="2084361"/>
            <a:chOff x="2158058" y="2057286"/>
            <a:chExt cx="2385314"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2057286"/>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sp>
          <p:nvSpPr>
            <p:cNvPr id="80" name="Move_E7C2">
              <a:extLst>
                <a:ext uri="{FF2B5EF4-FFF2-40B4-BE49-F238E27FC236}">
                  <a16:creationId xmlns:a16="http://schemas.microsoft.com/office/drawing/2014/main" id="{19A161C4-C884-4A58-A304-50ACE5096000}"/>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29AA95BD-AEC4-4D5F-B7E3-70C7ABDC371B}"/>
              </a:ext>
            </a:extLst>
          </p:cNvPr>
          <p:cNvGrpSpPr/>
          <p:nvPr/>
        </p:nvGrpSpPr>
        <p:grpSpPr>
          <a:xfrm>
            <a:off x="4139011" y="845323"/>
            <a:ext cx="2130333" cy="2272086"/>
            <a:chOff x="4052947" y="1537776"/>
            <a:chExt cx="2130333" cy="2272086"/>
          </a:xfrm>
        </p:grpSpPr>
        <p:sp>
          <p:nvSpPr>
            <p:cNvPr id="59" name="Rectangle 58">
              <a:extLst>
                <a:ext uri="{FF2B5EF4-FFF2-40B4-BE49-F238E27FC236}">
                  <a16:creationId xmlns:a16="http://schemas.microsoft.com/office/drawing/2014/main" id="{E8C69040-AE27-4772-9C32-AB0EA9BB7982}"/>
                </a:ext>
              </a:extLst>
            </p:cNvPr>
            <p:cNvSpPr/>
            <p:nvPr/>
          </p:nvSpPr>
          <p:spPr>
            <a:xfrm>
              <a:off x="4052947" y="1537776"/>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sp>
          <p:nvSpPr>
            <p:cNvPr id="81" name="chip">
              <a:extLst>
                <a:ext uri="{FF2B5EF4-FFF2-40B4-BE49-F238E27FC236}">
                  <a16:creationId xmlns:a16="http://schemas.microsoft.com/office/drawing/2014/main" id="{DD87E7B3-176C-4B0B-BFD5-B3A51DF740A7}"/>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8F0C8D81-9BE5-412F-A160-F3B2392C9E21}"/>
              </a:ext>
            </a:extLst>
          </p:cNvPr>
          <p:cNvGrpSpPr/>
          <p:nvPr/>
        </p:nvGrpSpPr>
        <p:grpSpPr>
          <a:xfrm>
            <a:off x="6108464" y="845323"/>
            <a:ext cx="1845988" cy="2259540"/>
            <a:chOff x="6108464" y="1537776"/>
            <a:chExt cx="1845988" cy="2259540"/>
          </a:xfrm>
        </p:grpSpPr>
        <p:sp>
          <p:nvSpPr>
            <p:cNvPr id="60" name="Rectangle 59">
              <a:extLst>
                <a:ext uri="{FF2B5EF4-FFF2-40B4-BE49-F238E27FC236}">
                  <a16:creationId xmlns:a16="http://schemas.microsoft.com/office/drawing/2014/main" id="{940910C1-F5BD-42F2-A6A7-0BE990ACA001}"/>
                </a:ext>
              </a:extLst>
            </p:cNvPr>
            <p:cNvSpPr/>
            <p:nvPr/>
          </p:nvSpPr>
          <p:spPr>
            <a:xfrm>
              <a:off x="6108464" y="1537776"/>
              <a:ext cx="1845988"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(e.g.,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mn-ea"/>
                  <a:cs typeface="+mn-cs"/>
                </a:rPr>
                <a:t>Spectre</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82" name="shield_3">
              <a:extLst>
                <a:ext uri="{FF2B5EF4-FFF2-40B4-BE49-F238E27FC236}">
                  <a16:creationId xmlns:a16="http://schemas.microsoft.com/office/drawing/2014/main" id="{30B1219C-B239-4C1A-9A56-07543A8F72B0}"/>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104145A6-C3ED-4627-A789-24F833A076F8}"/>
              </a:ext>
            </a:extLst>
          </p:cNvPr>
          <p:cNvGrpSpPr/>
          <p:nvPr/>
        </p:nvGrpSpPr>
        <p:grpSpPr>
          <a:xfrm>
            <a:off x="7678276" y="1364833"/>
            <a:ext cx="2351712" cy="2143101"/>
            <a:chOff x="7678276" y="2057286"/>
            <a:chExt cx="2351712" cy="2143101"/>
          </a:xfrm>
        </p:grpSpPr>
        <p:sp>
          <p:nvSpPr>
            <p:cNvPr id="61" name="Rectangle 60">
              <a:extLst>
                <a:ext uri="{FF2B5EF4-FFF2-40B4-BE49-F238E27FC236}">
                  <a16:creationId xmlns:a16="http://schemas.microsoft.com/office/drawing/2014/main" id="{90D59949-0CE9-437E-BB91-475AD7222046}"/>
                </a:ext>
              </a:extLst>
            </p:cNvPr>
            <p:cNvSpPr/>
            <p:nvPr/>
          </p:nvSpPr>
          <p:spPr>
            <a:xfrm>
              <a:off x="7727454" y="2057286"/>
              <a:ext cx="2302534" cy="800219"/>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(e.g., GDPR)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83" name="Trackers_EADF">
              <a:extLst>
                <a:ext uri="{FF2B5EF4-FFF2-40B4-BE49-F238E27FC236}">
                  <a16:creationId xmlns:a16="http://schemas.microsoft.com/office/drawing/2014/main" id="{711DF5A0-3D27-413F-AD22-CCEA35533820}"/>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B5D96FD5-0AAA-4D5D-88AC-6A7383DB83A8}"/>
              </a:ext>
            </a:extLst>
          </p:cNvPr>
          <p:cNvGrpSpPr/>
          <p:nvPr/>
        </p:nvGrpSpPr>
        <p:grpSpPr>
          <a:xfrm>
            <a:off x="8573127" y="2916864"/>
            <a:ext cx="3167896" cy="1580081"/>
            <a:chOff x="8573127" y="3609317"/>
            <a:chExt cx="3167896" cy="1580081"/>
          </a:xfrm>
        </p:grpSpPr>
        <p:sp>
          <p:nvSpPr>
            <p:cNvPr id="62" name="Rectangle 61">
              <a:extLst>
                <a:ext uri="{FF2B5EF4-FFF2-40B4-BE49-F238E27FC236}">
                  <a16:creationId xmlns:a16="http://schemas.microsoft.com/office/drawing/2014/main" id="{0DC46382-D5C3-460C-83E9-818D28BB93E5}"/>
                </a:ext>
              </a:extLst>
            </p:cNvPr>
            <p:cNvSpPr/>
            <p:nvPr/>
          </p:nvSpPr>
          <p:spPr>
            <a:xfrm>
              <a:off x="9239677" y="3609317"/>
              <a:ext cx="2501346" cy="830997"/>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 delivering applications faster</a:t>
              </a:r>
            </a:p>
          </p:txBody>
        </p:sp>
        <p:sp>
          <p:nvSpPr>
            <p:cNvPr id="84" name="speedometer_2">
              <a:extLst>
                <a:ext uri="{FF2B5EF4-FFF2-40B4-BE49-F238E27FC236}">
                  <a16:creationId xmlns:a16="http://schemas.microsoft.com/office/drawing/2014/main" id="{7C3BF0F5-00B7-4906-B9BE-A5D9C544E461}"/>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DCD43B14-18E3-41E3-8F51-864C600787D9}"/>
              </a:ext>
            </a:extLst>
          </p:cNvPr>
          <p:cNvGrpSpPr/>
          <p:nvPr/>
        </p:nvGrpSpPr>
        <p:grpSpPr>
          <a:xfrm>
            <a:off x="9051610" y="4604838"/>
            <a:ext cx="3061879" cy="1077969"/>
            <a:chOff x="9051610" y="5297291"/>
            <a:chExt cx="3061879" cy="1077969"/>
          </a:xfrm>
        </p:grpSpPr>
        <p:sp>
          <p:nvSpPr>
            <p:cNvPr id="63" name="Rectangle 62">
              <a:extLst>
                <a:ext uri="{FF2B5EF4-FFF2-40B4-BE49-F238E27FC236}">
                  <a16:creationId xmlns:a16="http://schemas.microsoft.com/office/drawing/2014/main" id="{C8C04D0B-5E89-4EF3-BDB5-D2328BA5131E}"/>
                </a:ext>
              </a:extLst>
            </p:cNvPr>
            <p:cNvSpPr/>
            <p:nvPr/>
          </p:nvSpPr>
          <p:spPr>
            <a:xfrm>
              <a:off x="9985065" y="5297291"/>
              <a:ext cx="2128424" cy="107721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 (e.g., VMware, Windows Server, SQL Server)</a:t>
              </a: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85" name="Telemarketer_E7B9">
              <a:extLst>
                <a:ext uri="{FF2B5EF4-FFF2-40B4-BE49-F238E27FC236}">
                  <a16:creationId xmlns:a16="http://schemas.microsoft.com/office/drawing/2014/main" id="{E7DB4FC1-018B-464A-923B-0B0E2A11F1CC}"/>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D461C016-3822-439A-B2AB-D364624B55FC}"/>
              </a:ext>
            </a:extLst>
          </p:cNvPr>
          <p:cNvGrpSpPr/>
          <p:nvPr/>
        </p:nvGrpSpPr>
        <p:grpSpPr>
          <a:xfrm>
            <a:off x="64045" y="4863483"/>
            <a:ext cx="3013229" cy="819324"/>
            <a:chOff x="64045" y="5555936"/>
            <a:chExt cx="3013229" cy="819324"/>
          </a:xfrm>
        </p:grpSpPr>
        <p:sp>
          <p:nvSpPr>
            <p:cNvPr id="56" name="Rectangle 55">
              <a:extLst>
                <a:ext uri="{FF2B5EF4-FFF2-40B4-BE49-F238E27FC236}">
                  <a16:creationId xmlns:a16="http://schemas.microsoft.com/office/drawing/2014/main" id="{66F53B2D-E90D-4728-85C9-069A1D2CB81F}"/>
                </a:ext>
              </a:extLst>
            </p:cNvPr>
            <p:cNvSpPr/>
            <p:nvPr/>
          </p:nvSpPr>
          <p:spPr>
            <a:xfrm>
              <a:off x="64045" y="5555936"/>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contracts expiry</a:t>
              </a:r>
            </a:p>
          </p:txBody>
        </p:sp>
        <p:sp>
          <p:nvSpPr>
            <p:cNvPr id="86" name="PageEdit_EFB8">
              <a:extLst>
                <a:ext uri="{FF2B5EF4-FFF2-40B4-BE49-F238E27FC236}">
                  <a16:creationId xmlns:a16="http://schemas.microsoft.com/office/drawing/2014/main" id="{4263D9B3-2A8D-4790-B680-8C9EA2C12AFA}"/>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9" name="Title 3">
            <a:extLst>
              <a:ext uri="{FF2B5EF4-FFF2-40B4-BE49-F238E27FC236}">
                <a16:creationId xmlns:a16="http://schemas.microsoft.com/office/drawing/2014/main" id="{FA399471-864D-4E8F-8D63-F6BDC514C163}"/>
              </a:ext>
            </a:extLst>
          </p:cNvPr>
          <p:cNvSpPr txBox="1">
            <a:spLocks/>
          </p:cNvSpPr>
          <p:nvPr/>
        </p:nvSpPr>
        <p:spPr>
          <a:xfrm>
            <a:off x="0" y="7560"/>
            <a:ext cx="12256301" cy="89928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ct val="20000"/>
              </a:spcBef>
              <a:buSzPct val="90000"/>
              <a:defRPr/>
            </a:pPr>
            <a:r>
              <a:rPr lang="en-US" sz="3921" spc="-100" dirty="0">
                <a:solidFill>
                  <a:schemeClr val="tx1"/>
                </a:solidFill>
                <a:latin typeface="+mn-lt"/>
              </a:rPr>
              <a:t>What’s driving Migrations? </a:t>
            </a:r>
          </a:p>
        </p:txBody>
      </p:sp>
      <p:sp>
        <p:nvSpPr>
          <p:cNvPr id="40" name="Rectangle 39">
            <a:extLst>
              <a:ext uri="{FF2B5EF4-FFF2-40B4-BE49-F238E27FC236}">
                <a16:creationId xmlns:a16="http://schemas.microsoft.com/office/drawing/2014/main" id="{266A063E-2AD6-4016-B394-BE7AEA20EF63}"/>
              </a:ext>
            </a:extLst>
          </p:cNvPr>
          <p:cNvSpPr/>
          <p:nvPr/>
        </p:nvSpPr>
        <p:spPr>
          <a:xfrm>
            <a:off x="145866" y="707923"/>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86D57F94-4079-409F-9065-349EAF21BA10}"/>
              </a:ext>
            </a:extLst>
          </p:cNvPr>
          <p:cNvSpPr txBox="1"/>
          <p:nvPr/>
        </p:nvSpPr>
        <p:spPr>
          <a:xfrm>
            <a:off x="8122217" y="38405"/>
            <a:ext cx="4145280" cy="492412"/>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spTree>
    <p:extLst>
      <p:ext uri="{BB962C8B-B14F-4D97-AF65-F5344CB8AC3E}">
        <p14:creationId xmlns:p14="http://schemas.microsoft.com/office/powerpoint/2010/main" val="294351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0"/>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1410162" y="332483"/>
            <a:ext cx="7066934"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Assessment </a:t>
            </a:r>
          </a:p>
        </p:txBody>
      </p:sp>
      <p:sp>
        <p:nvSpPr>
          <p:cNvPr id="10" name="Rectangle 9">
            <a:extLst>
              <a:ext uri="{FF2B5EF4-FFF2-40B4-BE49-F238E27FC236}">
                <a16:creationId xmlns:a16="http://schemas.microsoft.com/office/drawing/2014/main" id="{AB16CCE3-F94D-452D-9D3F-A26A2670CDB1}"/>
              </a:ext>
            </a:extLst>
          </p:cNvPr>
          <p:cNvSpPr/>
          <p:nvPr/>
        </p:nvSpPr>
        <p:spPr>
          <a:xfrm>
            <a:off x="3671250" y="2164080"/>
            <a:ext cx="5594669" cy="2862322"/>
          </a:xfrm>
          <a:prstGeom prst="rect">
            <a:avLst/>
          </a:prstGeom>
        </p:spPr>
        <p:txBody>
          <a:bodyPr wrap="square">
            <a:spAutoFit/>
          </a:bodyPr>
          <a:lstStyle/>
          <a:p>
            <a:pPr marL="342900" indent="-342900">
              <a:buAutoNum type="arabicPlain"/>
            </a:pPr>
            <a:r>
              <a:rPr lang="en-IN" dirty="0">
                <a:solidFill>
                  <a:schemeClr val="bg1"/>
                </a:solidFill>
              </a:rPr>
              <a:t>System Architecture</a:t>
            </a:r>
          </a:p>
          <a:p>
            <a:pPr marL="342900" indent="-342900">
              <a:buAutoNum type="arabicPlain"/>
            </a:pPr>
            <a:r>
              <a:rPr lang="en-IN" dirty="0">
                <a:solidFill>
                  <a:schemeClr val="bg1"/>
                </a:solidFill>
              </a:rPr>
              <a:t>Discover and Inventory</a:t>
            </a:r>
          </a:p>
          <a:p>
            <a:pPr marL="342900" indent="-342900">
              <a:buAutoNum type="arabicPlain"/>
            </a:pPr>
            <a:r>
              <a:rPr lang="en-IN" dirty="0">
                <a:solidFill>
                  <a:schemeClr val="bg1"/>
                </a:solidFill>
              </a:rPr>
              <a:t>Check database compatibility</a:t>
            </a:r>
          </a:p>
          <a:p>
            <a:r>
              <a:rPr lang="en-IN" dirty="0">
                <a:solidFill>
                  <a:schemeClr val="bg1"/>
                </a:solidFill>
              </a:rPr>
              <a:t>2. Database Information</a:t>
            </a:r>
          </a:p>
          <a:p>
            <a:r>
              <a:rPr lang="en-IN" dirty="0">
                <a:solidFill>
                  <a:schemeClr val="bg1"/>
                </a:solidFill>
              </a:rPr>
              <a:t>3. Application Information</a:t>
            </a:r>
          </a:p>
          <a:p>
            <a:r>
              <a:rPr lang="en-IN" dirty="0">
                <a:solidFill>
                  <a:schemeClr val="bg1"/>
                </a:solidFill>
              </a:rPr>
              <a:t>3. Overall system Demands</a:t>
            </a:r>
          </a:p>
          <a:p>
            <a:r>
              <a:rPr lang="en-IN" dirty="0">
                <a:solidFill>
                  <a:schemeClr val="bg1"/>
                </a:solidFill>
              </a:rPr>
              <a:t>4. Business Dependencies</a:t>
            </a:r>
          </a:p>
          <a:p>
            <a:r>
              <a:rPr lang="en-IN" dirty="0">
                <a:solidFill>
                  <a:schemeClr val="bg1"/>
                </a:solidFill>
              </a:rPr>
              <a:t>5. Impact analysis </a:t>
            </a:r>
          </a:p>
          <a:p>
            <a:r>
              <a:rPr lang="en-IN" dirty="0">
                <a:solidFill>
                  <a:schemeClr val="bg1"/>
                </a:solidFill>
              </a:rPr>
              <a:t>6. Calculate precise TCO for Azure</a:t>
            </a:r>
          </a:p>
          <a:p>
            <a:endParaRPr lang="en-IN" dirty="0">
              <a:solidFill>
                <a:schemeClr val="bg1"/>
              </a:solidFill>
            </a:endParaRPr>
          </a:p>
        </p:txBody>
      </p:sp>
      <p:sp>
        <p:nvSpPr>
          <p:cNvPr id="2" name="TextBox 1">
            <a:extLst>
              <a:ext uri="{FF2B5EF4-FFF2-40B4-BE49-F238E27FC236}">
                <a16:creationId xmlns:a16="http://schemas.microsoft.com/office/drawing/2014/main" id="{1BAD0576-BD41-459A-B667-7B8D01CBBDBC}"/>
              </a:ext>
            </a:extLst>
          </p:cNvPr>
          <p:cNvSpPr txBox="1"/>
          <p:nvPr/>
        </p:nvSpPr>
        <p:spPr>
          <a:xfrm>
            <a:off x="7769750" y="425140"/>
            <a:ext cx="3975560" cy="2215961"/>
          </a:xfrm>
          <a:prstGeom prst="rect">
            <a:avLst/>
          </a:prstGeom>
          <a:noFill/>
          <a:ln>
            <a:noFill/>
          </a:ln>
        </p:spPr>
        <p:txBody>
          <a:bodyPr spcFirstLastPara="1" wrap="square" lIns="91425" tIns="91425" rIns="91425" bIns="91425" rtlCol="0" anchor="t" anchorCtr="0">
            <a:spAutoFit/>
          </a:bodyPr>
          <a:lstStyle/>
          <a:p>
            <a:pPr algn="l"/>
            <a:r>
              <a:rPr lang="en-IN" sz="4400" kern="0" dirty="0">
                <a:highlight>
                  <a:srgbClr val="FFFF00"/>
                </a:highlight>
                <a:latin typeface="Arial" panose="020B0604020202020204" pitchFamily="34" charset="0"/>
                <a:cs typeface="Arial" panose="020B0604020202020204" pitchFamily="34" charset="0"/>
              </a:rPr>
              <a:t>Grey out tab in every mother slide</a:t>
            </a:r>
          </a:p>
        </p:txBody>
      </p:sp>
      <p:sp>
        <p:nvSpPr>
          <p:cNvPr id="3" name="Rectangle 2">
            <a:extLst>
              <a:ext uri="{FF2B5EF4-FFF2-40B4-BE49-F238E27FC236}">
                <a16:creationId xmlns:a16="http://schemas.microsoft.com/office/drawing/2014/main" id="{5B67DF41-E872-4348-94C6-C544AA5C5E8F}"/>
              </a:ext>
            </a:extLst>
          </p:cNvPr>
          <p:cNvSpPr/>
          <p:nvPr/>
        </p:nvSpPr>
        <p:spPr>
          <a:xfrm>
            <a:off x="9426202" y="3248219"/>
            <a:ext cx="1513489" cy="740979"/>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err="1"/>
              <a:t>Noactive</a:t>
            </a:r>
            <a:endParaRPr lang="en-IN" dirty="0"/>
          </a:p>
        </p:txBody>
      </p:sp>
      <p:sp>
        <p:nvSpPr>
          <p:cNvPr id="11" name="Rectangle 10">
            <a:extLst>
              <a:ext uri="{FF2B5EF4-FFF2-40B4-BE49-F238E27FC236}">
                <a16:creationId xmlns:a16="http://schemas.microsoft.com/office/drawing/2014/main" id="{847C47DA-D854-4FBE-8B1F-1C30F933957A}"/>
              </a:ext>
            </a:extLst>
          </p:cNvPr>
          <p:cNvSpPr/>
          <p:nvPr/>
        </p:nvSpPr>
        <p:spPr>
          <a:xfrm>
            <a:off x="7904305" y="3248219"/>
            <a:ext cx="1513489" cy="74097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IN" dirty="0">
                <a:solidFill>
                  <a:schemeClr val="bg1"/>
                </a:solidFill>
              </a:rPr>
              <a:t>Active	</a:t>
            </a:r>
          </a:p>
        </p:txBody>
      </p:sp>
    </p:spTree>
    <p:extLst>
      <p:ext uri="{BB962C8B-B14F-4D97-AF65-F5344CB8AC3E}">
        <p14:creationId xmlns:p14="http://schemas.microsoft.com/office/powerpoint/2010/main" val="336189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F7EF423-9F3B-46F8-B4E8-9B890356F9B7}"/>
              </a:ext>
            </a:extLst>
          </p:cNvPr>
          <p:cNvSpPr txBox="1"/>
          <p:nvPr/>
        </p:nvSpPr>
        <p:spPr>
          <a:xfrm>
            <a:off x="81789" y="-12912"/>
            <a:ext cx="8191815" cy="860434"/>
          </a:xfrm>
          <a:prstGeom prst="rect">
            <a:avLst/>
          </a:prstGeom>
          <a:noFill/>
        </p:spPr>
        <p:txBody>
          <a:bodyPr wrap="square" lIns="182854" tIns="146284" rIns="182854" bIns="146284" rtlCol="0">
            <a:spAutoFit/>
          </a:bodyPr>
          <a:lstStyle/>
          <a:p>
            <a:pPr defTabSz="914192">
              <a:lnSpc>
                <a:spcPct val="90000"/>
              </a:lnSpc>
              <a:spcBef>
                <a:spcPct val="20000"/>
              </a:spcBef>
              <a:buSzPct val="90000"/>
              <a:defRPr/>
            </a:pPr>
            <a:r>
              <a:rPr lang="en-US" sz="3921" spc="-100" dirty="0">
                <a:ln w="3175">
                  <a:noFill/>
                </a:ln>
                <a:cs typeface="Segoe UI" pitchFamily="34" charset="0"/>
              </a:rPr>
              <a:t>Assessment</a:t>
            </a:r>
          </a:p>
        </p:txBody>
      </p:sp>
      <p:grpSp>
        <p:nvGrpSpPr>
          <p:cNvPr id="82" name="Group 81">
            <a:extLst>
              <a:ext uri="{FF2B5EF4-FFF2-40B4-BE49-F238E27FC236}">
                <a16:creationId xmlns:a16="http://schemas.microsoft.com/office/drawing/2014/main" id="{25C07C27-1231-42FD-AA8A-9B5E07F93AB8}"/>
              </a:ext>
            </a:extLst>
          </p:cNvPr>
          <p:cNvGrpSpPr/>
          <p:nvPr/>
        </p:nvGrpSpPr>
        <p:grpSpPr>
          <a:xfrm>
            <a:off x="1371600" y="1005840"/>
            <a:ext cx="9448800" cy="5228846"/>
            <a:chOff x="894301" y="879295"/>
            <a:chExt cx="9829800" cy="5408613"/>
          </a:xfrm>
        </p:grpSpPr>
        <p:sp>
          <p:nvSpPr>
            <p:cNvPr id="83" name="Rectangle 82">
              <a:extLst>
                <a:ext uri="{FF2B5EF4-FFF2-40B4-BE49-F238E27FC236}">
                  <a16:creationId xmlns:a16="http://schemas.microsoft.com/office/drawing/2014/main" id="{5FB450DC-D51E-40F5-9572-2AD6C95E5CC5}"/>
                </a:ext>
              </a:extLst>
            </p:cNvPr>
            <p:cNvSpPr/>
            <p:nvPr/>
          </p:nvSpPr>
          <p:spPr>
            <a:xfrm>
              <a:off x="894301" y="879295"/>
              <a:ext cx="9829800" cy="5408613"/>
            </a:xfrm>
            <a:prstGeom prst="rect">
              <a:avLst/>
            </a:prstGeom>
            <a:solidFill>
              <a:schemeClr val="bg1"/>
            </a:solidFill>
            <a:scene3d>
              <a:camera prst="orthographicFront"/>
              <a:lightRig rig="threePt" dir="t"/>
            </a:scene3d>
            <a:sp3d>
              <a:bevelT/>
            </a:sp3d>
          </p:spPr>
        </p:sp>
        <p:sp>
          <p:nvSpPr>
            <p:cNvPr id="84" name="Freeform: Shape 83">
              <a:extLst>
                <a:ext uri="{FF2B5EF4-FFF2-40B4-BE49-F238E27FC236}">
                  <a16:creationId xmlns:a16="http://schemas.microsoft.com/office/drawing/2014/main" id="{E6D3FAC7-0158-4844-B71B-37F10F6AE798}"/>
                </a:ext>
              </a:extLst>
            </p:cNvPr>
            <p:cNvSpPr/>
            <p:nvPr/>
          </p:nvSpPr>
          <p:spPr>
            <a:xfrm rot="16200000">
              <a:off x="-980711" y="3639510"/>
              <a:ext cx="4218718" cy="349432"/>
            </a:xfrm>
            <a:custGeom>
              <a:avLst/>
              <a:gdLst>
                <a:gd name="connsiteX0" fmla="*/ 0 w 4218718"/>
                <a:gd name="connsiteY0" fmla="*/ 0 h 349432"/>
                <a:gd name="connsiteX1" fmla="*/ 4218718 w 4218718"/>
                <a:gd name="connsiteY1" fmla="*/ 0 h 349432"/>
                <a:gd name="connsiteX2" fmla="*/ 4218718 w 4218718"/>
                <a:gd name="connsiteY2" fmla="*/ 349432 h 349432"/>
                <a:gd name="connsiteX3" fmla="*/ 0 w 4218718"/>
                <a:gd name="connsiteY3" fmla="*/ 349432 h 349432"/>
                <a:gd name="connsiteX4" fmla="*/ 0 w 4218718"/>
                <a:gd name="connsiteY4" fmla="*/ 0 h 34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718" h="349432">
                  <a:moveTo>
                    <a:pt x="0" y="0"/>
                  </a:moveTo>
                  <a:lnTo>
                    <a:pt x="4218718" y="0"/>
                  </a:lnTo>
                  <a:lnTo>
                    <a:pt x="4218718" y="349432"/>
                  </a:lnTo>
                  <a:lnTo>
                    <a:pt x="0" y="349432"/>
                  </a:lnTo>
                  <a:lnTo>
                    <a:pt x="0" y="0"/>
                  </a:lnTo>
                  <a:close/>
                </a:path>
              </a:pathLst>
            </a:custGeom>
            <a:scene3d>
              <a:camera prst="orthographicFront"/>
              <a:lightRig rig="threePt" dir="t"/>
            </a:scene3d>
            <a:sp3d>
              <a:bevel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08180" bIns="0" numCol="1" spcCol="1270" anchor="t" anchorCtr="0">
              <a:noAutofit/>
            </a:bodyPr>
            <a:lstStyle/>
            <a:p>
              <a:pPr marL="0" lvl="0" indent="0" algn="r" defTabSz="1155700">
                <a:lnSpc>
                  <a:spcPct val="90000"/>
                </a:lnSpc>
                <a:spcBef>
                  <a:spcPct val="0"/>
                </a:spcBef>
                <a:spcAft>
                  <a:spcPct val="35000"/>
                </a:spcAft>
                <a:buNone/>
              </a:pPr>
              <a:r>
                <a:rPr lang="en-US" kern="1200"/>
                <a:t>Object</a:t>
              </a:r>
              <a:endParaRPr lang="en-US" kern="1200" dirty="0"/>
            </a:p>
          </p:txBody>
        </p:sp>
        <p:sp>
          <p:nvSpPr>
            <p:cNvPr id="85" name="Freeform: Shape 84">
              <a:extLst>
                <a:ext uri="{FF2B5EF4-FFF2-40B4-BE49-F238E27FC236}">
                  <a16:creationId xmlns:a16="http://schemas.microsoft.com/office/drawing/2014/main" id="{BCE5C978-DB92-4A09-A435-F9EDB22FFACD}"/>
                </a:ext>
              </a:extLst>
            </p:cNvPr>
            <p:cNvSpPr/>
            <p:nvPr/>
          </p:nvSpPr>
          <p:spPr>
            <a:xfrm>
              <a:off x="1303363" y="1704867"/>
              <a:ext cx="1740543" cy="4218718"/>
            </a:xfrm>
            <a:custGeom>
              <a:avLst/>
              <a:gdLst>
                <a:gd name="connsiteX0" fmla="*/ 0 w 1740543"/>
                <a:gd name="connsiteY0" fmla="*/ 0 h 4218718"/>
                <a:gd name="connsiteX1" fmla="*/ 1740543 w 1740543"/>
                <a:gd name="connsiteY1" fmla="*/ 0 h 4218718"/>
                <a:gd name="connsiteX2" fmla="*/ 1740543 w 1740543"/>
                <a:gd name="connsiteY2" fmla="*/ 4218718 h 4218718"/>
                <a:gd name="connsiteX3" fmla="*/ 0 w 1740543"/>
                <a:gd name="connsiteY3" fmla="*/ 4218718 h 4218718"/>
                <a:gd name="connsiteX4" fmla="*/ 0 w 1740543"/>
                <a:gd name="connsiteY4" fmla="*/ 0 h 421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543" h="4218718">
                  <a:moveTo>
                    <a:pt x="0" y="0"/>
                  </a:moveTo>
                  <a:lnTo>
                    <a:pt x="1740543" y="0"/>
                  </a:lnTo>
                  <a:lnTo>
                    <a:pt x="1740543" y="4218718"/>
                  </a:lnTo>
                  <a:lnTo>
                    <a:pt x="0" y="4218718"/>
                  </a:lnTo>
                  <a:lnTo>
                    <a:pt x="0" y="0"/>
                  </a:lnTo>
                  <a:close/>
                </a:path>
              </a:pathLst>
            </a:custGeom>
            <a:scene3d>
              <a:camera prst="orthographicFront"/>
              <a:lightRig rig="threePt" dir="t"/>
            </a:scene3d>
            <a:sp3d>
              <a:bevel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63576" tIns="308180" rIns="163576" bIns="163576" numCol="1" spcCol="1270" anchor="t" anchorCtr="0">
              <a:noAutofit/>
            </a:bodyPr>
            <a:lstStyle/>
            <a:p>
              <a:pPr marL="171450" lvl="1" indent="-171450" algn="l" defTabSz="800100">
                <a:lnSpc>
                  <a:spcPct val="90000"/>
                </a:lnSpc>
                <a:spcBef>
                  <a:spcPct val="0"/>
                </a:spcBef>
                <a:spcAft>
                  <a:spcPct val="15000"/>
                </a:spcAft>
                <a:buChar char="•"/>
              </a:pPr>
              <a:r>
                <a:rPr lang="en-US" sz="1400" kern="1200" dirty="0"/>
                <a:t>Database</a:t>
              </a:r>
            </a:p>
            <a:p>
              <a:pPr marL="171450" lvl="1" indent="-171450" algn="l" defTabSz="800100">
                <a:lnSpc>
                  <a:spcPct val="90000"/>
                </a:lnSpc>
                <a:spcBef>
                  <a:spcPct val="0"/>
                </a:spcBef>
                <a:spcAft>
                  <a:spcPct val="15000"/>
                </a:spcAft>
                <a:buChar char="•"/>
              </a:pPr>
              <a:r>
                <a:rPr lang="en-US" sz="1400" kern="1200" dirty="0"/>
                <a:t>Schema</a:t>
              </a:r>
            </a:p>
            <a:p>
              <a:pPr marL="171450" lvl="1" indent="-171450" algn="l" defTabSz="800100">
                <a:lnSpc>
                  <a:spcPct val="90000"/>
                </a:lnSpc>
                <a:spcBef>
                  <a:spcPct val="0"/>
                </a:spcBef>
                <a:spcAft>
                  <a:spcPct val="15000"/>
                </a:spcAft>
                <a:buChar char="•"/>
              </a:pPr>
              <a:r>
                <a:rPr lang="en-US" sz="1400" kern="1200" dirty="0"/>
                <a:t>Tables</a:t>
              </a:r>
            </a:p>
            <a:p>
              <a:pPr marL="171450" lvl="1" indent="-171450" algn="l" defTabSz="800100">
                <a:lnSpc>
                  <a:spcPct val="90000"/>
                </a:lnSpc>
                <a:spcBef>
                  <a:spcPct val="0"/>
                </a:spcBef>
                <a:spcAft>
                  <a:spcPct val="15000"/>
                </a:spcAft>
                <a:buChar char="•"/>
              </a:pPr>
              <a:r>
                <a:rPr lang="en-US" sz="1400" kern="1200" dirty="0"/>
                <a:t>Synonyms</a:t>
              </a:r>
            </a:p>
            <a:p>
              <a:pPr marL="171450" lvl="1" indent="-171450" algn="l" defTabSz="800100">
                <a:lnSpc>
                  <a:spcPct val="90000"/>
                </a:lnSpc>
                <a:spcBef>
                  <a:spcPct val="0"/>
                </a:spcBef>
                <a:spcAft>
                  <a:spcPct val="15000"/>
                </a:spcAft>
                <a:buChar char="•"/>
              </a:pPr>
              <a:r>
                <a:rPr lang="en-US" sz="1400" kern="1200" dirty="0"/>
                <a:t>Sequences</a:t>
              </a:r>
            </a:p>
            <a:p>
              <a:pPr marL="171450" lvl="1" indent="-171450" algn="l" defTabSz="800100">
                <a:lnSpc>
                  <a:spcPct val="90000"/>
                </a:lnSpc>
                <a:spcBef>
                  <a:spcPct val="0"/>
                </a:spcBef>
                <a:spcAft>
                  <a:spcPct val="15000"/>
                </a:spcAft>
                <a:buChar char="•"/>
              </a:pPr>
              <a:r>
                <a:rPr lang="en-US" sz="1400" kern="1200" dirty="0"/>
                <a:t>Views</a:t>
              </a:r>
            </a:p>
            <a:p>
              <a:pPr marL="171450" lvl="1" indent="-171450" algn="l" defTabSz="800100">
                <a:lnSpc>
                  <a:spcPct val="90000"/>
                </a:lnSpc>
                <a:spcBef>
                  <a:spcPct val="0"/>
                </a:spcBef>
                <a:spcAft>
                  <a:spcPct val="15000"/>
                </a:spcAft>
                <a:buChar char="•"/>
              </a:pPr>
              <a:r>
                <a:rPr lang="en-US" sz="1400" kern="1200" dirty="0"/>
                <a:t>Partitions</a:t>
              </a:r>
            </a:p>
          </p:txBody>
        </p:sp>
        <p:sp>
          <p:nvSpPr>
            <p:cNvPr id="86" name="Rectangle 85">
              <a:extLst>
                <a:ext uri="{FF2B5EF4-FFF2-40B4-BE49-F238E27FC236}">
                  <a16:creationId xmlns:a16="http://schemas.microsoft.com/office/drawing/2014/main" id="{2941B535-E1A8-4B2C-AB2D-0C2A88E62F68}"/>
                </a:ext>
              </a:extLst>
            </p:cNvPr>
            <p:cNvSpPr/>
            <p:nvPr/>
          </p:nvSpPr>
          <p:spPr>
            <a:xfrm>
              <a:off x="953931" y="1243617"/>
              <a:ext cx="698864" cy="698864"/>
            </a:xfrm>
            <a:prstGeom prst="rect">
              <a:avLst/>
            </a:prstGeom>
            <a:blipFill rotWithShape="1">
              <a:blip r:embed="rId2">
                <a:grayscl/>
              </a:blip>
              <a:stretch>
                <a:fillRect/>
              </a:stretch>
            </a:blipFill>
            <a:scene3d>
              <a:camera prst="orthographicFront"/>
              <a:lightRig rig="threePt" dir="t"/>
            </a:scene3d>
            <a:sp3d>
              <a:bevelT/>
            </a:sp3d>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87" name="Freeform: Shape 86">
              <a:extLst>
                <a:ext uri="{FF2B5EF4-FFF2-40B4-BE49-F238E27FC236}">
                  <a16:creationId xmlns:a16="http://schemas.microsoft.com/office/drawing/2014/main" id="{A185917C-4C92-42B9-949C-303CC30DFBD6}"/>
                </a:ext>
              </a:extLst>
            </p:cNvPr>
            <p:cNvSpPr/>
            <p:nvPr/>
          </p:nvSpPr>
          <p:spPr>
            <a:xfrm rot="16200000">
              <a:off x="1559476" y="3639510"/>
              <a:ext cx="4218718" cy="349432"/>
            </a:xfrm>
            <a:custGeom>
              <a:avLst/>
              <a:gdLst>
                <a:gd name="connsiteX0" fmla="*/ 0 w 4218718"/>
                <a:gd name="connsiteY0" fmla="*/ 0 h 349432"/>
                <a:gd name="connsiteX1" fmla="*/ 4218718 w 4218718"/>
                <a:gd name="connsiteY1" fmla="*/ 0 h 349432"/>
                <a:gd name="connsiteX2" fmla="*/ 4218718 w 4218718"/>
                <a:gd name="connsiteY2" fmla="*/ 349432 h 349432"/>
                <a:gd name="connsiteX3" fmla="*/ 0 w 4218718"/>
                <a:gd name="connsiteY3" fmla="*/ 349432 h 349432"/>
                <a:gd name="connsiteX4" fmla="*/ 0 w 4218718"/>
                <a:gd name="connsiteY4" fmla="*/ 0 h 34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718" h="349432">
                  <a:moveTo>
                    <a:pt x="0" y="0"/>
                  </a:moveTo>
                  <a:lnTo>
                    <a:pt x="4218718" y="0"/>
                  </a:lnTo>
                  <a:lnTo>
                    <a:pt x="4218718" y="349432"/>
                  </a:lnTo>
                  <a:lnTo>
                    <a:pt x="0" y="349432"/>
                  </a:lnTo>
                  <a:lnTo>
                    <a:pt x="0" y="0"/>
                  </a:lnTo>
                  <a:close/>
                </a:path>
              </a:pathLst>
            </a:custGeom>
            <a:scene3d>
              <a:camera prst="orthographicFront"/>
              <a:lightRig rig="threePt" dir="t"/>
            </a:scene3d>
            <a:sp3d>
              <a:bevel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0" rIns="308180" bIns="0" numCol="1" spcCol="1270" anchor="t" anchorCtr="0">
              <a:noAutofit/>
            </a:bodyPr>
            <a:lstStyle/>
            <a:p>
              <a:pPr marL="0" lvl="0" indent="0" algn="r" defTabSz="1155700">
                <a:lnSpc>
                  <a:spcPct val="90000"/>
                </a:lnSpc>
                <a:spcBef>
                  <a:spcPct val="0"/>
                </a:spcBef>
                <a:spcAft>
                  <a:spcPct val="35000"/>
                </a:spcAft>
                <a:buNone/>
              </a:pPr>
              <a:r>
                <a:rPr lang="en-US" kern="1200"/>
                <a:t>Programmability</a:t>
              </a:r>
              <a:endParaRPr lang="en-US" kern="1200" dirty="0"/>
            </a:p>
          </p:txBody>
        </p:sp>
        <p:sp>
          <p:nvSpPr>
            <p:cNvPr id="88" name="Freeform: Shape 87">
              <a:extLst>
                <a:ext uri="{FF2B5EF4-FFF2-40B4-BE49-F238E27FC236}">
                  <a16:creationId xmlns:a16="http://schemas.microsoft.com/office/drawing/2014/main" id="{814C87AC-4FA7-4885-B2DF-9D582067C5E0}"/>
                </a:ext>
              </a:extLst>
            </p:cNvPr>
            <p:cNvSpPr/>
            <p:nvPr/>
          </p:nvSpPr>
          <p:spPr>
            <a:xfrm>
              <a:off x="3843551" y="1704867"/>
              <a:ext cx="1740543" cy="4218718"/>
            </a:xfrm>
            <a:custGeom>
              <a:avLst/>
              <a:gdLst>
                <a:gd name="connsiteX0" fmla="*/ 0 w 1740543"/>
                <a:gd name="connsiteY0" fmla="*/ 0 h 4218718"/>
                <a:gd name="connsiteX1" fmla="*/ 1740543 w 1740543"/>
                <a:gd name="connsiteY1" fmla="*/ 0 h 4218718"/>
                <a:gd name="connsiteX2" fmla="*/ 1740543 w 1740543"/>
                <a:gd name="connsiteY2" fmla="*/ 4218718 h 4218718"/>
                <a:gd name="connsiteX3" fmla="*/ 0 w 1740543"/>
                <a:gd name="connsiteY3" fmla="*/ 4218718 h 4218718"/>
                <a:gd name="connsiteX4" fmla="*/ 0 w 1740543"/>
                <a:gd name="connsiteY4" fmla="*/ 0 h 421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543" h="4218718">
                  <a:moveTo>
                    <a:pt x="0" y="0"/>
                  </a:moveTo>
                  <a:lnTo>
                    <a:pt x="1740543" y="0"/>
                  </a:lnTo>
                  <a:lnTo>
                    <a:pt x="1740543" y="4218718"/>
                  </a:lnTo>
                  <a:lnTo>
                    <a:pt x="0" y="4218718"/>
                  </a:lnTo>
                  <a:lnTo>
                    <a:pt x="0" y="0"/>
                  </a:lnTo>
                  <a:close/>
                </a:path>
              </a:pathLst>
            </a:custGeom>
            <a:scene3d>
              <a:camera prst="orthographicFront"/>
              <a:lightRig rig="threePt" dir="t"/>
            </a:scene3d>
            <a:sp3d>
              <a:bevel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63576" tIns="308180" rIns="163576" bIns="163576" numCol="1" spcCol="1270" anchor="t" anchorCtr="0">
              <a:noAutofit/>
            </a:bodyPr>
            <a:lstStyle/>
            <a:p>
              <a:pPr marL="171450" lvl="1" indent="-171450" algn="l" defTabSz="800100">
                <a:lnSpc>
                  <a:spcPct val="90000"/>
                </a:lnSpc>
                <a:spcBef>
                  <a:spcPct val="0"/>
                </a:spcBef>
                <a:spcAft>
                  <a:spcPct val="15000"/>
                </a:spcAft>
                <a:buChar char="•"/>
              </a:pPr>
              <a:r>
                <a:rPr lang="en-US" sz="1400" kern="1200" dirty="0"/>
                <a:t>Packages</a:t>
              </a:r>
            </a:p>
            <a:p>
              <a:pPr marL="171450" lvl="1" indent="-171450" algn="l" defTabSz="800100">
                <a:lnSpc>
                  <a:spcPct val="90000"/>
                </a:lnSpc>
                <a:spcBef>
                  <a:spcPct val="0"/>
                </a:spcBef>
                <a:spcAft>
                  <a:spcPct val="15000"/>
                </a:spcAft>
                <a:buChar char="•"/>
              </a:pPr>
              <a:r>
                <a:rPr lang="en-US" sz="1400" kern="1200" dirty="0"/>
                <a:t>Procedures</a:t>
              </a:r>
            </a:p>
            <a:p>
              <a:pPr marL="171450" lvl="1" indent="-171450" algn="l" defTabSz="800100">
                <a:lnSpc>
                  <a:spcPct val="90000"/>
                </a:lnSpc>
                <a:spcBef>
                  <a:spcPct val="0"/>
                </a:spcBef>
                <a:spcAft>
                  <a:spcPct val="15000"/>
                </a:spcAft>
                <a:buChar char="•"/>
              </a:pPr>
              <a:r>
                <a:rPr lang="en-US" sz="1400" kern="1200" dirty="0"/>
                <a:t>Functions</a:t>
              </a:r>
            </a:p>
            <a:p>
              <a:pPr marL="171450" lvl="1" indent="-171450" algn="l" defTabSz="800100">
                <a:lnSpc>
                  <a:spcPct val="90000"/>
                </a:lnSpc>
                <a:spcBef>
                  <a:spcPct val="0"/>
                </a:spcBef>
                <a:spcAft>
                  <a:spcPct val="15000"/>
                </a:spcAft>
                <a:buChar char="•"/>
              </a:pPr>
              <a:r>
                <a:rPr lang="en-US" sz="1400" kern="1200" dirty="0"/>
                <a:t>Triggers</a:t>
              </a:r>
            </a:p>
            <a:p>
              <a:pPr marL="171450" lvl="1" indent="-171450" algn="l" defTabSz="800100">
                <a:lnSpc>
                  <a:spcPct val="90000"/>
                </a:lnSpc>
                <a:spcBef>
                  <a:spcPct val="0"/>
                </a:spcBef>
                <a:spcAft>
                  <a:spcPct val="15000"/>
                </a:spcAft>
                <a:buChar char="•"/>
              </a:pPr>
              <a:r>
                <a:rPr lang="en-US" sz="1400" kern="1200" dirty="0"/>
                <a:t>UDT</a:t>
              </a:r>
            </a:p>
            <a:p>
              <a:pPr marL="171450" lvl="1" indent="-171450" algn="l" defTabSz="800100">
                <a:lnSpc>
                  <a:spcPct val="90000"/>
                </a:lnSpc>
                <a:spcBef>
                  <a:spcPct val="0"/>
                </a:spcBef>
                <a:spcAft>
                  <a:spcPct val="15000"/>
                </a:spcAft>
                <a:buChar char="•"/>
              </a:pPr>
              <a:r>
                <a:rPr lang="en-US" sz="1400" kern="1200" dirty="0"/>
                <a:t>Application queries</a:t>
              </a:r>
            </a:p>
            <a:p>
              <a:pPr marL="171450" lvl="1" indent="-171450" algn="l" defTabSz="800100">
                <a:lnSpc>
                  <a:spcPct val="90000"/>
                </a:lnSpc>
                <a:spcBef>
                  <a:spcPct val="0"/>
                </a:spcBef>
                <a:spcAft>
                  <a:spcPct val="15000"/>
                </a:spcAft>
                <a:buChar char="•"/>
              </a:pPr>
              <a:r>
                <a:rPr lang="en-US" sz="1400" kern="1200" dirty="0"/>
                <a:t>Dynamic PL/SQL</a:t>
              </a:r>
            </a:p>
          </p:txBody>
        </p:sp>
        <p:sp>
          <p:nvSpPr>
            <p:cNvPr id="89" name="Rectangle 88">
              <a:extLst>
                <a:ext uri="{FF2B5EF4-FFF2-40B4-BE49-F238E27FC236}">
                  <a16:creationId xmlns:a16="http://schemas.microsoft.com/office/drawing/2014/main" id="{3C3C1275-655A-4BB9-816D-45090048D141}"/>
                </a:ext>
              </a:extLst>
            </p:cNvPr>
            <p:cNvSpPr/>
            <p:nvPr/>
          </p:nvSpPr>
          <p:spPr>
            <a:xfrm>
              <a:off x="3494119" y="1243617"/>
              <a:ext cx="698864" cy="698864"/>
            </a:xfrm>
            <a:prstGeom prst="rect">
              <a:avLst/>
            </a:prstGeom>
            <a:blipFill rotWithShape="1">
              <a:blip r:embed="rId3">
                <a:grayscl/>
              </a:blip>
              <a:stretch>
                <a:fillRect/>
              </a:stretch>
            </a:blipFill>
            <a:scene3d>
              <a:camera prst="orthographicFront"/>
              <a:lightRig rig="threePt" dir="t"/>
            </a:scene3d>
            <a:sp3d>
              <a:bevelT/>
            </a:sp3d>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90" name="Freeform: Shape 89">
              <a:extLst>
                <a:ext uri="{FF2B5EF4-FFF2-40B4-BE49-F238E27FC236}">
                  <a16:creationId xmlns:a16="http://schemas.microsoft.com/office/drawing/2014/main" id="{F5F6B760-4967-437A-A402-1A3122348854}"/>
                </a:ext>
              </a:extLst>
            </p:cNvPr>
            <p:cNvSpPr/>
            <p:nvPr/>
          </p:nvSpPr>
          <p:spPr>
            <a:xfrm rot="16200000">
              <a:off x="4099664" y="3639510"/>
              <a:ext cx="4218718" cy="349432"/>
            </a:xfrm>
            <a:custGeom>
              <a:avLst/>
              <a:gdLst>
                <a:gd name="connsiteX0" fmla="*/ 0 w 4218718"/>
                <a:gd name="connsiteY0" fmla="*/ 0 h 349432"/>
                <a:gd name="connsiteX1" fmla="*/ 4218718 w 4218718"/>
                <a:gd name="connsiteY1" fmla="*/ 0 h 349432"/>
                <a:gd name="connsiteX2" fmla="*/ 4218718 w 4218718"/>
                <a:gd name="connsiteY2" fmla="*/ 349432 h 349432"/>
                <a:gd name="connsiteX3" fmla="*/ 0 w 4218718"/>
                <a:gd name="connsiteY3" fmla="*/ 349432 h 349432"/>
                <a:gd name="connsiteX4" fmla="*/ 0 w 4218718"/>
                <a:gd name="connsiteY4" fmla="*/ 0 h 34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718" h="349432">
                  <a:moveTo>
                    <a:pt x="0" y="0"/>
                  </a:moveTo>
                  <a:lnTo>
                    <a:pt x="4218718" y="0"/>
                  </a:lnTo>
                  <a:lnTo>
                    <a:pt x="4218718" y="349432"/>
                  </a:lnTo>
                  <a:lnTo>
                    <a:pt x="0" y="349432"/>
                  </a:lnTo>
                  <a:lnTo>
                    <a:pt x="0" y="0"/>
                  </a:lnTo>
                  <a:close/>
                </a:path>
              </a:pathLst>
            </a:custGeom>
            <a:scene3d>
              <a:camera prst="orthographicFront"/>
              <a:lightRig rig="threePt" dir="t"/>
            </a:scene3d>
            <a:sp3d>
              <a:bevel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08180" bIns="-1" numCol="1" spcCol="1270" anchor="t" anchorCtr="0">
              <a:noAutofit/>
            </a:bodyPr>
            <a:lstStyle/>
            <a:p>
              <a:pPr marL="0" lvl="0" indent="0" algn="r" defTabSz="1155700">
                <a:lnSpc>
                  <a:spcPct val="90000"/>
                </a:lnSpc>
                <a:spcBef>
                  <a:spcPct val="0"/>
                </a:spcBef>
                <a:spcAft>
                  <a:spcPct val="35000"/>
                </a:spcAft>
                <a:buNone/>
              </a:pPr>
              <a:r>
                <a:rPr lang="en-US" kern="1200"/>
                <a:t>Security</a:t>
              </a:r>
              <a:endParaRPr lang="en-US" kern="1200" dirty="0"/>
            </a:p>
          </p:txBody>
        </p:sp>
        <p:sp>
          <p:nvSpPr>
            <p:cNvPr id="91" name="Freeform: Shape 90">
              <a:extLst>
                <a:ext uri="{FF2B5EF4-FFF2-40B4-BE49-F238E27FC236}">
                  <a16:creationId xmlns:a16="http://schemas.microsoft.com/office/drawing/2014/main" id="{06922454-4E7F-4BA1-BDCD-3126C56500A1}"/>
                </a:ext>
              </a:extLst>
            </p:cNvPr>
            <p:cNvSpPr/>
            <p:nvPr/>
          </p:nvSpPr>
          <p:spPr>
            <a:xfrm>
              <a:off x="6383739" y="1704867"/>
              <a:ext cx="1740543" cy="4218718"/>
            </a:xfrm>
            <a:custGeom>
              <a:avLst/>
              <a:gdLst>
                <a:gd name="connsiteX0" fmla="*/ 0 w 1740543"/>
                <a:gd name="connsiteY0" fmla="*/ 0 h 4218718"/>
                <a:gd name="connsiteX1" fmla="*/ 1740543 w 1740543"/>
                <a:gd name="connsiteY1" fmla="*/ 0 h 4218718"/>
                <a:gd name="connsiteX2" fmla="*/ 1740543 w 1740543"/>
                <a:gd name="connsiteY2" fmla="*/ 4218718 h 4218718"/>
                <a:gd name="connsiteX3" fmla="*/ 0 w 1740543"/>
                <a:gd name="connsiteY3" fmla="*/ 4218718 h 4218718"/>
                <a:gd name="connsiteX4" fmla="*/ 0 w 1740543"/>
                <a:gd name="connsiteY4" fmla="*/ 0 h 421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543" h="4218718">
                  <a:moveTo>
                    <a:pt x="0" y="0"/>
                  </a:moveTo>
                  <a:lnTo>
                    <a:pt x="1740543" y="0"/>
                  </a:lnTo>
                  <a:lnTo>
                    <a:pt x="1740543" y="4218718"/>
                  </a:lnTo>
                  <a:lnTo>
                    <a:pt x="0" y="4218718"/>
                  </a:lnTo>
                  <a:lnTo>
                    <a:pt x="0" y="0"/>
                  </a:lnTo>
                  <a:close/>
                </a:path>
              </a:pathLst>
            </a:custGeom>
            <a:scene3d>
              <a:camera prst="orthographicFront"/>
              <a:lightRig rig="threePt" dir="t"/>
            </a:scene3d>
            <a:sp3d>
              <a:bevel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63576" tIns="308180" rIns="163576" bIns="163576" numCol="1" spcCol="1270" anchor="t" anchorCtr="0">
              <a:noAutofit/>
            </a:bodyPr>
            <a:lstStyle/>
            <a:p>
              <a:pPr marL="171450" lvl="1" indent="-171450" algn="l" defTabSz="800100">
                <a:lnSpc>
                  <a:spcPct val="90000"/>
                </a:lnSpc>
                <a:spcBef>
                  <a:spcPct val="0"/>
                </a:spcBef>
                <a:spcAft>
                  <a:spcPct val="15000"/>
                </a:spcAft>
                <a:buChar char="•"/>
              </a:pPr>
              <a:r>
                <a:rPr lang="en-US" sz="1400" kern="1200" dirty="0"/>
                <a:t>Roles</a:t>
              </a:r>
            </a:p>
            <a:p>
              <a:pPr marL="171450" lvl="1" indent="-171450" algn="l" defTabSz="800100">
                <a:lnSpc>
                  <a:spcPct val="90000"/>
                </a:lnSpc>
                <a:spcBef>
                  <a:spcPct val="0"/>
                </a:spcBef>
                <a:spcAft>
                  <a:spcPct val="15000"/>
                </a:spcAft>
                <a:buChar char="•"/>
              </a:pPr>
              <a:r>
                <a:rPr lang="en-US" sz="1400" kern="1200" dirty="0"/>
                <a:t>Users</a:t>
              </a:r>
            </a:p>
            <a:p>
              <a:pPr marL="171450" lvl="1" indent="-171450" algn="l" defTabSz="800100">
                <a:lnSpc>
                  <a:spcPct val="90000"/>
                </a:lnSpc>
                <a:spcBef>
                  <a:spcPct val="0"/>
                </a:spcBef>
                <a:spcAft>
                  <a:spcPct val="15000"/>
                </a:spcAft>
                <a:buChar char="•"/>
              </a:pPr>
              <a:r>
                <a:rPr lang="en-US" sz="1400" kern="1200" dirty="0"/>
                <a:t>Resources</a:t>
              </a:r>
            </a:p>
          </p:txBody>
        </p:sp>
        <p:sp>
          <p:nvSpPr>
            <p:cNvPr id="92" name="Rectangle 91">
              <a:extLst>
                <a:ext uri="{FF2B5EF4-FFF2-40B4-BE49-F238E27FC236}">
                  <a16:creationId xmlns:a16="http://schemas.microsoft.com/office/drawing/2014/main" id="{DA35D98B-DE9C-4DA3-B1A6-190225357CA6}"/>
                </a:ext>
              </a:extLst>
            </p:cNvPr>
            <p:cNvSpPr/>
            <p:nvPr/>
          </p:nvSpPr>
          <p:spPr>
            <a:xfrm>
              <a:off x="6034307" y="1243617"/>
              <a:ext cx="698864" cy="698864"/>
            </a:xfrm>
            <a:prstGeom prst="rect">
              <a:avLst/>
            </a:prstGeom>
            <a:blipFill>
              <a:blip r:embed="rId4">
                <a:grayscl/>
              </a:blip>
              <a:stretch>
                <a:fillRect/>
              </a:stretch>
            </a:blipFill>
            <a:scene3d>
              <a:camera prst="orthographicFront"/>
              <a:lightRig rig="threePt" dir="t"/>
            </a:scene3d>
            <a:sp3d>
              <a:bevelT/>
            </a:sp3d>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93" name="Freeform: Shape 92">
              <a:extLst>
                <a:ext uri="{FF2B5EF4-FFF2-40B4-BE49-F238E27FC236}">
                  <a16:creationId xmlns:a16="http://schemas.microsoft.com/office/drawing/2014/main" id="{48A1104F-B003-4AF4-B906-C78A281322A1}"/>
                </a:ext>
              </a:extLst>
            </p:cNvPr>
            <p:cNvSpPr/>
            <p:nvPr/>
          </p:nvSpPr>
          <p:spPr>
            <a:xfrm rot="16200000">
              <a:off x="6639852" y="3639510"/>
              <a:ext cx="4218718" cy="349432"/>
            </a:xfrm>
            <a:custGeom>
              <a:avLst/>
              <a:gdLst>
                <a:gd name="connsiteX0" fmla="*/ 0 w 4218718"/>
                <a:gd name="connsiteY0" fmla="*/ 0 h 349432"/>
                <a:gd name="connsiteX1" fmla="*/ 4218718 w 4218718"/>
                <a:gd name="connsiteY1" fmla="*/ 0 h 349432"/>
                <a:gd name="connsiteX2" fmla="*/ 4218718 w 4218718"/>
                <a:gd name="connsiteY2" fmla="*/ 349432 h 349432"/>
                <a:gd name="connsiteX3" fmla="*/ 0 w 4218718"/>
                <a:gd name="connsiteY3" fmla="*/ 349432 h 349432"/>
                <a:gd name="connsiteX4" fmla="*/ 0 w 4218718"/>
                <a:gd name="connsiteY4" fmla="*/ 0 h 34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718" h="349432">
                  <a:moveTo>
                    <a:pt x="0" y="0"/>
                  </a:moveTo>
                  <a:lnTo>
                    <a:pt x="4218718" y="0"/>
                  </a:lnTo>
                  <a:lnTo>
                    <a:pt x="4218718" y="349432"/>
                  </a:lnTo>
                  <a:lnTo>
                    <a:pt x="0" y="349432"/>
                  </a:lnTo>
                  <a:lnTo>
                    <a:pt x="0" y="0"/>
                  </a:lnTo>
                  <a:close/>
                </a:path>
              </a:pathLst>
            </a:custGeom>
            <a:scene3d>
              <a:camera prst="orthographicFront"/>
              <a:lightRig rig="threePt" dir="t"/>
            </a:scene3d>
            <a:sp3d>
              <a:bevelT/>
            </a:sp3d>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08180" bIns="-1" numCol="1" spcCol="1270" anchor="t" anchorCtr="0">
              <a:noAutofit/>
            </a:bodyPr>
            <a:lstStyle/>
            <a:p>
              <a:pPr marL="0" lvl="0" indent="0" algn="r" defTabSz="1155700">
                <a:lnSpc>
                  <a:spcPct val="90000"/>
                </a:lnSpc>
                <a:spcBef>
                  <a:spcPct val="0"/>
                </a:spcBef>
                <a:spcAft>
                  <a:spcPct val="35000"/>
                </a:spcAft>
                <a:buNone/>
              </a:pPr>
              <a:r>
                <a:rPr lang="en-US" kern="1200"/>
                <a:t>Scheduler</a:t>
              </a:r>
              <a:endParaRPr lang="en-US" kern="1200" dirty="0"/>
            </a:p>
          </p:txBody>
        </p:sp>
        <p:sp>
          <p:nvSpPr>
            <p:cNvPr id="94" name="Freeform: Shape 93">
              <a:extLst>
                <a:ext uri="{FF2B5EF4-FFF2-40B4-BE49-F238E27FC236}">
                  <a16:creationId xmlns:a16="http://schemas.microsoft.com/office/drawing/2014/main" id="{5FBE55E0-8AD5-4673-8ED2-5A36548C966C}"/>
                </a:ext>
              </a:extLst>
            </p:cNvPr>
            <p:cNvSpPr/>
            <p:nvPr/>
          </p:nvSpPr>
          <p:spPr>
            <a:xfrm>
              <a:off x="8923927" y="1704867"/>
              <a:ext cx="1740543" cy="4218718"/>
            </a:xfrm>
            <a:custGeom>
              <a:avLst/>
              <a:gdLst>
                <a:gd name="connsiteX0" fmla="*/ 0 w 1740543"/>
                <a:gd name="connsiteY0" fmla="*/ 0 h 4218718"/>
                <a:gd name="connsiteX1" fmla="*/ 1740543 w 1740543"/>
                <a:gd name="connsiteY1" fmla="*/ 0 h 4218718"/>
                <a:gd name="connsiteX2" fmla="*/ 1740543 w 1740543"/>
                <a:gd name="connsiteY2" fmla="*/ 4218718 h 4218718"/>
                <a:gd name="connsiteX3" fmla="*/ 0 w 1740543"/>
                <a:gd name="connsiteY3" fmla="*/ 4218718 h 4218718"/>
                <a:gd name="connsiteX4" fmla="*/ 0 w 1740543"/>
                <a:gd name="connsiteY4" fmla="*/ 0 h 421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543" h="4218718">
                  <a:moveTo>
                    <a:pt x="0" y="0"/>
                  </a:moveTo>
                  <a:lnTo>
                    <a:pt x="1740543" y="0"/>
                  </a:lnTo>
                  <a:lnTo>
                    <a:pt x="1740543" y="4218718"/>
                  </a:lnTo>
                  <a:lnTo>
                    <a:pt x="0" y="4218718"/>
                  </a:lnTo>
                  <a:lnTo>
                    <a:pt x="0" y="0"/>
                  </a:lnTo>
                  <a:close/>
                </a:path>
              </a:pathLst>
            </a:custGeom>
            <a:scene3d>
              <a:camera prst="orthographicFront"/>
              <a:lightRig rig="threePt" dir="t"/>
            </a:scene3d>
            <a:sp3d>
              <a:bevel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63576" tIns="308180" rIns="163576" bIns="163576" numCol="1" spcCol="1270" anchor="t" anchorCtr="0">
              <a:noAutofit/>
            </a:bodyPr>
            <a:lstStyle/>
            <a:p>
              <a:pPr marL="171450" lvl="1" indent="-171450" algn="l" defTabSz="800100">
                <a:lnSpc>
                  <a:spcPct val="90000"/>
                </a:lnSpc>
                <a:spcBef>
                  <a:spcPct val="0"/>
                </a:spcBef>
                <a:spcAft>
                  <a:spcPct val="15000"/>
                </a:spcAft>
                <a:buChar char="•"/>
              </a:pPr>
              <a:r>
                <a:rPr lang="en-US" sz="1400" kern="1200" dirty="0"/>
                <a:t>Jobs</a:t>
              </a:r>
            </a:p>
            <a:p>
              <a:pPr marL="171450" lvl="1" indent="-171450" algn="l" defTabSz="800100">
                <a:lnSpc>
                  <a:spcPct val="90000"/>
                </a:lnSpc>
                <a:spcBef>
                  <a:spcPct val="0"/>
                </a:spcBef>
                <a:spcAft>
                  <a:spcPct val="15000"/>
                </a:spcAft>
                <a:buChar char="•"/>
              </a:pPr>
              <a:r>
                <a:rPr lang="en-US" sz="1400" kern="1200" dirty="0"/>
                <a:t>Schedules</a:t>
              </a:r>
            </a:p>
            <a:p>
              <a:pPr marL="171450" lvl="1" indent="-171450" algn="l" defTabSz="800100">
                <a:lnSpc>
                  <a:spcPct val="90000"/>
                </a:lnSpc>
                <a:spcBef>
                  <a:spcPct val="0"/>
                </a:spcBef>
                <a:spcAft>
                  <a:spcPct val="15000"/>
                </a:spcAft>
                <a:buChar char="•"/>
              </a:pPr>
              <a:r>
                <a:rPr lang="en-US" sz="1400" kern="1200" dirty="0"/>
                <a:t>Chains</a:t>
              </a:r>
            </a:p>
            <a:p>
              <a:pPr marL="171450" lvl="1" indent="-171450" algn="l" defTabSz="800100">
                <a:lnSpc>
                  <a:spcPct val="90000"/>
                </a:lnSpc>
                <a:spcBef>
                  <a:spcPct val="0"/>
                </a:spcBef>
                <a:spcAft>
                  <a:spcPct val="15000"/>
                </a:spcAft>
                <a:buChar char="•"/>
              </a:pPr>
              <a:r>
                <a:rPr lang="en-US" sz="1400" kern="1200" dirty="0"/>
                <a:t>Events</a:t>
              </a:r>
            </a:p>
          </p:txBody>
        </p:sp>
        <p:sp>
          <p:nvSpPr>
            <p:cNvPr id="95" name="Rectangle 94">
              <a:extLst>
                <a:ext uri="{FF2B5EF4-FFF2-40B4-BE49-F238E27FC236}">
                  <a16:creationId xmlns:a16="http://schemas.microsoft.com/office/drawing/2014/main" id="{609EEF43-F14C-461F-8B87-003E8986047D}"/>
                </a:ext>
              </a:extLst>
            </p:cNvPr>
            <p:cNvSpPr/>
            <p:nvPr/>
          </p:nvSpPr>
          <p:spPr>
            <a:xfrm>
              <a:off x="8574495" y="1243617"/>
              <a:ext cx="698864" cy="698864"/>
            </a:xfrm>
            <a:prstGeom prst="rect">
              <a:avLst/>
            </a:prstGeom>
            <a:blipFill rotWithShape="1">
              <a:blip r:embed="rId5">
                <a:grayscl/>
              </a:blip>
              <a:stretch>
                <a:fillRect/>
              </a:stretch>
            </a:blipFill>
            <a:scene3d>
              <a:camera prst="orthographicFront"/>
              <a:lightRig rig="threePt" dir="t"/>
            </a:scene3d>
            <a:sp3d>
              <a:bevelT/>
            </a:sp3d>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grpSp>
      <p:sp>
        <p:nvSpPr>
          <p:cNvPr id="17" name="TextBox 16">
            <a:extLst>
              <a:ext uri="{FF2B5EF4-FFF2-40B4-BE49-F238E27FC236}">
                <a16:creationId xmlns:a16="http://schemas.microsoft.com/office/drawing/2014/main" id="{763E69C5-3442-4C02-B3A7-6FBF84E4D96A}"/>
              </a:ext>
            </a:extLst>
          </p:cNvPr>
          <p:cNvSpPr txBox="1"/>
          <p:nvPr/>
        </p:nvSpPr>
        <p:spPr>
          <a:xfrm>
            <a:off x="8122217" y="38405"/>
            <a:ext cx="4145280" cy="800189"/>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colour icons </a:t>
            </a:r>
          </a:p>
        </p:txBody>
      </p:sp>
    </p:spTree>
    <p:extLst>
      <p:ext uri="{BB962C8B-B14F-4D97-AF65-F5344CB8AC3E}">
        <p14:creationId xmlns:p14="http://schemas.microsoft.com/office/powerpoint/2010/main" val="354246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250B-5D07-46D4-A325-B12FA9B2D95F}"/>
              </a:ext>
            </a:extLst>
          </p:cNvPr>
          <p:cNvSpPr/>
          <p:nvPr/>
        </p:nvSpPr>
        <p:spPr>
          <a:xfrm>
            <a:off x="97312" y="653310"/>
            <a:ext cx="1843325" cy="923330"/>
          </a:xfrm>
          <a:prstGeom prst="rect">
            <a:avLst/>
          </a:prstGeom>
        </p:spPr>
        <p:txBody>
          <a:bodyPr wrap="none">
            <a:spAutoFit/>
          </a:bodyPr>
          <a:lstStyle/>
          <a:p>
            <a:pPr marL="342900" indent="-342900">
              <a:buAutoNum type="arabicPeriod"/>
            </a:pPr>
            <a:r>
              <a:rPr lang="en-US" b="1" dirty="0"/>
              <a:t>MAP Toolkit</a:t>
            </a:r>
          </a:p>
          <a:p>
            <a:pPr marL="342900" indent="-342900">
              <a:buAutoNum type="arabicPeriod"/>
            </a:pPr>
            <a:endParaRPr lang="en-US" dirty="0"/>
          </a:p>
          <a:p>
            <a:endParaRPr lang="en-IN" dirty="0"/>
          </a:p>
        </p:txBody>
      </p:sp>
      <p:sp>
        <p:nvSpPr>
          <p:cNvPr id="3" name="Rectangle 2">
            <a:extLst>
              <a:ext uri="{FF2B5EF4-FFF2-40B4-BE49-F238E27FC236}">
                <a16:creationId xmlns:a16="http://schemas.microsoft.com/office/drawing/2014/main" id="{3730025F-DF75-46CD-B525-F246C756E51E}"/>
              </a:ext>
            </a:extLst>
          </p:cNvPr>
          <p:cNvSpPr/>
          <p:nvPr/>
        </p:nvSpPr>
        <p:spPr bwMode="auto">
          <a:xfrm>
            <a:off x="0" y="0"/>
            <a:ext cx="4221480" cy="594360"/>
          </a:xfrm>
          <a:prstGeom prst="rect">
            <a:avLst/>
          </a:prstGeom>
          <a:solidFill>
            <a:srgbClr val="55555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Semilight"/>
                <a:ea typeface="+mn-ea"/>
                <a:cs typeface="+mn-cs"/>
              </a:rPr>
              <a:t>Assessment Tool</a:t>
            </a:r>
            <a:r>
              <a:rPr kumimoji="0" lang="en-US" sz="2000" b="1" i="0" u="none" strike="noStrike" kern="1200" cap="none" spc="0" normalizeH="0" noProof="0" dirty="0">
                <a:ln>
                  <a:noFill/>
                </a:ln>
                <a:solidFill>
                  <a:srgbClr val="FFFFFF"/>
                </a:solidFill>
                <a:effectLst/>
                <a:uLnTx/>
                <a:uFillTx/>
                <a:latin typeface="Segoe UI Semilight"/>
                <a:ea typeface="+mn-ea"/>
                <a:cs typeface="+mn-cs"/>
              </a:rPr>
              <a:t> Name</a:t>
            </a:r>
            <a:endParaRPr kumimoji="0" lang="en-US" sz="2000" b="1"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2000" b="1" i="0" u="sng"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13C36094-2457-46C4-8DFC-EABDD6C400FC}"/>
              </a:ext>
            </a:extLst>
          </p:cNvPr>
          <p:cNvGrpSpPr/>
          <p:nvPr/>
        </p:nvGrpSpPr>
        <p:grpSpPr>
          <a:xfrm>
            <a:off x="8168374" y="297180"/>
            <a:ext cx="4221480" cy="5552708"/>
            <a:chOff x="7223494" y="702819"/>
            <a:chExt cx="5227320" cy="8993762"/>
          </a:xfrm>
        </p:grpSpPr>
        <p:sp>
          <p:nvSpPr>
            <p:cNvPr id="5" name="Rectangle 4">
              <a:extLst>
                <a:ext uri="{FF2B5EF4-FFF2-40B4-BE49-F238E27FC236}">
                  <a16:creationId xmlns:a16="http://schemas.microsoft.com/office/drawing/2014/main" id="{FEC96DBA-66AC-4694-A1B3-2A4A9F4231D0}"/>
                </a:ext>
              </a:extLst>
            </p:cNvPr>
            <p:cNvSpPr/>
            <p:nvPr/>
          </p:nvSpPr>
          <p:spPr>
            <a:xfrm>
              <a:off x="7223494" y="1770305"/>
              <a:ext cx="5227320" cy="7926276"/>
            </a:xfrm>
            <a:prstGeom prst="rect">
              <a:avLst/>
            </a:prstGeom>
          </p:spPr>
          <p:txBody>
            <a:bodyPr wrap="square">
              <a:spAutoFit/>
            </a:bodyPr>
            <a:lstStyle/>
            <a:p>
              <a:r>
                <a:rPr lang="en-IN" sz="1600" b="1" dirty="0">
                  <a:solidFill>
                    <a:srgbClr val="000000"/>
                  </a:solidFill>
                  <a:latin typeface="Segoe UI" panose="020B0502040204020203" pitchFamily="34" charset="0"/>
                </a:rPr>
                <a:t>2. Data Migration Assistant/SSMA</a:t>
              </a:r>
            </a:p>
            <a:p>
              <a:pPr marL="285750" indent="-285750">
                <a:buFont typeface="Arial" panose="020B0604020202020204" pitchFamily="34" charset="0"/>
                <a:buChar char="•"/>
              </a:pPr>
              <a:endParaRPr lang="en-GB" sz="1400" dirty="0">
                <a:solidFill>
                  <a:srgbClr val="000000"/>
                </a:solidFill>
                <a:latin typeface="Segoe UI" panose="020B0502040204020203" pitchFamily="34" charset="0"/>
              </a:endParaRPr>
            </a:p>
            <a:p>
              <a:pPr marL="285750" indent="-285750">
                <a:buFont typeface="Arial" panose="020B0604020202020204" pitchFamily="34" charset="0"/>
                <a:buChar char="•"/>
              </a:pPr>
              <a:endParaRPr lang="en-GB" sz="1400" dirty="0">
                <a:solidFill>
                  <a:srgbClr val="000000"/>
                </a:solidFill>
                <a:latin typeface="Segoe UI" panose="020B0502040204020203" pitchFamily="34" charset="0"/>
              </a:endParaRPr>
            </a:p>
            <a:p>
              <a:pPr marL="285750" lvl="0" indent="-285750">
                <a:buFont typeface="Arial" panose="020B0604020202020204" pitchFamily="34" charset="0"/>
                <a:buChar char="•"/>
              </a:pPr>
              <a:r>
                <a:rPr lang="en-US" sz="1400" dirty="0"/>
                <a:t>Database</a:t>
              </a:r>
            </a:p>
            <a:p>
              <a:pPr marL="285750" lvl="0" indent="-285750">
                <a:buFont typeface="Arial" panose="020B0604020202020204" pitchFamily="34" charset="0"/>
                <a:buChar char="•"/>
              </a:pPr>
              <a:r>
                <a:rPr lang="en-US" sz="1400" dirty="0"/>
                <a:t>Schema</a:t>
              </a:r>
            </a:p>
            <a:p>
              <a:pPr marL="285750" lvl="0" indent="-285750">
                <a:buFont typeface="Arial" panose="020B0604020202020204" pitchFamily="34" charset="0"/>
                <a:buChar char="•"/>
              </a:pPr>
              <a:r>
                <a:rPr lang="en-US" sz="1400" dirty="0"/>
                <a:t>Tables</a:t>
              </a:r>
            </a:p>
            <a:p>
              <a:pPr marL="285750" lvl="0" indent="-285750">
                <a:buFont typeface="Arial" panose="020B0604020202020204" pitchFamily="34" charset="0"/>
                <a:buChar char="•"/>
              </a:pPr>
              <a:r>
                <a:rPr lang="en-US" sz="1400" dirty="0"/>
                <a:t>Synonyms</a:t>
              </a:r>
            </a:p>
            <a:p>
              <a:pPr marL="285750" lvl="0" indent="-285750">
                <a:buFont typeface="Arial" panose="020B0604020202020204" pitchFamily="34" charset="0"/>
                <a:buChar char="•"/>
              </a:pPr>
              <a:r>
                <a:rPr lang="en-US" sz="1400" dirty="0"/>
                <a:t>Sequences</a:t>
              </a:r>
            </a:p>
            <a:p>
              <a:pPr marL="285750" lvl="0" indent="-285750">
                <a:buFont typeface="Arial" panose="020B0604020202020204" pitchFamily="34" charset="0"/>
                <a:buChar char="•"/>
              </a:pPr>
              <a:r>
                <a:rPr lang="en-US" sz="1400" dirty="0"/>
                <a:t>Views</a:t>
              </a:r>
            </a:p>
            <a:p>
              <a:pPr marL="285750" lvl="0" indent="-285750">
                <a:buFont typeface="Arial" panose="020B0604020202020204" pitchFamily="34" charset="0"/>
                <a:buChar char="•"/>
              </a:pPr>
              <a:r>
                <a:rPr lang="en-US" sz="1400" dirty="0"/>
                <a:t>Partitions</a:t>
              </a:r>
            </a:p>
            <a:p>
              <a:pPr marL="285750" indent="-285750">
                <a:buFont typeface="Arial" panose="020B0604020202020204" pitchFamily="34" charset="0"/>
                <a:buChar char="•"/>
              </a:pPr>
              <a:r>
                <a:rPr lang="en-GB" sz="1400" dirty="0"/>
                <a:t>Assess your on-premises database by using the Data Migration Assistant.</a:t>
              </a:r>
            </a:p>
            <a:p>
              <a:pPr marL="285750" indent="-285750">
                <a:buFont typeface="Arial" panose="020B0604020202020204" pitchFamily="34" charset="0"/>
                <a:buChar char="•"/>
              </a:pPr>
              <a:r>
                <a:rPr lang="en-GB" sz="1400" dirty="0"/>
                <a:t>Migrate the sample schema by using the Data Migration Assistant.</a:t>
              </a:r>
            </a:p>
            <a:p>
              <a:pPr marL="285750" indent="-285750">
                <a:buFont typeface="Arial" panose="020B0604020202020204" pitchFamily="34" charset="0"/>
                <a:buChar char="•"/>
              </a:pPr>
              <a:r>
                <a:rPr lang="en-GB" sz="1400" dirty="0"/>
                <a:t>Create an instance of the Azure Database Migration Service.</a:t>
              </a:r>
            </a:p>
            <a:p>
              <a:pPr marL="285750" indent="-285750">
                <a:buFont typeface="Arial" panose="020B0604020202020204" pitchFamily="34" charset="0"/>
                <a:buChar char="•"/>
              </a:pPr>
              <a:r>
                <a:rPr lang="en-GB" sz="1400" dirty="0"/>
                <a:t>Create a migration project by using the Azure Database Migration Service.</a:t>
              </a:r>
            </a:p>
            <a:p>
              <a:pPr marL="285750" indent="-285750">
                <a:buFont typeface="Arial" panose="020B0604020202020204" pitchFamily="34" charset="0"/>
                <a:buChar char="•"/>
              </a:pPr>
              <a:r>
                <a:rPr lang="en-GB" sz="1400" dirty="0"/>
                <a:t>Run the migration.</a:t>
              </a:r>
            </a:p>
            <a:p>
              <a:pPr marL="285750" indent="-285750">
                <a:buFont typeface="Arial" panose="020B0604020202020204" pitchFamily="34" charset="0"/>
                <a:buChar char="•"/>
              </a:pPr>
              <a:r>
                <a:rPr lang="en-GB" sz="1400" dirty="0"/>
                <a:t>Monitor the migration.</a:t>
              </a:r>
            </a:p>
            <a:p>
              <a:pPr marL="285750" indent="-285750">
                <a:buFont typeface="Arial" panose="020B0604020202020204" pitchFamily="34" charset="0"/>
                <a:buChar char="•"/>
              </a:pPr>
              <a:r>
                <a:rPr lang="en-GB" sz="1400" dirty="0"/>
                <a:t>Download a migration report.</a:t>
              </a:r>
            </a:p>
            <a:p>
              <a:pPr marL="285750" indent="-285750">
                <a:buFont typeface="Arial" panose="020B0604020202020204" pitchFamily="34" charset="0"/>
                <a:buChar char="•"/>
              </a:pPr>
              <a:endParaRPr lang="en-GB" sz="1600" b="0" i="0" dirty="0">
                <a:solidFill>
                  <a:srgbClr val="000000"/>
                </a:solidFill>
                <a:effectLst/>
                <a:latin typeface="Segoe UI" panose="020B0502040204020203" pitchFamily="34" charset="0"/>
              </a:endParaRPr>
            </a:p>
          </p:txBody>
        </p:sp>
        <p:pic>
          <p:nvPicPr>
            <p:cNvPr id="8196" name="Picture 4" descr="Image result for SSMA">
              <a:hlinkClick r:id="rId3"/>
              <a:extLst>
                <a:ext uri="{FF2B5EF4-FFF2-40B4-BE49-F238E27FC236}">
                  <a16:creationId xmlns:a16="http://schemas.microsoft.com/office/drawing/2014/main" id="{25F87507-7995-4D5B-B599-E565F666E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494" y="702819"/>
              <a:ext cx="4861826" cy="1067485"/>
            </a:xfrm>
            <a:prstGeom prst="rect">
              <a:avLst/>
            </a:prstGeom>
            <a:noFill/>
            <a:extLst>
              <a:ext uri="{909E8E84-426E-40DD-AFC4-6F175D3DCCD1}">
                <a14:hiddenFill xmlns:a14="http://schemas.microsoft.com/office/drawing/2010/main">
                  <a:solidFill>
                    <a:srgbClr val="FFFFFF"/>
                  </a:solidFill>
                </a14:hiddenFill>
              </a:ext>
            </a:extLst>
          </p:spPr>
        </p:pic>
      </p:grpSp>
      <p:pic>
        <p:nvPicPr>
          <p:cNvPr id="8200" name="Picture 8" descr="MAP Overview">
            <a:hlinkClick r:id="rId5"/>
            <a:extLst>
              <a:ext uri="{FF2B5EF4-FFF2-40B4-BE49-F238E27FC236}">
                <a16:creationId xmlns:a16="http://schemas.microsoft.com/office/drawing/2014/main" id="{D1A1E5F8-C5FA-4CC0-A961-3639E7DEF1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909" y="1079177"/>
            <a:ext cx="4221480" cy="275644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MAP Inventory and Assessment Wizard Summary">
            <a:extLst>
              <a:ext uri="{FF2B5EF4-FFF2-40B4-BE49-F238E27FC236}">
                <a16:creationId xmlns:a16="http://schemas.microsoft.com/office/drawing/2014/main" id="{32A80760-A9EC-4CB4-92B5-4CBD93616E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2232" y="1114975"/>
            <a:ext cx="3319298" cy="27564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5D6655-0700-4596-96D9-F2BDA4E3B313}"/>
              </a:ext>
            </a:extLst>
          </p:cNvPr>
          <p:cNvSpPr/>
          <p:nvPr/>
        </p:nvSpPr>
        <p:spPr>
          <a:xfrm>
            <a:off x="193909" y="3958555"/>
            <a:ext cx="1804725" cy="369332"/>
          </a:xfrm>
          <a:prstGeom prst="rect">
            <a:avLst/>
          </a:prstGeom>
        </p:spPr>
        <p:txBody>
          <a:bodyPr wrap="none">
            <a:spAutoFit/>
          </a:bodyPr>
          <a:lstStyle/>
          <a:p>
            <a:r>
              <a:rPr lang="en-US" b="1" spc="-100" dirty="0">
                <a:ln w="3175">
                  <a:noFill/>
                </a:ln>
                <a:cs typeface="Segoe UI" pitchFamily="34" charset="0"/>
              </a:rPr>
              <a:t>3. Azure Migrate </a:t>
            </a:r>
            <a:endParaRPr lang="en-IN" b="1" dirty="0"/>
          </a:p>
        </p:txBody>
      </p:sp>
      <p:grpSp>
        <p:nvGrpSpPr>
          <p:cNvPr id="15" name="Group 14">
            <a:extLst>
              <a:ext uri="{FF2B5EF4-FFF2-40B4-BE49-F238E27FC236}">
                <a16:creationId xmlns:a16="http://schemas.microsoft.com/office/drawing/2014/main" id="{FD8FD535-3172-4DF9-BC53-584A7D1D633D}"/>
              </a:ext>
            </a:extLst>
          </p:cNvPr>
          <p:cNvGrpSpPr/>
          <p:nvPr/>
        </p:nvGrpSpPr>
        <p:grpSpPr>
          <a:xfrm>
            <a:off x="153346" y="4450824"/>
            <a:ext cx="8409604" cy="3002313"/>
            <a:chOff x="762704" y="1866456"/>
            <a:chExt cx="10867799" cy="4306129"/>
          </a:xfrm>
        </p:grpSpPr>
        <p:sp>
          <p:nvSpPr>
            <p:cNvPr id="16" name="TextBox 15">
              <a:extLst>
                <a:ext uri="{FF2B5EF4-FFF2-40B4-BE49-F238E27FC236}">
                  <a16:creationId xmlns:a16="http://schemas.microsoft.com/office/drawing/2014/main" id="{F2603F1A-7E00-47E1-BDB5-239B1806168B}"/>
                </a:ext>
              </a:extLst>
            </p:cNvPr>
            <p:cNvSpPr txBox="1"/>
            <p:nvPr/>
          </p:nvSpPr>
          <p:spPr>
            <a:xfrm>
              <a:off x="865238" y="4143727"/>
              <a:ext cx="2526890" cy="732574"/>
            </a:xfrm>
            <a:prstGeom prst="rect">
              <a:avLst/>
            </a:prstGeom>
            <a:noFill/>
          </p:spPr>
          <p:txBody>
            <a:bodyPr wrap="square" rtlCol="0">
              <a:spAutoFit/>
            </a:bodyPr>
            <a:lstStyle/>
            <a:p>
              <a:pPr algn="ctr"/>
              <a:r>
                <a:rPr lang="en-US" sz="1200" b="1" dirty="0">
                  <a:solidFill>
                    <a:srgbClr val="FF0000"/>
                  </a:solidFill>
                </a:rPr>
                <a:t>Agentless</a:t>
              </a:r>
            </a:p>
            <a:p>
              <a:pPr algn="ctr"/>
              <a:r>
                <a:rPr lang="en-US" sz="1200" b="1" dirty="0"/>
                <a:t> </a:t>
              </a:r>
              <a:r>
                <a:rPr lang="en-US" sz="1200" b="1" dirty="0">
                  <a:solidFill>
                    <a:srgbClr val="00B0F0"/>
                  </a:solidFill>
                </a:rPr>
                <a:t>Discovery</a:t>
              </a:r>
              <a:endParaRPr lang="en-IN" sz="1200" b="1" dirty="0">
                <a:solidFill>
                  <a:srgbClr val="00B0F0"/>
                </a:solidFill>
              </a:endParaRPr>
            </a:p>
          </p:txBody>
        </p:sp>
        <p:pic>
          <p:nvPicPr>
            <p:cNvPr id="17" name="Picture 16">
              <a:extLst>
                <a:ext uri="{FF2B5EF4-FFF2-40B4-BE49-F238E27FC236}">
                  <a16:creationId xmlns:a16="http://schemas.microsoft.com/office/drawing/2014/main" id="{AE3809CE-E001-4C63-9E40-0E2E3C8C2D9D}"/>
                </a:ext>
              </a:extLst>
            </p:cNvPr>
            <p:cNvPicPr>
              <a:picLocks noChangeAspect="1"/>
            </p:cNvPicPr>
            <p:nvPr/>
          </p:nvPicPr>
          <p:blipFill>
            <a:blip r:embed="rId8"/>
            <a:stretch>
              <a:fillRect/>
            </a:stretch>
          </p:blipFill>
          <p:spPr>
            <a:xfrm>
              <a:off x="762704" y="1885552"/>
              <a:ext cx="2731957" cy="2258176"/>
            </a:xfrm>
            <a:prstGeom prst="rect">
              <a:avLst/>
            </a:prstGeom>
          </p:spPr>
        </p:pic>
        <p:pic>
          <p:nvPicPr>
            <p:cNvPr id="18" name="Picture 17">
              <a:extLst>
                <a:ext uri="{FF2B5EF4-FFF2-40B4-BE49-F238E27FC236}">
                  <a16:creationId xmlns:a16="http://schemas.microsoft.com/office/drawing/2014/main" id="{06CBF983-915E-4075-A4E2-B757F38D7988}"/>
                </a:ext>
              </a:extLst>
            </p:cNvPr>
            <p:cNvPicPr>
              <a:picLocks noChangeAspect="1"/>
            </p:cNvPicPr>
            <p:nvPr/>
          </p:nvPicPr>
          <p:blipFill>
            <a:blip r:embed="rId9"/>
            <a:stretch>
              <a:fillRect/>
            </a:stretch>
          </p:blipFill>
          <p:spPr>
            <a:xfrm>
              <a:off x="3494660" y="1885552"/>
              <a:ext cx="2731957" cy="2258176"/>
            </a:xfrm>
            <a:prstGeom prst="rect">
              <a:avLst/>
            </a:prstGeom>
          </p:spPr>
        </p:pic>
        <p:sp>
          <p:nvSpPr>
            <p:cNvPr id="19" name="TextBox 18">
              <a:extLst>
                <a:ext uri="{FF2B5EF4-FFF2-40B4-BE49-F238E27FC236}">
                  <a16:creationId xmlns:a16="http://schemas.microsoft.com/office/drawing/2014/main" id="{268F4677-1FAA-4121-8425-AC6886574CC8}"/>
                </a:ext>
              </a:extLst>
            </p:cNvPr>
            <p:cNvSpPr txBox="1"/>
            <p:nvPr/>
          </p:nvSpPr>
          <p:spPr>
            <a:xfrm>
              <a:off x="3494659" y="4162824"/>
              <a:ext cx="2731957" cy="732574"/>
            </a:xfrm>
            <a:prstGeom prst="rect">
              <a:avLst/>
            </a:prstGeom>
            <a:noFill/>
          </p:spPr>
          <p:txBody>
            <a:bodyPr wrap="square" rtlCol="0">
              <a:spAutoFit/>
            </a:bodyPr>
            <a:lstStyle/>
            <a:p>
              <a:pPr algn="ctr"/>
              <a:r>
                <a:rPr lang="en-US" sz="1200" b="1" dirty="0">
                  <a:solidFill>
                    <a:srgbClr val="FF0000"/>
                  </a:solidFill>
                </a:rPr>
                <a:t>TCO</a:t>
              </a:r>
            </a:p>
            <a:p>
              <a:pPr algn="ctr"/>
              <a:r>
                <a:rPr lang="en-US" sz="1200" b="1" dirty="0"/>
                <a:t> </a:t>
              </a:r>
              <a:r>
                <a:rPr lang="en-US" sz="1200" b="1" dirty="0">
                  <a:solidFill>
                    <a:srgbClr val="00B0F0"/>
                  </a:solidFill>
                </a:rPr>
                <a:t>Calculator</a:t>
              </a:r>
              <a:endParaRPr lang="en-IN" sz="1200" b="1" dirty="0">
                <a:solidFill>
                  <a:srgbClr val="00B0F0"/>
                </a:solidFill>
              </a:endParaRPr>
            </a:p>
          </p:txBody>
        </p:sp>
        <p:pic>
          <p:nvPicPr>
            <p:cNvPr id="20" name="Picture 19">
              <a:extLst>
                <a:ext uri="{FF2B5EF4-FFF2-40B4-BE49-F238E27FC236}">
                  <a16:creationId xmlns:a16="http://schemas.microsoft.com/office/drawing/2014/main" id="{332BFB17-6A02-4C41-800C-879083EE8507}"/>
                </a:ext>
              </a:extLst>
            </p:cNvPr>
            <p:cNvPicPr>
              <a:picLocks noChangeAspect="1"/>
            </p:cNvPicPr>
            <p:nvPr/>
          </p:nvPicPr>
          <p:blipFill>
            <a:blip r:embed="rId10"/>
            <a:stretch>
              <a:fillRect/>
            </a:stretch>
          </p:blipFill>
          <p:spPr>
            <a:xfrm>
              <a:off x="6226615" y="1885552"/>
              <a:ext cx="2873139" cy="2258176"/>
            </a:xfrm>
            <a:prstGeom prst="rect">
              <a:avLst/>
            </a:prstGeom>
          </p:spPr>
        </p:pic>
        <p:sp>
          <p:nvSpPr>
            <p:cNvPr id="21" name="TextBox 20">
              <a:extLst>
                <a:ext uri="{FF2B5EF4-FFF2-40B4-BE49-F238E27FC236}">
                  <a16:creationId xmlns:a16="http://schemas.microsoft.com/office/drawing/2014/main" id="{BFAB56B5-1D39-432A-9121-8D9C43A30BAD}"/>
                </a:ext>
              </a:extLst>
            </p:cNvPr>
            <p:cNvSpPr txBox="1"/>
            <p:nvPr/>
          </p:nvSpPr>
          <p:spPr>
            <a:xfrm>
              <a:off x="6329147" y="4162824"/>
              <a:ext cx="2731957" cy="732574"/>
            </a:xfrm>
            <a:prstGeom prst="rect">
              <a:avLst/>
            </a:prstGeom>
            <a:noFill/>
          </p:spPr>
          <p:txBody>
            <a:bodyPr wrap="square" rtlCol="0">
              <a:spAutoFit/>
            </a:bodyPr>
            <a:lstStyle/>
            <a:p>
              <a:pPr algn="ctr"/>
              <a:r>
                <a:rPr lang="en-US" sz="1200" b="1" dirty="0">
                  <a:solidFill>
                    <a:srgbClr val="FF0000"/>
                  </a:solidFill>
                </a:rPr>
                <a:t>Right</a:t>
              </a:r>
            </a:p>
            <a:p>
              <a:pPr algn="ctr"/>
              <a:r>
                <a:rPr lang="en-US" sz="1200" b="1" dirty="0"/>
                <a:t> </a:t>
              </a:r>
              <a:r>
                <a:rPr lang="en-US" sz="1200" b="1" dirty="0">
                  <a:solidFill>
                    <a:srgbClr val="00B0F0"/>
                  </a:solidFill>
                </a:rPr>
                <a:t>Sizing</a:t>
              </a:r>
              <a:endParaRPr lang="en-IN" sz="1200" b="1" dirty="0">
                <a:solidFill>
                  <a:srgbClr val="00B0F0"/>
                </a:solidFill>
              </a:endParaRPr>
            </a:p>
          </p:txBody>
        </p:sp>
        <p:pic>
          <p:nvPicPr>
            <p:cNvPr id="22" name="Picture 21">
              <a:extLst>
                <a:ext uri="{FF2B5EF4-FFF2-40B4-BE49-F238E27FC236}">
                  <a16:creationId xmlns:a16="http://schemas.microsoft.com/office/drawing/2014/main" id="{E5D82E52-E525-4BB8-9546-694D3257FF05}"/>
                </a:ext>
              </a:extLst>
            </p:cNvPr>
            <p:cNvPicPr>
              <a:picLocks noChangeAspect="1"/>
            </p:cNvPicPr>
            <p:nvPr/>
          </p:nvPicPr>
          <p:blipFill>
            <a:blip r:embed="rId11"/>
            <a:stretch>
              <a:fillRect/>
            </a:stretch>
          </p:blipFill>
          <p:spPr>
            <a:xfrm>
              <a:off x="9099754" y="1866456"/>
              <a:ext cx="2329542" cy="2258176"/>
            </a:xfrm>
            <a:prstGeom prst="rect">
              <a:avLst/>
            </a:prstGeom>
          </p:spPr>
        </p:pic>
        <p:sp>
          <p:nvSpPr>
            <p:cNvPr id="23" name="TextBox 22">
              <a:extLst>
                <a:ext uri="{FF2B5EF4-FFF2-40B4-BE49-F238E27FC236}">
                  <a16:creationId xmlns:a16="http://schemas.microsoft.com/office/drawing/2014/main" id="{FB06CBD9-A1E5-4433-805F-ADD4592F51AD}"/>
                </a:ext>
              </a:extLst>
            </p:cNvPr>
            <p:cNvSpPr txBox="1"/>
            <p:nvPr/>
          </p:nvSpPr>
          <p:spPr>
            <a:xfrm>
              <a:off x="8898546" y="4167171"/>
              <a:ext cx="2731957" cy="732574"/>
            </a:xfrm>
            <a:prstGeom prst="rect">
              <a:avLst/>
            </a:prstGeom>
            <a:noFill/>
          </p:spPr>
          <p:txBody>
            <a:bodyPr wrap="square" rtlCol="0">
              <a:spAutoFit/>
            </a:bodyPr>
            <a:lstStyle/>
            <a:p>
              <a:pPr algn="ctr"/>
              <a:r>
                <a:rPr lang="en-US" sz="1200" b="1" dirty="0">
                  <a:solidFill>
                    <a:srgbClr val="FF0000"/>
                  </a:solidFill>
                </a:rPr>
                <a:t>All on </a:t>
              </a:r>
            </a:p>
            <a:p>
              <a:pPr algn="ctr"/>
              <a:r>
                <a:rPr lang="en-US" sz="1200" b="1" dirty="0"/>
                <a:t> </a:t>
              </a:r>
              <a:r>
                <a:rPr lang="en-US" sz="1200" b="1" dirty="0">
                  <a:solidFill>
                    <a:srgbClr val="00B0F0"/>
                  </a:solidFill>
                </a:rPr>
                <a:t>Azure</a:t>
              </a:r>
              <a:endParaRPr lang="en-IN" sz="1200" b="1" dirty="0">
                <a:solidFill>
                  <a:srgbClr val="00B0F0"/>
                </a:solidFill>
              </a:endParaRPr>
            </a:p>
          </p:txBody>
        </p:sp>
        <p:sp>
          <p:nvSpPr>
            <p:cNvPr id="24" name="TextBox 23">
              <a:extLst>
                <a:ext uri="{FF2B5EF4-FFF2-40B4-BE49-F238E27FC236}">
                  <a16:creationId xmlns:a16="http://schemas.microsoft.com/office/drawing/2014/main" id="{C6B21940-66B6-411A-BF83-9D4C607FDA82}"/>
                </a:ext>
              </a:extLst>
            </p:cNvPr>
            <p:cNvSpPr txBox="1"/>
            <p:nvPr/>
          </p:nvSpPr>
          <p:spPr>
            <a:xfrm>
              <a:off x="1709322" y="5678130"/>
              <a:ext cx="8773355" cy="494455"/>
            </a:xfrm>
            <a:prstGeom prst="rect">
              <a:avLst/>
            </a:prstGeom>
            <a:noFill/>
          </p:spPr>
          <p:txBody>
            <a:bodyPr wrap="square" rtlCol="0">
              <a:spAutoFit/>
            </a:bodyPr>
            <a:lstStyle/>
            <a:p>
              <a:pPr algn="ctr"/>
              <a:r>
                <a:rPr lang="en-US" sz="1100" b="1" dirty="0">
                  <a:solidFill>
                    <a:srgbClr val="002060"/>
                  </a:solidFill>
                </a:rPr>
                <a:t>Seamless integration of Migration accelerators</a:t>
              </a:r>
              <a:endParaRPr lang="en-IN" sz="1100" b="1" dirty="0">
                <a:solidFill>
                  <a:srgbClr val="002060"/>
                </a:solidFill>
              </a:endParaRPr>
            </a:p>
          </p:txBody>
        </p:sp>
      </p:grpSp>
    </p:spTree>
    <p:extLst>
      <p:ext uri="{BB962C8B-B14F-4D97-AF65-F5344CB8AC3E}">
        <p14:creationId xmlns:p14="http://schemas.microsoft.com/office/powerpoint/2010/main" val="18241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9844B-3C9F-419D-B15E-AF2A55DC1F2A}"/>
              </a:ext>
            </a:extLst>
          </p:cNvPr>
          <p:cNvSpPr txBox="1"/>
          <p:nvPr/>
        </p:nvSpPr>
        <p:spPr>
          <a:xfrm>
            <a:off x="0" y="102324"/>
            <a:ext cx="11965764" cy="683224"/>
          </a:xfrm>
          <a:prstGeom prst="rect">
            <a:avLst/>
          </a:prstGeom>
          <a:noFill/>
        </p:spPr>
        <p:txBody>
          <a:bodyPr wrap="square" lIns="182854" tIns="146284" rIns="182854" bIns="146284" rtlCol="0">
            <a:spAutoFit/>
          </a:bodyPr>
          <a:lstStyle/>
          <a:p>
            <a:pPr defTabSz="914192">
              <a:lnSpc>
                <a:spcPct val="90000"/>
              </a:lnSpc>
              <a:spcBef>
                <a:spcPct val="20000"/>
              </a:spcBef>
              <a:buSzPct val="90000"/>
              <a:defRPr/>
            </a:pPr>
            <a:r>
              <a:rPr lang="en-US" sz="2800" spc="-100" dirty="0">
                <a:ln w="3175">
                  <a:noFill/>
                </a:ln>
                <a:cs typeface="Segoe UI" pitchFamily="34" charset="0"/>
              </a:rPr>
              <a:t>Assess: SQL Server Migration Assistant (SSMA)</a:t>
            </a:r>
          </a:p>
        </p:txBody>
      </p:sp>
      <p:sp>
        <p:nvSpPr>
          <p:cNvPr id="5" name="Rectangle 4">
            <a:extLst>
              <a:ext uri="{FF2B5EF4-FFF2-40B4-BE49-F238E27FC236}">
                <a16:creationId xmlns:a16="http://schemas.microsoft.com/office/drawing/2014/main" id="{8E6F0CE1-DCD1-4AE1-ACE9-2DC3161F0853}"/>
              </a:ext>
            </a:extLst>
          </p:cNvPr>
          <p:cNvSpPr/>
          <p:nvPr/>
        </p:nvSpPr>
        <p:spPr>
          <a:xfrm>
            <a:off x="446688" y="1284068"/>
            <a:ext cx="6096000" cy="2893100"/>
          </a:xfrm>
          <a:prstGeom prst="rect">
            <a:avLst/>
          </a:prstGeom>
        </p:spPr>
        <p:txBody>
          <a:bodyPr>
            <a:spAutoFit/>
          </a:bodyPr>
          <a:lstStyle/>
          <a:p>
            <a:pPr fontAlgn="base"/>
            <a:r>
              <a:rPr lang="en-GB" sz="1400" b="1" dirty="0">
                <a:solidFill>
                  <a:srgbClr val="333333"/>
                </a:solidFill>
                <a:latin typeface="wf_segoe-ui_normal"/>
              </a:rPr>
              <a:t>Installing the SSMA for Oracle Client:</a:t>
            </a:r>
          </a:p>
          <a:p>
            <a:pPr fontAlgn="base"/>
            <a:endParaRPr lang="en-GB" sz="1400" b="1" dirty="0">
              <a:solidFill>
                <a:srgbClr val="333333"/>
              </a:solidFill>
              <a:latin typeface="wf_segoe-ui_normal"/>
            </a:endParaRPr>
          </a:p>
          <a:p>
            <a:pPr marL="285750" indent="-285750" fontAlgn="base">
              <a:buFont typeface="Arial" panose="020B0604020202020204" pitchFamily="34" charset="0"/>
              <a:buChar char="•"/>
            </a:pPr>
            <a:r>
              <a:rPr lang="en-GB" sz="1400" dirty="0">
                <a:solidFill>
                  <a:srgbClr val="333333"/>
                </a:solidFill>
                <a:latin typeface="wf_segoe-ui_normal"/>
              </a:rPr>
              <a:t>Double-click SSMAforOracle_8.1.0.msi.</a:t>
            </a:r>
          </a:p>
          <a:p>
            <a:pPr marL="285750" indent="-285750" fontAlgn="base">
              <a:buFont typeface="Arial" panose="020B0604020202020204" pitchFamily="34" charset="0"/>
              <a:buChar char="•"/>
            </a:pPr>
            <a:r>
              <a:rPr lang="en-GB" sz="1400" dirty="0">
                <a:solidFill>
                  <a:srgbClr val="333333"/>
                </a:solidFill>
                <a:latin typeface="wf_segoe-ui_normal"/>
              </a:rPr>
              <a:t>On the 'Welcome' page, click Next.</a:t>
            </a:r>
          </a:p>
          <a:p>
            <a:pPr marL="285750" indent="-285750" fontAlgn="base">
              <a:buFont typeface="Arial" panose="020B0604020202020204" pitchFamily="34" charset="0"/>
              <a:buChar char="•"/>
            </a:pPr>
            <a:r>
              <a:rPr lang="en-GB" sz="1400" dirty="0">
                <a:solidFill>
                  <a:srgbClr val="333333"/>
                </a:solidFill>
                <a:latin typeface="wf_segoe-ui_normal"/>
              </a:rPr>
              <a:t>If you do not have the prerequisites installed, a message will appear that indicates that you must first install required components. Make sure that you have installed all prerequisites, and then run the installation program again.</a:t>
            </a:r>
          </a:p>
          <a:p>
            <a:pPr marL="285750" indent="-285750" fontAlgn="base">
              <a:buFont typeface="Arial" panose="020B0604020202020204" pitchFamily="34" charset="0"/>
              <a:buChar char="•"/>
            </a:pPr>
            <a:r>
              <a:rPr lang="en-GB" sz="1400" dirty="0">
                <a:solidFill>
                  <a:srgbClr val="333333"/>
                </a:solidFill>
                <a:latin typeface="wf_segoe-ui_normal"/>
              </a:rPr>
              <a:t>Read the End User License Agreement. If you agree to the terms, select "I accept the agreement" option and click Next.</a:t>
            </a:r>
          </a:p>
          <a:p>
            <a:pPr marL="285750" indent="-285750" fontAlgn="base">
              <a:buFont typeface="Arial" panose="020B0604020202020204" pitchFamily="34" charset="0"/>
              <a:buChar char="•"/>
            </a:pPr>
            <a:r>
              <a:rPr lang="en-GB" sz="1400" dirty="0">
                <a:solidFill>
                  <a:srgbClr val="333333"/>
                </a:solidFill>
                <a:latin typeface="wf_segoe-ui_normal"/>
              </a:rPr>
              <a:t>On the 'Choose Setup Type' page, click Typical.</a:t>
            </a:r>
          </a:p>
          <a:p>
            <a:pPr marL="285750" indent="-285750" fontAlgn="base">
              <a:buFont typeface="Arial" panose="020B0604020202020204" pitchFamily="34" charset="0"/>
              <a:buChar char="•"/>
            </a:pPr>
            <a:r>
              <a:rPr lang="en-GB" sz="1400" dirty="0">
                <a:solidFill>
                  <a:srgbClr val="333333"/>
                </a:solidFill>
                <a:latin typeface="wf_segoe-ui_normal"/>
              </a:rPr>
              <a:t>Click Install.</a:t>
            </a:r>
          </a:p>
          <a:p>
            <a:br>
              <a:rPr lang="en-GB" sz="1400" dirty="0"/>
            </a:br>
            <a:endParaRPr lang="en-IN" sz="1400" dirty="0"/>
          </a:p>
        </p:txBody>
      </p:sp>
      <p:sp>
        <p:nvSpPr>
          <p:cNvPr id="6" name="Rectangle 5">
            <a:extLst>
              <a:ext uri="{FF2B5EF4-FFF2-40B4-BE49-F238E27FC236}">
                <a16:creationId xmlns:a16="http://schemas.microsoft.com/office/drawing/2014/main" id="{8C8FF448-CCF5-414C-B1E8-DA81997E0AB9}"/>
              </a:ext>
            </a:extLst>
          </p:cNvPr>
          <p:cNvSpPr/>
          <p:nvPr/>
        </p:nvSpPr>
        <p:spPr>
          <a:xfrm>
            <a:off x="446688" y="4177168"/>
            <a:ext cx="4393324" cy="1384995"/>
          </a:xfrm>
          <a:prstGeom prst="rect">
            <a:avLst/>
          </a:prstGeom>
        </p:spPr>
        <p:txBody>
          <a:bodyPr wrap="square">
            <a:spAutoFit/>
          </a:bodyPr>
          <a:lstStyle/>
          <a:p>
            <a:r>
              <a:rPr lang="en-GB" sz="1400" b="1" dirty="0">
                <a:solidFill>
                  <a:srgbClr val="333333"/>
                </a:solidFill>
                <a:latin typeface="wf_segoe-ui_normal"/>
              </a:rPr>
              <a:t>Installing the SSMA for Oracle Extension Pack</a:t>
            </a:r>
            <a:r>
              <a:rPr lang="en-GB" sz="1400" dirty="0">
                <a:solidFill>
                  <a:srgbClr val="333333"/>
                </a:solidFill>
                <a:latin typeface="wf_segoe-ui_normal"/>
              </a:rPr>
              <a:t> :-</a:t>
            </a:r>
          </a:p>
          <a:p>
            <a:pPr marL="285750" indent="-285750">
              <a:buFont typeface="Arial" panose="020B0604020202020204" pitchFamily="34" charset="0"/>
              <a:buChar char="•"/>
            </a:pPr>
            <a:br>
              <a:rPr lang="en-GB" sz="1400" dirty="0"/>
            </a:br>
            <a:r>
              <a:rPr lang="en-GB" sz="1400" dirty="0">
                <a:solidFill>
                  <a:srgbClr val="333333"/>
                </a:solidFill>
                <a:latin typeface="wf_segoe-ui_normal"/>
              </a:rPr>
              <a:t>Installing the extension pack creates new database, </a:t>
            </a:r>
            <a:r>
              <a:rPr lang="en-GB" sz="1400" dirty="0" err="1">
                <a:solidFill>
                  <a:srgbClr val="333333"/>
                </a:solidFill>
                <a:latin typeface="wf_segoe-ui_normal"/>
              </a:rPr>
              <a:t>sysdb</a:t>
            </a:r>
            <a:r>
              <a:rPr lang="en-GB" sz="1400" dirty="0">
                <a:solidFill>
                  <a:srgbClr val="333333"/>
                </a:solidFill>
                <a:latin typeface="wf_segoe-ui_normal"/>
              </a:rPr>
              <a:t>, on the instance of SQL Server. The extension pack adds tables, stored procedures, and user-defined functions.</a:t>
            </a:r>
            <a:endParaRPr lang="en-IN" sz="1400" dirty="0"/>
          </a:p>
        </p:txBody>
      </p:sp>
      <p:pic>
        <p:nvPicPr>
          <p:cNvPr id="7" name="Picture 2" descr="ssma for oracle installer">
            <a:extLst>
              <a:ext uri="{FF2B5EF4-FFF2-40B4-BE49-F238E27FC236}">
                <a16:creationId xmlns:a16="http://schemas.microsoft.com/office/drawing/2014/main" id="{614957F4-93B3-4366-8EE4-09B199E01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903" y="785548"/>
            <a:ext cx="4224895" cy="2820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4A2D0F-6D67-4F70-9248-CFDBD651B0AD}"/>
              </a:ext>
            </a:extLst>
          </p:cNvPr>
          <p:cNvPicPr>
            <a:picLocks noChangeAspect="1"/>
          </p:cNvPicPr>
          <p:nvPr/>
        </p:nvPicPr>
        <p:blipFill>
          <a:blip r:embed="rId3"/>
          <a:stretch>
            <a:fillRect/>
          </a:stretch>
        </p:blipFill>
        <p:spPr>
          <a:xfrm>
            <a:off x="6087895" y="3862551"/>
            <a:ext cx="5499494" cy="2590143"/>
          </a:xfrm>
          <a:prstGeom prst="rect">
            <a:avLst/>
          </a:prstGeom>
        </p:spPr>
      </p:pic>
    </p:spTree>
    <p:extLst>
      <p:ext uri="{BB962C8B-B14F-4D97-AF65-F5344CB8AC3E}">
        <p14:creationId xmlns:p14="http://schemas.microsoft.com/office/powerpoint/2010/main" val="2547084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81EC320-6872-4B8C-9A09-3BD1F6E94308}"/>
              </a:ext>
            </a:extLst>
          </p:cNvPr>
          <p:cNvSpPr>
            <a:spLocks noGrp="1"/>
          </p:cNvSpPr>
          <p:nvPr>
            <p:ph type="title"/>
          </p:nvPr>
        </p:nvSpPr>
        <p:spPr>
          <a:noFill/>
        </p:spPr>
        <p:txBody>
          <a:bodyPr wrap="square" lIns="182854" tIns="146284" rIns="182854" bIns="146284" rtlCol="0">
            <a:spAutoFit/>
          </a:bodyPr>
          <a:lstStyle/>
          <a:p>
            <a:pPr defTabSz="914192">
              <a:spcBef>
                <a:spcPct val="20000"/>
              </a:spcBef>
              <a:buSzPct val="90000"/>
            </a:pPr>
            <a:br>
              <a:rPr lang="en-US" sz="3600" spc="-100" dirty="0">
                <a:ln w="3175">
                  <a:noFill/>
                </a:ln>
                <a:cs typeface="Segoe UI" pitchFamily="34" charset="0"/>
              </a:rPr>
            </a:br>
            <a:endParaRPr lang="en-IN" sz="3600" spc="-100" dirty="0">
              <a:ln w="3175">
                <a:noFill/>
              </a:ln>
              <a:latin typeface="+mn-lt"/>
              <a:ea typeface="+mn-ea"/>
              <a:cs typeface="Segoe UI" pitchFamily="34" charset="0"/>
            </a:endParaRPr>
          </a:p>
        </p:txBody>
      </p:sp>
      <p:sp>
        <p:nvSpPr>
          <p:cNvPr id="13" name="Title 2">
            <a:extLst>
              <a:ext uri="{FF2B5EF4-FFF2-40B4-BE49-F238E27FC236}">
                <a16:creationId xmlns:a16="http://schemas.microsoft.com/office/drawing/2014/main" id="{26C39FD7-690C-4739-AD95-80299E3C8290}"/>
              </a:ext>
            </a:extLst>
          </p:cNvPr>
          <p:cNvSpPr txBox="1">
            <a:spLocks/>
          </p:cNvSpPr>
          <p:nvPr/>
        </p:nvSpPr>
        <p:spPr>
          <a:xfrm>
            <a:off x="269240" y="289511"/>
            <a:ext cx="11655840" cy="899665"/>
          </a:xfr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endParaRPr lang="en-US" sz="2800" dirty="0"/>
          </a:p>
        </p:txBody>
      </p:sp>
      <p:sp>
        <p:nvSpPr>
          <p:cNvPr id="14" name="Content Placeholder 2">
            <a:extLst>
              <a:ext uri="{FF2B5EF4-FFF2-40B4-BE49-F238E27FC236}">
                <a16:creationId xmlns:a16="http://schemas.microsoft.com/office/drawing/2014/main" id="{5E97CEA7-6982-4364-87A2-19BCC4FA667F}"/>
              </a:ext>
            </a:extLst>
          </p:cNvPr>
          <p:cNvSpPr txBox="1">
            <a:spLocks/>
          </p:cNvSpPr>
          <p:nvPr/>
        </p:nvSpPr>
        <p:spPr>
          <a:xfrm>
            <a:off x="632022" y="739343"/>
            <a:ext cx="3423920" cy="3115048"/>
          </a:xfrm>
          <a:prstGeom prst="rect">
            <a:avLst/>
          </a:prstGeom>
        </p:spPr>
        <p:txBody>
          <a:bodyPr/>
          <a:lstStyle>
            <a:lvl1pPr marL="0" indent="0" algn="l" defTabSz="914400" rtl="0" eaLnBrk="1" latinLnBrk="0" hangingPunct="1">
              <a:lnSpc>
                <a:spcPts val="1800"/>
              </a:lnSpc>
              <a:spcBef>
                <a:spcPts val="1000"/>
              </a:spcBef>
              <a:buClr>
                <a:srgbClr val="DC1E34"/>
              </a:buClr>
              <a:buFont typeface="Wingdings" panose="05000000000000000000" pitchFamily="2" charset="2"/>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Azure SQL Database </a:t>
            </a:r>
          </a:p>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Expanded feature support</a:t>
            </a:r>
          </a:p>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In-Memory OLTP</a:t>
            </a:r>
          </a:p>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Columnstore</a:t>
            </a:r>
          </a:p>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Row Level Security</a:t>
            </a:r>
          </a:p>
          <a:p>
            <a:pPr marL="285750" lvl="1" indent="-285750">
              <a:lnSpc>
                <a:spcPct val="100000"/>
              </a:lnSpc>
              <a:spcBef>
                <a:spcPct val="0"/>
              </a:spcBef>
              <a:buClrTx/>
              <a:buFont typeface="Arial" panose="020B0604020202020204" pitchFamily="34" charset="0"/>
              <a:buChar char="•"/>
              <a:defRPr/>
            </a:pPr>
            <a:r>
              <a:rPr lang="en-US" sz="2000" dirty="0">
                <a:solidFill>
                  <a:srgbClr val="33373B"/>
                </a:solidFill>
                <a:latin typeface="Segoe UI Semilight"/>
              </a:rPr>
              <a:t>Temporal</a:t>
            </a:r>
          </a:p>
          <a:p>
            <a:pPr marL="342900" indent="-342900">
              <a:lnSpc>
                <a:spcPct val="100000"/>
              </a:lnSpc>
              <a:spcBef>
                <a:spcPts val="1200"/>
              </a:spcBef>
              <a:buFont typeface="Arial" panose="020B0604020202020204" pitchFamily="34" charset="0"/>
              <a:buChar char="•"/>
            </a:pPr>
            <a:endParaRPr lang="en-US" sz="1600" dirty="0"/>
          </a:p>
        </p:txBody>
      </p:sp>
      <p:grpSp>
        <p:nvGrpSpPr>
          <p:cNvPr id="15" name="Group 14">
            <a:extLst>
              <a:ext uri="{FF2B5EF4-FFF2-40B4-BE49-F238E27FC236}">
                <a16:creationId xmlns:a16="http://schemas.microsoft.com/office/drawing/2014/main" id="{0C79BC9D-4702-470F-B736-536001EBC417}"/>
              </a:ext>
            </a:extLst>
          </p:cNvPr>
          <p:cNvGrpSpPr/>
          <p:nvPr/>
        </p:nvGrpSpPr>
        <p:grpSpPr>
          <a:xfrm>
            <a:off x="483651" y="2947207"/>
            <a:ext cx="3720661" cy="3319295"/>
            <a:chOff x="2027792" y="1433773"/>
            <a:chExt cx="6393921" cy="4691048"/>
          </a:xfrm>
        </p:grpSpPr>
        <p:sp>
          <p:nvSpPr>
            <p:cNvPr id="16" name="Rectangle 15">
              <a:extLst>
                <a:ext uri="{FF2B5EF4-FFF2-40B4-BE49-F238E27FC236}">
                  <a16:creationId xmlns:a16="http://schemas.microsoft.com/office/drawing/2014/main" id="{34D2255C-59EE-4DD9-A794-0BACC528AB56}"/>
                </a:ext>
              </a:extLst>
            </p:cNvPr>
            <p:cNvSpPr/>
            <p:nvPr/>
          </p:nvSpPr>
          <p:spPr bwMode="auto">
            <a:xfrm>
              <a:off x="2027792" y="2074499"/>
              <a:ext cx="4663440" cy="752981"/>
            </a:xfrm>
            <a:prstGeom prst="rect">
              <a:avLst/>
            </a:prstGeom>
            <a:solidFill>
              <a:srgbClr val="FFC000"/>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light"/>
                  <a:ea typeface="+mn-ea"/>
                  <a:cs typeface="+mn-cs"/>
                </a:rPr>
                <a:t>SSMA for Oracle</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dirty="0">
                <a:ln>
                  <a:noFill/>
                </a:ln>
                <a:solidFill>
                  <a:srgbClr val="FFFFFF"/>
                </a:solidFill>
                <a:effectLst/>
                <a:uLnTx/>
                <a:uFillTx/>
                <a:latin typeface="Segoe UI Semilight"/>
                <a:ea typeface="+mn-ea"/>
                <a:cs typeface="+mn-cs"/>
              </a:endParaRPr>
            </a:p>
          </p:txBody>
        </p:sp>
        <p:sp>
          <p:nvSpPr>
            <p:cNvPr id="17" name="Rectangle 16">
              <a:extLst>
                <a:ext uri="{FF2B5EF4-FFF2-40B4-BE49-F238E27FC236}">
                  <a16:creationId xmlns:a16="http://schemas.microsoft.com/office/drawing/2014/main" id="{79C6AEA8-C572-4F4E-AD08-3DE225B8CF94}"/>
                </a:ext>
              </a:extLst>
            </p:cNvPr>
            <p:cNvSpPr/>
            <p:nvPr/>
          </p:nvSpPr>
          <p:spPr bwMode="auto">
            <a:xfrm>
              <a:off x="2027792" y="2871707"/>
              <a:ext cx="4663440" cy="7529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light"/>
                  <a:ea typeface="+mn-ea"/>
                  <a:cs typeface="+mn-cs"/>
                </a:rPr>
                <a:t>SSMA for Sybase</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dirty="0">
                <a:ln>
                  <a:noFill/>
                </a:ln>
                <a:solidFill>
                  <a:srgbClr val="FFFFFF"/>
                </a:solidFill>
                <a:effectLst/>
                <a:uLnTx/>
                <a:uFillTx/>
                <a:latin typeface="Segoe UI Semilight"/>
                <a:ea typeface="+mn-ea"/>
                <a:cs typeface="+mn-cs"/>
              </a:endParaRPr>
            </a:p>
          </p:txBody>
        </p:sp>
        <p:sp>
          <p:nvSpPr>
            <p:cNvPr id="18" name="Rectangle 17">
              <a:extLst>
                <a:ext uri="{FF2B5EF4-FFF2-40B4-BE49-F238E27FC236}">
                  <a16:creationId xmlns:a16="http://schemas.microsoft.com/office/drawing/2014/main" id="{E5438EE8-D59A-4395-A09F-0A0F0B61873D}"/>
                </a:ext>
              </a:extLst>
            </p:cNvPr>
            <p:cNvSpPr/>
            <p:nvPr/>
          </p:nvSpPr>
          <p:spPr bwMode="auto">
            <a:xfrm>
              <a:off x="2027792" y="3668915"/>
              <a:ext cx="4663440" cy="7529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light"/>
                  <a:ea typeface="+mn-ea"/>
                  <a:cs typeface="+mn-cs"/>
                </a:rPr>
                <a:t>SSMA for DB2</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C0E57E11-FEA4-45A0-9485-E5133FFB1695}"/>
                </a:ext>
              </a:extLst>
            </p:cNvPr>
            <p:cNvSpPr/>
            <p:nvPr/>
          </p:nvSpPr>
          <p:spPr bwMode="auto">
            <a:xfrm>
              <a:off x="2027792" y="4466123"/>
              <a:ext cx="4663440" cy="7529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light"/>
                  <a:ea typeface="+mn-ea"/>
                  <a:cs typeface="+mn-cs"/>
                </a:rPr>
                <a:t>SSMA for MySQL</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dirty="0">
                <a:ln>
                  <a:noFill/>
                </a:ln>
                <a:solidFill>
                  <a:srgbClr val="FFFFFF"/>
                </a:solidFill>
                <a:effectLst/>
                <a:uLnTx/>
                <a:uFillTx/>
                <a:latin typeface="Segoe UI Semilight"/>
                <a:ea typeface="+mn-ea"/>
                <a:cs typeface="+mn-cs"/>
              </a:endParaRPr>
            </a:p>
          </p:txBody>
        </p:sp>
        <p:sp>
          <p:nvSpPr>
            <p:cNvPr id="20" name="Rectangle 19">
              <a:extLst>
                <a:ext uri="{FF2B5EF4-FFF2-40B4-BE49-F238E27FC236}">
                  <a16:creationId xmlns:a16="http://schemas.microsoft.com/office/drawing/2014/main" id="{C8DEC934-72BD-4710-9AD5-EB1B29368DA8}"/>
                </a:ext>
              </a:extLst>
            </p:cNvPr>
            <p:cNvSpPr/>
            <p:nvPr/>
          </p:nvSpPr>
          <p:spPr bwMode="auto">
            <a:xfrm>
              <a:off x="2027792" y="5263331"/>
              <a:ext cx="4663440" cy="752981"/>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Semilight"/>
                  <a:ea typeface="+mn-ea"/>
                  <a:cs typeface="+mn-cs"/>
                </a:rPr>
                <a:t>SSMA for Access</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dirty="0">
                <a:ln>
                  <a:noFill/>
                </a:ln>
                <a:solidFill>
                  <a:srgbClr val="FFFFFF"/>
                </a:solidFill>
                <a:effectLst/>
                <a:uLnTx/>
                <a:uFillTx/>
                <a:latin typeface="Segoe UI Semilight"/>
                <a:ea typeface="+mn-ea"/>
                <a:cs typeface="+mn-cs"/>
              </a:endParaRPr>
            </a:p>
          </p:txBody>
        </p:sp>
        <p:pic>
          <p:nvPicPr>
            <p:cNvPr id="21" name="Picture 20">
              <a:extLst>
                <a:ext uri="{FF2B5EF4-FFF2-40B4-BE49-F238E27FC236}">
                  <a16:creationId xmlns:a16="http://schemas.microsoft.com/office/drawing/2014/main" id="{45FCE5D9-4A45-4563-8DE9-03591B3ECA2B}"/>
                </a:ext>
              </a:extLst>
            </p:cNvPr>
            <p:cNvPicPr>
              <a:picLocks noChangeAspect="1"/>
            </p:cNvPicPr>
            <p:nvPr/>
          </p:nvPicPr>
          <p:blipFill>
            <a:blip r:embed="rId3">
              <a:duotone>
                <a:prstClr val="black"/>
                <a:srgbClr val="D9C3A5">
                  <a:tint val="50000"/>
                  <a:satMod val="180000"/>
                </a:srgbClr>
              </a:duotone>
            </a:blip>
            <a:stretch>
              <a:fillRect/>
            </a:stretch>
          </p:blipFill>
          <p:spPr>
            <a:xfrm>
              <a:off x="6843815" y="1433773"/>
              <a:ext cx="1577898" cy="4691048"/>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pic>
      </p:grpSp>
      <p:sp>
        <p:nvSpPr>
          <p:cNvPr id="22" name="TextBox 21">
            <a:extLst>
              <a:ext uri="{FF2B5EF4-FFF2-40B4-BE49-F238E27FC236}">
                <a16:creationId xmlns:a16="http://schemas.microsoft.com/office/drawing/2014/main" id="{480D98DD-9FD6-4AAD-9911-7EA06974E2EB}"/>
              </a:ext>
            </a:extLst>
          </p:cNvPr>
          <p:cNvSpPr txBox="1"/>
          <p:nvPr/>
        </p:nvSpPr>
        <p:spPr>
          <a:xfrm>
            <a:off x="0" y="102324"/>
            <a:ext cx="11965764" cy="683224"/>
          </a:xfrm>
          <a:prstGeom prst="rect">
            <a:avLst/>
          </a:prstGeom>
          <a:noFill/>
        </p:spPr>
        <p:txBody>
          <a:bodyPr wrap="square" lIns="182854" tIns="146284" rIns="182854" bIns="146284" rtlCol="0">
            <a:spAutoFit/>
          </a:bodyPr>
          <a:lstStyle/>
          <a:p>
            <a:pPr defTabSz="914192">
              <a:lnSpc>
                <a:spcPct val="90000"/>
              </a:lnSpc>
              <a:spcBef>
                <a:spcPct val="20000"/>
              </a:spcBef>
              <a:buSzPct val="90000"/>
              <a:defRPr/>
            </a:pPr>
            <a:r>
              <a:rPr lang="en-US" sz="2800" spc="-100" dirty="0">
                <a:ln w="3175">
                  <a:noFill/>
                </a:ln>
                <a:cs typeface="Segoe UI" pitchFamily="34" charset="0"/>
              </a:rPr>
              <a:t>Assess: SQL Server Migration Assistant (SSMA)</a:t>
            </a:r>
          </a:p>
        </p:txBody>
      </p:sp>
      <p:pic>
        <p:nvPicPr>
          <p:cNvPr id="5128" name="Picture 8" descr="SSMA for Oracle UI">
            <a:extLst>
              <a:ext uri="{FF2B5EF4-FFF2-40B4-BE49-F238E27FC236}">
                <a16:creationId xmlns:a16="http://schemas.microsoft.com/office/drawing/2014/main" id="{3CBCCFBC-DBEE-46AD-8509-3358E5EE3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740" y="1189177"/>
            <a:ext cx="7558129" cy="5566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67B8EA-19B8-4F67-B21C-84BC876C7C4F}"/>
              </a:ext>
            </a:extLst>
          </p:cNvPr>
          <p:cNvSpPr/>
          <p:nvPr/>
        </p:nvSpPr>
        <p:spPr>
          <a:xfrm>
            <a:off x="5917869" y="909879"/>
            <a:ext cx="6096000" cy="923330"/>
          </a:xfrm>
          <a:prstGeom prst="rect">
            <a:avLst/>
          </a:prstGeom>
        </p:spPr>
        <p:txBody>
          <a:bodyPr>
            <a:spAutoFit/>
          </a:bodyPr>
          <a:lstStyle/>
          <a:p>
            <a:r>
              <a:rPr lang="en-IN" b="1" dirty="0">
                <a:solidFill>
                  <a:srgbClr val="000000"/>
                </a:solidFill>
                <a:latin typeface="Segoe UI" panose="020B0502040204020203" pitchFamily="34" charset="0"/>
              </a:rPr>
              <a:t>SSMA for Oracle User Interface</a:t>
            </a:r>
          </a:p>
          <a:p>
            <a:br>
              <a:rPr lang="en-IN" dirty="0"/>
            </a:br>
            <a:endParaRPr lang="en-IN" dirty="0"/>
          </a:p>
        </p:txBody>
      </p:sp>
    </p:spTree>
    <p:extLst>
      <p:ext uri="{BB962C8B-B14F-4D97-AF65-F5344CB8AC3E}">
        <p14:creationId xmlns:p14="http://schemas.microsoft.com/office/powerpoint/2010/main" val="26443801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53321-66EE-4202-87D6-57E017F59909}"/>
              </a:ext>
            </a:extLst>
          </p:cNvPr>
          <p:cNvSpPr>
            <a:spLocks noGrp="1"/>
          </p:cNvSpPr>
          <p:nvPr>
            <p:ph type="title"/>
          </p:nvPr>
        </p:nvSpPr>
        <p:spPr>
          <a:noFill/>
        </p:spPr>
        <p:txBody>
          <a:bodyPr wrap="square" lIns="182854" tIns="146284" rIns="182854" bIns="146284" rtlCol="0">
            <a:spAutoFit/>
          </a:bodyPr>
          <a:lstStyle/>
          <a:p>
            <a:pPr defTabSz="914192">
              <a:spcBef>
                <a:spcPct val="20000"/>
              </a:spcBef>
              <a:buSzPct val="90000"/>
            </a:pPr>
            <a:r>
              <a:rPr lang="en-US" sz="2800" spc="-100" dirty="0">
                <a:ln w="3175">
                  <a:noFill/>
                </a:ln>
                <a:cs typeface="Segoe UI" pitchFamily="34" charset="0"/>
              </a:rPr>
              <a:t>Assess: SSMA (Migration report)</a:t>
            </a:r>
            <a:br>
              <a:rPr lang="en-US" sz="2800" spc="-100" dirty="0">
                <a:ln w="3175">
                  <a:noFill/>
                </a:ln>
                <a:cs typeface="Segoe UI" pitchFamily="34" charset="0"/>
              </a:rPr>
            </a:br>
            <a:br>
              <a:rPr lang="en-IN" sz="2800" dirty="0"/>
            </a:br>
            <a:endParaRPr lang="en-US" sz="2800" spc="-100" dirty="0">
              <a:ln w="3175">
                <a:noFill/>
              </a:ln>
              <a:latin typeface="+mn-lt"/>
              <a:ea typeface="+mn-ea"/>
              <a:cs typeface="Segoe UI" pitchFamily="34" charset="0"/>
            </a:endParaRPr>
          </a:p>
        </p:txBody>
      </p:sp>
      <p:pic>
        <p:nvPicPr>
          <p:cNvPr id="4" name="Picture 3"/>
          <p:cNvPicPr>
            <a:picLocks noChangeAspect="1"/>
          </p:cNvPicPr>
          <p:nvPr/>
        </p:nvPicPr>
        <p:blipFill>
          <a:blip r:embed="rId3"/>
          <a:stretch>
            <a:fillRect/>
          </a:stretch>
        </p:blipFill>
        <p:spPr>
          <a:xfrm>
            <a:off x="2756777" y="737912"/>
            <a:ext cx="4577608" cy="2582655"/>
          </a:xfrm>
          <a:prstGeom prst="rect">
            <a:avLst/>
          </a:prstGeom>
        </p:spPr>
      </p:pic>
      <p:sp>
        <p:nvSpPr>
          <p:cNvPr id="6" name="Rectangle 5"/>
          <p:cNvSpPr/>
          <p:nvPr/>
        </p:nvSpPr>
        <p:spPr bwMode="auto">
          <a:xfrm>
            <a:off x="74763" y="2181869"/>
            <a:ext cx="2304576" cy="475067"/>
          </a:xfrm>
          <a:prstGeom prst="rect">
            <a:avLst/>
          </a:prstGeom>
          <a:solidFill>
            <a:srgbClr val="57575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099"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light"/>
                <a:ea typeface="+mn-ea"/>
                <a:cs typeface="+mn-cs"/>
              </a:rPr>
              <a:t>Cost estimation</a:t>
            </a:r>
            <a:endParaRPr kumimoji="0" lang="en-US" sz="1800" b="1" i="0" u="sng"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bwMode="auto">
          <a:xfrm>
            <a:off x="74763" y="2979454"/>
            <a:ext cx="2304576" cy="482614"/>
          </a:xfrm>
          <a:prstGeom prst="rect">
            <a:avLst/>
          </a:prstGeom>
          <a:solidFill>
            <a:srgbClr val="3C3C3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099"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light"/>
                <a:ea typeface="+mn-ea"/>
                <a:cs typeface="+mn-cs"/>
              </a:rPr>
              <a:t>Conversion details</a:t>
            </a:r>
            <a:endParaRPr kumimoji="0" lang="en-US" sz="1800" b="1" i="0" u="sng" strike="noStrike" kern="1200" cap="none" spc="0" normalizeH="0" baseline="0" noProof="0">
              <a:ln>
                <a:noFill/>
              </a:ln>
              <a:solidFill>
                <a:srgbClr val="FFFFFF"/>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3FD72C70-C4FE-4597-A8BC-01BF8902F8F7}"/>
              </a:ext>
            </a:extLst>
          </p:cNvPr>
          <p:cNvPicPr>
            <a:picLocks noChangeAspect="1"/>
          </p:cNvPicPr>
          <p:nvPr/>
        </p:nvPicPr>
        <p:blipFill>
          <a:blip r:embed="rId4"/>
          <a:stretch>
            <a:fillRect/>
          </a:stretch>
        </p:blipFill>
        <p:spPr>
          <a:xfrm>
            <a:off x="1685656" y="3987289"/>
            <a:ext cx="5157513" cy="2463849"/>
          </a:xfrm>
          <a:prstGeom prst="rect">
            <a:avLst/>
          </a:prstGeom>
        </p:spPr>
      </p:pic>
      <p:pic>
        <p:nvPicPr>
          <p:cNvPr id="5" name="Picture 4">
            <a:extLst>
              <a:ext uri="{FF2B5EF4-FFF2-40B4-BE49-F238E27FC236}">
                <a16:creationId xmlns:a16="http://schemas.microsoft.com/office/drawing/2014/main" id="{E340B46D-785A-45AF-8BFD-0680F6DB3880}"/>
              </a:ext>
            </a:extLst>
          </p:cNvPr>
          <p:cNvPicPr>
            <a:picLocks noChangeAspect="1"/>
          </p:cNvPicPr>
          <p:nvPr/>
        </p:nvPicPr>
        <p:blipFill>
          <a:blip r:embed="rId5"/>
          <a:stretch>
            <a:fillRect/>
          </a:stretch>
        </p:blipFill>
        <p:spPr>
          <a:xfrm>
            <a:off x="7557936" y="837719"/>
            <a:ext cx="4559301" cy="2383042"/>
          </a:xfrm>
          <a:prstGeom prst="rect">
            <a:avLst/>
          </a:prstGeom>
        </p:spPr>
      </p:pic>
      <p:sp>
        <p:nvSpPr>
          <p:cNvPr id="8" name="TextBox 7">
            <a:extLst>
              <a:ext uri="{FF2B5EF4-FFF2-40B4-BE49-F238E27FC236}">
                <a16:creationId xmlns:a16="http://schemas.microsoft.com/office/drawing/2014/main" id="{65D20206-3C3F-4F84-9109-76F2E6AB4C30}"/>
              </a:ext>
            </a:extLst>
          </p:cNvPr>
          <p:cNvSpPr txBox="1"/>
          <p:nvPr/>
        </p:nvSpPr>
        <p:spPr>
          <a:xfrm>
            <a:off x="8241947" y="406862"/>
            <a:ext cx="2837793" cy="430857"/>
          </a:xfrm>
          <a:prstGeom prst="rect">
            <a:avLst/>
          </a:prstGeom>
          <a:noFill/>
          <a:ln>
            <a:noFill/>
          </a:ln>
        </p:spPr>
        <p:txBody>
          <a:bodyPr spcFirstLastPara="1" wrap="square" lIns="91425" tIns="91425" rIns="91425" bIns="91425" rtlCol="0" anchor="t" anchorCtr="0">
            <a:spAutoFit/>
          </a:bodyPr>
          <a:lstStyle/>
          <a:p>
            <a:pPr algn="l"/>
            <a:r>
              <a:rPr lang="en-IN" sz="1600" b="1" kern="0" dirty="0">
                <a:latin typeface="Arial" panose="020B0604020202020204" pitchFamily="34" charset="0"/>
                <a:cs typeface="Arial" panose="020B0604020202020204" pitchFamily="34" charset="0"/>
              </a:rPr>
              <a:t>Access Saved Report</a:t>
            </a:r>
          </a:p>
        </p:txBody>
      </p:sp>
      <p:pic>
        <p:nvPicPr>
          <p:cNvPr id="9" name="Picture 8">
            <a:extLst>
              <a:ext uri="{FF2B5EF4-FFF2-40B4-BE49-F238E27FC236}">
                <a16:creationId xmlns:a16="http://schemas.microsoft.com/office/drawing/2014/main" id="{7BF554C7-A8BD-4A77-A702-B1F056EA6394}"/>
              </a:ext>
            </a:extLst>
          </p:cNvPr>
          <p:cNvPicPr>
            <a:picLocks noChangeAspect="1"/>
          </p:cNvPicPr>
          <p:nvPr/>
        </p:nvPicPr>
        <p:blipFill>
          <a:blip r:embed="rId6"/>
          <a:stretch>
            <a:fillRect/>
          </a:stretch>
        </p:blipFill>
        <p:spPr>
          <a:xfrm>
            <a:off x="7334385" y="3847613"/>
            <a:ext cx="4577609" cy="2743200"/>
          </a:xfrm>
          <a:prstGeom prst="rect">
            <a:avLst/>
          </a:prstGeom>
        </p:spPr>
      </p:pic>
    </p:spTree>
    <p:extLst>
      <p:ext uri="{BB962C8B-B14F-4D97-AF65-F5344CB8AC3E}">
        <p14:creationId xmlns:p14="http://schemas.microsoft.com/office/powerpoint/2010/main" val="41365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0"/>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1591600" y="1089228"/>
            <a:ext cx="7066934"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Plan</a:t>
            </a:r>
          </a:p>
        </p:txBody>
      </p:sp>
      <p:graphicFrame>
        <p:nvGraphicFramePr>
          <p:cNvPr id="13" name="Table 12">
            <a:extLst>
              <a:ext uri="{FF2B5EF4-FFF2-40B4-BE49-F238E27FC236}">
                <a16:creationId xmlns:a16="http://schemas.microsoft.com/office/drawing/2014/main" id="{7D7AC7CC-9FF0-4343-8FD2-30B61F7532DB}"/>
              </a:ext>
            </a:extLst>
          </p:cNvPr>
          <p:cNvGraphicFramePr>
            <a:graphicFrameLocks noGrp="1"/>
          </p:cNvGraphicFramePr>
          <p:nvPr>
            <p:extLst>
              <p:ext uri="{D42A27DB-BD31-4B8C-83A1-F6EECF244321}">
                <p14:modId xmlns:p14="http://schemas.microsoft.com/office/powerpoint/2010/main" val="926166716"/>
              </p:ext>
            </p:extLst>
          </p:nvPr>
        </p:nvGraphicFramePr>
        <p:xfrm>
          <a:off x="2856402" y="2090921"/>
          <a:ext cx="7186232" cy="3449685"/>
        </p:xfrm>
        <a:graphic>
          <a:graphicData uri="http://schemas.openxmlformats.org/drawingml/2006/table">
            <a:tbl>
              <a:tblPr firstRow="1" bandRow="1">
                <a:tableStyleId>{5C22544A-7EE6-4342-B048-85BDC9FD1C3A}</a:tableStyleId>
              </a:tblPr>
              <a:tblGrid>
                <a:gridCol w="813471">
                  <a:extLst>
                    <a:ext uri="{9D8B030D-6E8A-4147-A177-3AD203B41FA5}">
                      <a16:colId xmlns:a16="http://schemas.microsoft.com/office/drawing/2014/main" val="798611684"/>
                    </a:ext>
                  </a:extLst>
                </a:gridCol>
                <a:gridCol w="6372761">
                  <a:extLst>
                    <a:ext uri="{9D8B030D-6E8A-4147-A177-3AD203B41FA5}">
                      <a16:colId xmlns:a16="http://schemas.microsoft.com/office/drawing/2014/main" val="3624280455"/>
                    </a:ext>
                  </a:extLst>
                </a:gridCol>
              </a:tblGrid>
              <a:tr h="517884">
                <a:tc>
                  <a:txBody>
                    <a:bodyPr/>
                    <a:lstStyle/>
                    <a:p>
                      <a:r>
                        <a:rPr lang="en-US" sz="1600" b="0" dirty="0">
                          <a:solidFill>
                            <a:schemeClr val="bg1"/>
                          </a:solidFill>
                        </a:rPr>
                        <a:t>1</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mn-cs"/>
                        </a:rPr>
                        <a:t>Discover your infrastructure</a:t>
                      </a:r>
                      <a:endParaRPr lang="en-US" sz="1600" dirty="0">
                        <a:solidFill>
                          <a:schemeClr val="bg1"/>
                        </a:solidFill>
                      </a:endParaRP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95527815"/>
                  </a:ext>
                </a:extLst>
              </a:tr>
              <a:tr h="530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2</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Map application dependencies</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775677099"/>
                  </a:ext>
                </a:extLst>
              </a:tr>
              <a:tr h="5766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3</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n-lt"/>
                          <a:ea typeface="+mn-ea"/>
                          <a:cs typeface="+mn-cs"/>
                        </a:rPr>
                        <a:t>Build move groups and design your migration plans</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589539100"/>
                  </a:ext>
                </a:extLst>
              </a:tr>
              <a:tr h="571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4</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n-lt"/>
                          <a:ea typeface="+mn-ea"/>
                          <a:cs typeface="+mn-cs"/>
                        </a:rPr>
                        <a:t>Identify optimal cloud configuration for each workload to migrate to</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3161886886"/>
                  </a:ext>
                </a:extLst>
              </a:tr>
              <a:tr h="4599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5</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Design to land the migration </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1321972021"/>
                  </a:ext>
                </a:extLst>
              </a:tr>
              <a:tr h="396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6</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Plan to expand </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1639516163"/>
                  </a:ext>
                </a:extLst>
              </a:tr>
              <a:tr h="396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7</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HLD and LLD Solution design document</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993807473"/>
                  </a:ext>
                </a:extLst>
              </a:tr>
            </a:tbl>
          </a:graphicData>
        </a:graphic>
      </p:graphicFrame>
    </p:spTree>
    <p:extLst>
      <p:ext uri="{BB962C8B-B14F-4D97-AF65-F5344CB8AC3E}">
        <p14:creationId xmlns:p14="http://schemas.microsoft.com/office/powerpoint/2010/main" val="284639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BA579-D4C8-4091-92AC-8E171E9970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063" y="-502919"/>
            <a:ext cx="12199063" cy="7360920"/>
          </a:xfrm>
          <a:prstGeom prst="rect">
            <a:avLst/>
          </a:prstGeom>
        </p:spPr>
      </p:pic>
      <p:sp>
        <p:nvSpPr>
          <p:cNvPr id="4" name="Rectangle 3">
            <a:extLst>
              <a:ext uri="{FF2B5EF4-FFF2-40B4-BE49-F238E27FC236}">
                <a16:creationId xmlns:a16="http://schemas.microsoft.com/office/drawing/2014/main" id="{6767E267-0881-470F-8F8D-41FF00CE381D}"/>
              </a:ext>
            </a:extLst>
          </p:cNvPr>
          <p:cNvSpPr/>
          <p:nvPr/>
        </p:nvSpPr>
        <p:spPr>
          <a:xfrm>
            <a:off x="0" y="-502919"/>
            <a:ext cx="12199063" cy="7360919"/>
          </a:xfrm>
          <a:prstGeom prst="rect">
            <a:avLst/>
          </a:prstGeom>
          <a:solidFill>
            <a:srgbClr val="0F162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 Placeholder 1">
            <a:extLst>
              <a:ext uri="{FF2B5EF4-FFF2-40B4-BE49-F238E27FC236}">
                <a16:creationId xmlns:a16="http://schemas.microsoft.com/office/drawing/2014/main" id="{D3615882-B3D3-4AD3-9D0D-37291A62E43D}"/>
              </a:ext>
            </a:extLst>
          </p:cNvPr>
          <p:cNvSpPr txBox="1">
            <a:spLocks/>
          </p:cNvSpPr>
          <p:nvPr/>
        </p:nvSpPr>
        <p:spPr>
          <a:xfrm>
            <a:off x="1019175" y="2432326"/>
            <a:ext cx="10585450" cy="254419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b="1" dirty="0">
                <a:solidFill>
                  <a:schemeClr val="bg1"/>
                </a:solidFill>
              </a:rPr>
              <a:t>PACTERA IS A </a:t>
            </a:r>
            <a:r>
              <a:rPr lang="en-US" sz="4000" b="1" dirty="0">
                <a:solidFill>
                  <a:schemeClr val="accent1"/>
                </a:solidFill>
              </a:rPr>
              <a:t>GLOBAL</a:t>
            </a:r>
            <a:r>
              <a:rPr lang="en-US" sz="4000" b="1" dirty="0">
                <a:solidFill>
                  <a:srgbClr val="FF0000"/>
                </a:solidFill>
              </a:rPr>
              <a:t> </a:t>
            </a:r>
            <a:r>
              <a:rPr lang="en-US" sz="4000" b="1" dirty="0">
                <a:solidFill>
                  <a:schemeClr val="bg1"/>
                </a:solidFill>
              </a:rPr>
              <a:t>TECHNOLOGY SERVICES COMPANY THAT DESIGNS, BUILDS AND OPTIMIZES </a:t>
            </a:r>
            <a:r>
              <a:rPr lang="en-US" sz="4000" b="1" dirty="0">
                <a:solidFill>
                  <a:srgbClr val="DC1E34"/>
                </a:solidFill>
              </a:rPr>
              <a:t>DIGITAL</a:t>
            </a:r>
            <a:r>
              <a:rPr lang="en-US" sz="4000" b="1" dirty="0">
                <a:solidFill>
                  <a:schemeClr val="tx2"/>
                </a:solidFill>
              </a:rPr>
              <a:t> </a:t>
            </a:r>
            <a:r>
              <a:rPr lang="en-US" sz="4000" b="1" dirty="0">
                <a:solidFill>
                  <a:schemeClr val="bg1"/>
                </a:solidFill>
              </a:rPr>
              <a:t>APPLICATIONS, PRODUCTS </a:t>
            </a:r>
            <a:br>
              <a:rPr lang="en-US" sz="4000" b="1" dirty="0">
                <a:solidFill>
                  <a:schemeClr val="bg1"/>
                </a:solidFill>
              </a:rPr>
            </a:br>
            <a:r>
              <a:rPr lang="en-US" sz="4000" b="1" dirty="0">
                <a:solidFill>
                  <a:schemeClr val="bg1"/>
                </a:solidFill>
              </a:rPr>
              <a:t>AND PLATFORMS.</a:t>
            </a:r>
          </a:p>
          <a:p>
            <a:pPr marL="0" indent="0">
              <a:lnSpc>
                <a:spcPts val="3800"/>
              </a:lnSpc>
              <a:buNone/>
            </a:pPr>
            <a:r>
              <a:rPr lang="en-US" sz="4000" b="1" dirty="0">
                <a:solidFill>
                  <a:schemeClr val="bg1"/>
                </a:solidFill>
              </a:rPr>
              <a:t> </a:t>
            </a:r>
          </a:p>
        </p:txBody>
      </p:sp>
      <p:pic>
        <p:nvPicPr>
          <p:cNvPr id="8" name="Picture 7">
            <a:extLst>
              <a:ext uri="{FF2B5EF4-FFF2-40B4-BE49-F238E27FC236}">
                <a16:creationId xmlns:a16="http://schemas.microsoft.com/office/drawing/2014/main" id="{9682DED0-4621-4D84-A033-7586C7D55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623848" y="6071380"/>
            <a:ext cx="5568152" cy="786618"/>
          </a:xfrm>
          <a:prstGeom prst="rect">
            <a:avLst/>
          </a:prstGeom>
        </p:spPr>
      </p:pic>
      <p:sp>
        <p:nvSpPr>
          <p:cNvPr id="5" name="Rectangle 4">
            <a:extLst>
              <a:ext uri="{FF2B5EF4-FFF2-40B4-BE49-F238E27FC236}">
                <a16:creationId xmlns:a16="http://schemas.microsoft.com/office/drawing/2014/main" id="{2D7C8FBC-25E4-443F-A8C0-3DF2C65DBF4E}"/>
              </a:ext>
            </a:extLst>
          </p:cNvPr>
          <p:cNvSpPr/>
          <p:nvPr/>
        </p:nvSpPr>
        <p:spPr>
          <a:xfrm>
            <a:off x="587375" y="2615501"/>
            <a:ext cx="117705" cy="2782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9072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F7EF423-9F3B-46F8-B4E8-9B890356F9B7}"/>
              </a:ext>
            </a:extLst>
          </p:cNvPr>
          <p:cNvSpPr txBox="1"/>
          <p:nvPr/>
        </p:nvSpPr>
        <p:spPr>
          <a:xfrm>
            <a:off x="304800" y="0"/>
            <a:ext cx="8191815" cy="860434"/>
          </a:xfrm>
          <a:prstGeom prst="rect">
            <a:avLst/>
          </a:prstGeom>
          <a:noFill/>
        </p:spPr>
        <p:txBody>
          <a:bodyPr wrap="square" lIns="182854" tIns="146284" rIns="182854" bIns="146284" rtlCol="0">
            <a:spAutoFit/>
          </a:bodyPr>
          <a:lstStyle/>
          <a:p>
            <a:pPr defTabSz="914192">
              <a:lnSpc>
                <a:spcPct val="90000"/>
              </a:lnSpc>
              <a:spcBef>
                <a:spcPct val="20000"/>
              </a:spcBef>
              <a:buSzPct val="90000"/>
              <a:defRPr/>
            </a:pPr>
            <a:r>
              <a:rPr lang="en-US" sz="3921" spc="-100" dirty="0">
                <a:ln w="3175">
                  <a:noFill/>
                </a:ln>
                <a:highlight>
                  <a:srgbClr val="FFFF00"/>
                </a:highlight>
                <a:cs typeface="Segoe UI" pitchFamily="34" charset="0"/>
              </a:rPr>
              <a:t>Plan</a:t>
            </a:r>
          </a:p>
        </p:txBody>
      </p:sp>
      <p:grpSp>
        <p:nvGrpSpPr>
          <p:cNvPr id="3" name="Group 2">
            <a:extLst>
              <a:ext uri="{FF2B5EF4-FFF2-40B4-BE49-F238E27FC236}">
                <a16:creationId xmlns:a16="http://schemas.microsoft.com/office/drawing/2014/main" id="{93A6ACBC-6BAA-43C0-90EF-3CF4882F4910}"/>
              </a:ext>
            </a:extLst>
          </p:cNvPr>
          <p:cNvGrpSpPr/>
          <p:nvPr/>
        </p:nvGrpSpPr>
        <p:grpSpPr>
          <a:xfrm>
            <a:off x="5819135" y="1632279"/>
            <a:ext cx="6288782" cy="3340770"/>
            <a:chOff x="1483617" y="860434"/>
            <a:chExt cx="9224765" cy="4949216"/>
          </a:xfrm>
        </p:grpSpPr>
        <p:graphicFrame>
          <p:nvGraphicFramePr>
            <p:cNvPr id="79" name="Content Placeholder 4">
              <a:extLst>
                <a:ext uri="{FF2B5EF4-FFF2-40B4-BE49-F238E27FC236}">
                  <a16:creationId xmlns:a16="http://schemas.microsoft.com/office/drawing/2014/main" id="{9E63FE8D-D996-4E33-AB8C-FCD67610F456}"/>
                </a:ext>
              </a:extLst>
            </p:cNvPr>
            <p:cNvGraphicFramePr>
              <a:graphicFrameLocks/>
            </p:cNvGraphicFramePr>
            <p:nvPr>
              <p:extLst>
                <p:ext uri="{D42A27DB-BD31-4B8C-83A1-F6EECF244321}">
                  <p14:modId xmlns:p14="http://schemas.microsoft.com/office/powerpoint/2010/main" val="2600718713"/>
                </p:ext>
              </p:extLst>
            </p:nvPr>
          </p:nvGraphicFramePr>
          <p:xfrm>
            <a:off x="1483617" y="860434"/>
            <a:ext cx="9224765" cy="4949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Image result for discovery icon">
              <a:extLst>
                <a:ext uri="{FF2B5EF4-FFF2-40B4-BE49-F238E27FC236}">
                  <a16:creationId xmlns:a16="http://schemas.microsoft.com/office/drawing/2014/main" id="{5D9BF20F-36E9-4A65-9D6F-6A55BD329D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6880" y="1048350"/>
              <a:ext cx="1737360" cy="13458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ssessment icon">
              <a:extLst>
                <a:ext uri="{FF2B5EF4-FFF2-40B4-BE49-F238E27FC236}">
                  <a16:creationId xmlns:a16="http://schemas.microsoft.com/office/drawing/2014/main" id="{2A1F864E-0BC6-4A72-9DDD-E601E3187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5377" y="1007779"/>
              <a:ext cx="1386454" cy="138645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chema Migration icon">
              <a:extLst>
                <a:ext uri="{FF2B5EF4-FFF2-40B4-BE49-F238E27FC236}">
                  <a16:creationId xmlns:a16="http://schemas.microsoft.com/office/drawing/2014/main" id="{D979B855-F544-4699-91E2-B04D73F4E2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1" y="1048349"/>
              <a:ext cx="1638106" cy="130531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Migration icon">
              <a:extLst>
                <a:ext uri="{FF2B5EF4-FFF2-40B4-BE49-F238E27FC236}">
                  <a16:creationId xmlns:a16="http://schemas.microsoft.com/office/drawing/2014/main" id="{AEB040FE-91B4-44F1-936E-7558EADA58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7014" y="1048349"/>
              <a:ext cx="1638106" cy="126727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Data Migration icon">
              <a:extLst>
                <a:ext uri="{FF2B5EF4-FFF2-40B4-BE49-F238E27FC236}">
                  <a16:creationId xmlns:a16="http://schemas.microsoft.com/office/drawing/2014/main" id="{01BCFF5C-5B04-44C9-AA8A-69D7C3AE7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5248" y="3703320"/>
              <a:ext cx="1960623" cy="102393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web and App icon">
              <a:extLst>
                <a:ext uri="{FF2B5EF4-FFF2-40B4-BE49-F238E27FC236}">
                  <a16:creationId xmlns:a16="http://schemas.microsoft.com/office/drawing/2014/main" id="{8B1418F1-3117-4971-A578-37CC385EED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4898" y="3596640"/>
              <a:ext cx="164096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Functional Testing icon">
              <a:extLst>
                <a:ext uri="{FF2B5EF4-FFF2-40B4-BE49-F238E27FC236}">
                  <a16:creationId xmlns:a16="http://schemas.microsoft.com/office/drawing/2014/main" id="{B1E676BB-7918-4F0D-B325-CF1159478E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8309" y="3613215"/>
              <a:ext cx="2015490" cy="113547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Performance Testing icon">
              <a:extLst>
                <a:ext uri="{FF2B5EF4-FFF2-40B4-BE49-F238E27FC236}">
                  <a16:creationId xmlns:a16="http://schemas.microsoft.com/office/drawing/2014/main" id="{C29EBBE1-D94B-44EF-A807-9F0FC23D3D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32520" y="3650985"/>
              <a:ext cx="1752600" cy="112860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860CF3A-C08D-43F1-9165-997CFB37BC2C}"/>
              </a:ext>
            </a:extLst>
          </p:cNvPr>
          <p:cNvSpPr/>
          <p:nvPr/>
        </p:nvSpPr>
        <p:spPr>
          <a:xfrm>
            <a:off x="195490" y="1556729"/>
            <a:ext cx="5483579" cy="2554545"/>
          </a:xfrm>
          <a:prstGeom prst="rect">
            <a:avLst/>
          </a:prstGeom>
        </p:spPr>
        <p:txBody>
          <a:bodyPr wrap="square">
            <a:spAutoFit/>
          </a:bodyPr>
          <a:lstStyle/>
          <a:p>
            <a:pPr>
              <a:buFont typeface="Arial" panose="020B0604020202020204" pitchFamily="34" charset="0"/>
              <a:buChar char="•"/>
            </a:pPr>
            <a:r>
              <a:rPr lang="en-GB" sz="1600" dirty="0">
                <a:solidFill>
                  <a:srgbClr val="444444"/>
                </a:solidFill>
                <a:latin typeface="Lato"/>
              </a:rPr>
              <a:t>Extract design: how the data is extracted, held and verified</a:t>
            </a:r>
          </a:p>
          <a:p>
            <a:pPr>
              <a:buFont typeface="Arial" panose="020B0604020202020204" pitchFamily="34" charset="0"/>
              <a:buChar char="•"/>
            </a:pPr>
            <a:r>
              <a:rPr lang="en-GB" sz="1600" dirty="0">
                <a:solidFill>
                  <a:srgbClr val="444444"/>
                </a:solidFill>
                <a:latin typeface="Lato"/>
              </a:rPr>
              <a:t>Migration design: how data is transformed into the target structure</a:t>
            </a:r>
          </a:p>
          <a:p>
            <a:pPr>
              <a:buFont typeface="Arial" panose="020B0604020202020204" pitchFamily="34" charset="0"/>
              <a:buChar char="•"/>
            </a:pPr>
            <a:r>
              <a:rPr lang="en-GB" sz="1600" dirty="0">
                <a:solidFill>
                  <a:srgbClr val="444444"/>
                </a:solidFill>
                <a:latin typeface="Lato"/>
              </a:rPr>
              <a:t>Mapping rules: the details of the migration</a:t>
            </a:r>
          </a:p>
          <a:p>
            <a:pPr>
              <a:buFont typeface="Arial" panose="020B0604020202020204" pitchFamily="34" charset="0"/>
              <a:buChar char="•"/>
            </a:pPr>
            <a:r>
              <a:rPr lang="en-GB" sz="1600" dirty="0">
                <a:solidFill>
                  <a:srgbClr val="444444"/>
                </a:solidFill>
                <a:latin typeface="Lato"/>
              </a:rPr>
              <a:t>Test overview: tools, reporting, structure and constraints</a:t>
            </a:r>
          </a:p>
          <a:p>
            <a:pPr>
              <a:buFont typeface="Arial" panose="020B0604020202020204" pitchFamily="34" charset="0"/>
              <a:buChar char="•"/>
            </a:pPr>
            <a:r>
              <a:rPr lang="en-GB" sz="1600" dirty="0">
                <a:solidFill>
                  <a:srgbClr val="444444"/>
                </a:solidFill>
                <a:latin typeface="Lato"/>
              </a:rPr>
              <a:t>Unit test: unit test specification</a:t>
            </a:r>
          </a:p>
          <a:p>
            <a:pPr>
              <a:buFont typeface="Arial" panose="020B0604020202020204" pitchFamily="34" charset="0"/>
              <a:buChar char="•"/>
            </a:pPr>
            <a:r>
              <a:rPr lang="en-GB" sz="1600" dirty="0">
                <a:solidFill>
                  <a:srgbClr val="444444"/>
                </a:solidFill>
                <a:latin typeface="Lato"/>
              </a:rPr>
              <a:t>Integration test: integration test specification</a:t>
            </a:r>
          </a:p>
          <a:p>
            <a:pPr>
              <a:buFont typeface="Arial" panose="020B0604020202020204" pitchFamily="34" charset="0"/>
              <a:buChar char="•"/>
            </a:pPr>
            <a:r>
              <a:rPr lang="en-GB" sz="1600" dirty="0">
                <a:solidFill>
                  <a:srgbClr val="444444"/>
                </a:solidFill>
                <a:latin typeface="Lato"/>
              </a:rPr>
              <a:t>Recovery plan: recovery options for each stage of the migration</a:t>
            </a:r>
          </a:p>
          <a:p>
            <a:pPr>
              <a:buFont typeface="Arial" panose="020B0604020202020204" pitchFamily="34" charset="0"/>
              <a:buChar char="•"/>
            </a:pPr>
            <a:r>
              <a:rPr lang="en-GB" sz="1600" dirty="0">
                <a:solidFill>
                  <a:srgbClr val="444444"/>
                </a:solidFill>
                <a:latin typeface="Lato"/>
              </a:rPr>
              <a:t>Go live plan: actions required to go live.</a:t>
            </a:r>
            <a:endParaRPr lang="en-GB" sz="1600" b="0" i="0" dirty="0">
              <a:solidFill>
                <a:srgbClr val="444444"/>
              </a:solidFill>
              <a:effectLst/>
              <a:latin typeface="Lato"/>
            </a:endParaRPr>
          </a:p>
        </p:txBody>
      </p:sp>
    </p:spTree>
    <p:extLst>
      <p:ext uri="{BB962C8B-B14F-4D97-AF65-F5344CB8AC3E}">
        <p14:creationId xmlns:p14="http://schemas.microsoft.com/office/powerpoint/2010/main" val="3390594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11515"/>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2035002" y="139466"/>
            <a:ext cx="7066934"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Deploy and Migrate</a:t>
            </a:r>
          </a:p>
        </p:txBody>
      </p:sp>
      <p:sp>
        <p:nvSpPr>
          <p:cNvPr id="8" name="Rectangle 7">
            <a:extLst>
              <a:ext uri="{FF2B5EF4-FFF2-40B4-BE49-F238E27FC236}">
                <a16:creationId xmlns:a16="http://schemas.microsoft.com/office/drawing/2014/main" id="{C3410FCB-1CD4-4A28-A9BF-FC9E5AF88B40}"/>
              </a:ext>
            </a:extLst>
          </p:cNvPr>
          <p:cNvSpPr/>
          <p:nvPr/>
        </p:nvSpPr>
        <p:spPr>
          <a:xfrm>
            <a:off x="1402080" y="1783787"/>
            <a:ext cx="6096000" cy="1846659"/>
          </a:xfrm>
          <a:prstGeom prst="rect">
            <a:avLst/>
          </a:prstGeom>
        </p:spPr>
        <p:txBody>
          <a:bodyPr>
            <a:spAutoFit/>
          </a:bodyPr>
          <a:lstStyle/>
          <a:p>
            <a:r>
              <a:rPr lang="en-IN" sz="1600" dirty="0">
                <a:solidFill>
                  <a:schemeClr val="bg1"/>
                </a:solidFill>
              </a:rPr>
              <a:t>1. Migration Process</a:t>
            </a:r>
          </a:p>
          <a:p>
            <a:endParaRPr lang="en-IN" sz="1600" dirty="0">
              <a:solidFill>
                <a:schemeClr val="bg1"/>
              </a:solidFill>
            </a:endParaRPr>
          </a:p>
          <a:p>
            <a:r>
              <a:rPr lang="en-IN" sz="1600" dirty="0">
                <a:solidFill>
                  <a:schemeClr val="bg1"/>
                </a:solidFill>
              </a:rPr>
              <a:t>1. Opportunity </a:t>
            </a:r>
          </a:p>
          <a:p>
            <a:r>
              <a:rPr lang="en-IN" sz="1600" dirty="0">
                <a:solidFill>
                  <a:schemeClr val="bg1"/>
                </a:solidFill>
              </a:rPr>
              <a:t>2. Discovery</a:t>
            </a:r>
          </a:p>
          <a:p>
            <a:r>
              <a:rPr lang="en-IN" sz="1600" dirty="0">
                <a:solidFill>
                  <a:schemeClr val="bg1"/>
                </a:solidFill>
              </a:rPr>
              <a:t>3. Design </a:t>
            </a:r>
          </a:p>
          <a:p>
            <a:r>
              <a:rPr lang="en-IN" sz="1600" dirty="0">
                <a:solidFill>
                  <a:schemeClr val="bg1"/>
                </a:solidFill>
              </a:rPr>
              <a:t>4. Migration integration and validation </a:t>
            </a:r>
          </a:p>
          <a:p>
            <a:r>
              <a:rPr lang="en-IN" sz="1600" dirty="0">
                <a:solidFill>
                  <a:schemeClr val="bg1"/>
                </a:solidFill>
              </a:rPr>
              <a:t>5. operation and optimization</a:t>
            </a:r>
          </a:p>
        </p:txBody>
      </p:sp>
      <p:sp>
        <p:nvSpPr>
          <p:cNvPr id="11" name="Rectangle 10">
            <a:extLst>
              <a:ext uri="{FF2B5EF4-FFF2-40B4-BE49-F238E27FC236}">
                <a16:creationId xmlns:a16="http://schemas.microsoft.com/office/drawing/2014/main" id="{382E930A-5218-445C-9648-191A98EAF8EA}"/>
              </a:ext>
            </a:extLst>
          </p:cNvPr>
          <p:cNvSpPr/>
          <p:nvPr/>
        </p:nvSpPr>
        <p:spPr>
          <a:xfrm>
            <a:off x="6614160" y="2023164"/>
            <a:ext cx="5913120" cy="1846659"/>
          </a:xfrm>
          <a:prstGeom prst="rect">
            <a:avLst/>
          </a:prstGeom>
        </p:spPr>
        <p:txBody>
          <a:bodyPr wrap="square">
            <a:spAutoFit/>
          </a:bodyPr>
          <a:lstStyle/>
          <a:p>
            <a:r>
              <a:rPr lang="en-IN" sz="1600" dirty="0">
                <a:solidFill>
                  <a:schemeClr val="bg1"/>
                </a:solidFill>
              </a:rPr>
              <a:t>2. Migration Design</a:t>
            </a:r>
          </a:p>
          <a:p>
            <a:endParaRPr lang="en-IN" sz="1600" dirty="0">
              <a:solidFill>
                <a:schemeClr val="bg1"/>
              </a:solidFill>
            </a:endParaRPr>
          </a:p>
          <a:p>
            <a:r>
              <a:rPr lang="en-IN" sz="1600" dirty="0">
                <a:solidFill>
                  <a:schemeClr val="bg1"/>
                </a:solidFill>
              </a:rPr>
              <a:t>Pactera cloud tech experts utilize our data migration system </a:t>
            </a:r>
          </a:p>
          <a:p>
            <a:endParaRPr lang="en-IN" sz="1600" dirty="0">
              <a:solidFill>
                <a:schemeClr val="bg1"/>
              </a:solidFill>
            </a:endParaRPr>
          </a:p>
          <a:p>
            <a:r>
              <a:rPr lang="en-IN" sz="1600" dirty="0">
                <a:solidFill>
                  <a:schemeClr val="bg1"/>
                </a:solidFill>
              </a:rPr>
              <a:t>1. Tailored System Architecture </a:t>
            </a:r>
          </a:p>
          <a:p>
            <a:r>
              <a:rPr lang="en-IN" sz="1600" dirty="0">
                <a:solidFill>
                  <a:schemeClr val="bg1"/>
                </a:solidFill>
              </a:rPr>
              <a:t>2. Transformation plan for migration</a:t>
            </a:r>
          </a:p>
          <a:p>
            <a:r>
              <a:rPr lang="en-IN" sz="1600" dirty="0">
                <a:solidFill>
                  <a:schemeClr val="bg1"/>
                </a:solidFill>
              </a:rPr>
              <a:t>3. High Performance Solution</a:t>
            </a:r>
          </a:p>
        </p:txBody>
      </p:sp>
      <p:sp>
        <p:nvSpPr>
          <p:cNvPr id="12" name="Rectangle 11">
            <a:extLst>
              <a:ext uri="{FF2B5EF4-FFF2-40B4-BE49-F238E27FC236}">
                <a16:creationId xmlns:a16="http://schemas.microsoft.com/office/drawing/2014/main" id="{AAB46DE8-4160-418C-BCBE-27A3C7E67D84}"/>
              </a:ext>
            </a:extLst>
          </p:cNvPr>
          <p:cNvSpPr/>
          <p:nvPr/>
        </p:nvSpPr>
        <p:spPr>
          <a:xfrm>
            <a:off x="1402080" y="4415267"/>
            <a:ext cx="6096000" cy="1569660"/>
          </a:xfrm>
          <a:prstGeom prst="rect">
            <a:avLst/>
          </a:prstGeom>
        </p:spPr>
        <p:txBody>
          <a:bodyPr>
            <a:spAutoFit/>
          </a:bodyPr>
          <a:lstStyle/>
          <a:p>
            <a:r>
              <a:rPr lang="en-IN" sz="1600" dirty="0">
                <a:solidFill>
                  <a:schemeClr val="bg1"/>
                </a:solidFill>
              </a:rPr>
              <a:t>3. Migration Implementation and Tool</a:t>
            </a:r>
          </a:p>
          <a:p>
            <a:endParaRPr lang="en-IN" sz="1600" dirty="0">
              <a:solidFill>
                <a:schemeClr val="bg1"/>
              </a:solidFill>
            </a:endParaRPr>
          </a:p>
          <a:p>
            <a:r>
              <a:rPr lang="en-IN" sz="1600" dirty="0">
                <a:solidFill>
                  <a:schemeClr val="bg1"/>
                </a:solidFill>
              </a:rPr>
              <a:t>	1. Heterogeneous Migration</a:t>
            </a:r>
          </a:p>
          <a:p>
            <a:r>
              <a:rPr lang="en-IN" sz="1600" dirty="0">
                <a:solidFill>
                  <a:schemeClr val="bg1"/>
                </a:solidFill>
              </a:rPr>
              <a:t>	2. Homogeneous Migration</a:t>
            </a:r>
          </a:p>
          <a:p>
            <a:r>
              <a:rPr lang="en-IN" sz="1600" dirty="0">
                <a:solidFill>
                  <a:schemeClr val="bg1"/>
                </a:solidFill>
              </a:rPr>
              <a:t>	3. Tool (SSMA and DMA from Azure)</a:t>
            </a:r>
          </a:p>
          <a:p>
            <a:r>
              <a:rPr lang="en-IN" sz="1600" dirty="0">
                <a:solidFill>
                  <a:schemeClr val="bg1"/>
                </a:solidFill>
              </a:rPr>
              <a:t>	4. Oracle to Azure SQL DB</a:t>
            </a:r>
          </a:p>
        </p:txBody>
      </p:sp>
    </p:spTree>
    <p:extLst>
      <p:ext uri="{BB962C8B-B14F-4D97-AF65-F5344CB8AC3E}">
        <p14:creationId xmlns:p14="http://schemas.microsoft.com/office/powerpoint/2010/main" val="188598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37024-F8BE-435A-B582-9765D60C0DF4}"/>
              </a:ext>
            </a:extLst>
          </p:cNvPr>
          <p:cNvSpPr>
            <a:spLocks noGrp="1"/>
          </p:cNvSpPr>
          <p:nvPr>
            <p:ph type="title"/>
          </p:nvPr>
        </p:nvSpPr>
        <p:spPr/>
        <p:txBody>
          <a:bodyPr wrap="none">
            <a:spAutoFit/>
          </a:bodyPr>
          <a:lstStyle/>
          <a:p>
            <a:pPr defTabSz="457200"/>
            <a:br>
              <a:rPr lang="pt-PT" sz="2800" dirty="0">
                <a:solidFill>
                  <a:srgbClr val="181D22"/>
                </a:solidFill>
                <a:latin typeface="Arial" panose="020B0604020202020204" pitchFamily="34" charset="0"/>
                <a:ea typeface="+mn-ea"/>
                <a:cs typeface="Arial" panose="020B0604020202020204" pitchFamily="34" charset="0"/>
              </a:rPr>
            </a:br>
            <a:endParaRPr lang="en-IN" sz="2800" dirty="0">
              <a:solidFill>
                <a:srgbClr val="181D22"/>
              </a:solidFill>
              <a:latin typeface="Arial" panose="020B0604020202020204" pitchFamily="34" charset="0"/>
              <a:ea typeface="+mn-ea"/>
              <a:cs typeface="Arial" panose="020B0604020202020204" pitchFamily="34" charset="0"/>
            </a:endParaRPr>
          </a:p>
        </p:txBody>
      </p:sp>
      <p:sp>
        <p:nvSpPr>
          <p:cNvPr id="30" name="Title 2">
            <a:extLst>
              <a:ext uri="{FF2B5EF4-FFF2-40B4-BE49-F238E27FC236}">
                <a16:creationId xmlns:a16="http://schemas.microsoft.com/office/drawing/2014/main" id="{4ACBDB72-942A-4B7D-A95C-0EA610C81749}"/>
              </a:ext>
            </a:extLst>
          </p:cNvPr>
          <p:cNvSpPr txBox="1">
            <a:spLocks/>
          </p:cNvSpPr>
          <p:nvPr/>
        </p:nvSpPr>
        <p:spPr>
          <a:xfrm>
            <a:off x="-231830" y="1672411"/>
            <a:ext cx="11655840" cy="899665"/>
          </a:xfr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br>
              <a:rPr lang="en-US" dirty="0"/>
            </a:br>
            <a:endParaRPr lang="en-US" dirty="0"/>
          </a:p>
        </p:txBody>
      </p:sp>
      <p:grpSp>
        <p:nvGrpSpPr>
          <p:cNvPr id="31" name="Group 30">
            <a:extLst>
              <a:ext uri="{FF2B5EF4-FFF2-40B4-BE49-F238E27FC236}">
                <a16:creationId xmlns:a16="http://schemas.microsoft.com/office/drawing/2014/main" id="{A0950601-2098-4A64-9B7E-7AAD87414313}"/>
              </a:ext>
            </a:extLst>
          </p:cNvPr>
          <p:cNvGrpSpPr/>
          <p:nvPr/>
        </p:nvGrpSpPr>
        <p:grpSpPr>
          <a:xfrm>
            <a:off x="8498145" y="3729050"/>
            <a:ext cx="3688386" cy="1228685"/>
            <a:chOff x="7690071" y="2932068"/>
            <a:chExt cx="1680595" cy="932153"/>
          </a:xfrm>
        </p:grpSpPr>
        <p:sp>
          <p:nvSpPr>
            <p:cNvPr id="32" name="Pentagon 7">
              <a:extLst>
                <a:ext uri="{FF2B5EF4-FFF2-40B4-BE49-F238E27FC236}">
                  <a16:creationId xmlns:a16="http://schemas.microsoft.com/office/drawing/2014/main" id="{69B6CB31-EE2E-40BF-BDEA-4B7127B9A417}"/>
                </a:ext>
              </a:extLst>
            </p:cNvPr>
            <p:cNvSpPr/>
            <p:nvPr/>
          </p:nvSpPr>
          <p:spPr bwMode="auto">
            <a:xfrm>
              <a:off x="7690071" y="2932068"/>
              <a:ext cx="1680595" cy="932153"/>
            </a:xfrm>
            <a:prstGeom prst="homePlate">
              <a:avLst>
                <a:gd name="adj" fmla="val 35506"/>
              </a:avLst>
            </a:prstGeom>
            <a:solidFill>
              <a:srgbClr val="90D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5A7CF413-C7AC-4EF9-A467-7B42847BD768}"/>
                </a:ext>
              </a:extLst>
            </p:cNvPr>
            <p:cNvSpPr/>
            <p:nvPr/>
          </p:nvSpPr>
          <p:spPr>
            <a:xfrm>
              <a:off x="8521135" y="3230554"/>
              <a:ext cx="685066" cy="337599"/>
            </a:xfrm>
            <a:prstGeom prst="rect">
              <a:avLst/>
            </a:prstGeom>
            <a:solidFill>
              <a:srgbClr val="90D000"/>
            </a:solidFill>
          </p:spPr>
          <p:txBody>
            <a:bodyPr wrap="squar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effectLst/>
                  <a:uLnTx/>
                  <a:uFillTx/>
                  <a:latin typeface="Segoe UI Semilight"/>
                  <a:ea typeface="+mn-ea"/>
                  <a:cs typeface="+mn-cs"/>
                </a:rPr>
                <a:t>Deploy</a:t>
              </a:r>
            </a:p>
          </p:txBody>
        </p:sp>
      </p:grpSp>
      <p:grpSp>
        <p:nvGrpSpPr>
          <p:cNvPr id="34" name="Group 33">
            <a:extLst>
              <a:ext uri="{FF2B5EF4-FFF2-40B4-BE49-F238E27FC236}">
                <a16:creationId xmlns:a16="http://schemas.microsoft.com/office/drawing/2014/main" id="{8143C439-135F-4154-82A6-277DBC055956}"/>
              </a:ext>
            </a:extLst>
          </p:cNvPr>
          <p:cNvGrpSpPr/>
          <p:nvPr/>
        </p:nvGrpSpPr>
        <p:grpSpPr>
          <a:xfrm>
            <a:off x="4575916" y="3729050"/>
            <a:ext cx="2040348" cy="1228685"/>
            <a:chOff x="3499237" y="1999401"/>
            <a:chExt cx="1526694" cy="932153"/>
          </a:xfrm>
          <a:solidFill>
            <a:srgbClr val="575758"/>
          </a:solidFill>
        </p:grpSpPr>
        <p:sp>
          <p:nvSpPr>
            <p:cNvPr id="35" name="Pentagon 11">
              <a:extLst>
                <a:ext uri="{FF2B5EF4-FFF2-40B4-BE49-F238E27FC236}">
                  <a16:creationId xmlns:a16="http://schemas.microsoft.com/office/drawing/2014/main" id="{7A63E119-5990-4708-999D-F9972B6CF4D0}"/>
                </a:ext>
              </a:extLst>
            </p:cNvPr>
            <p:cNvSpPr/>
            <p:nvPr/>
          </p:nvSpPr>
          <p:spPr bwMode="auto">
            <a:xfrm>
              <a:off x="3499237" y="1999401"/>
              <a:ext cx="1526694" cy="932153"/>
            </a:xfrm>
            <a:prstGeom prst="homePlate">
              <a:avLst>
                <a:gd name="adj" fmla="val 355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2A54511F-5434-42EA-AEF6-4E9A345C8AFF}"/>
                </a:ext>
              </a:extLst>
            </p:cNvPr>
            <p:cNvSpPr/>
            <p:nvPr/>
          </p:nvSpPr>
          <p:spPr>
            <a:xfrm>
              <a:off x="3780828" y="2290093"/>
              <a:ext cx="862415" cy="337599"/>
            </a:xfrm>
            <a:prstGeom prst="rect">
              <a:avLst/>
            </a:prstGeom>
            <a:grpFill/>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a:ln>
                    <a:noFill/>
                  </a:ln>
                  <a:solidFill>
                    <a:schemeClr val="bg1"/>
                  </a:solidFill>
                  <a:effectLst/>
                  <a:uLnTx/>
                  <a:uFillTx/>
                  <a:latin typeface="Segoe UI Semilight"/>
                  <a:ea typeface="+mn-ea"/>
                  <a:cs typeface="+mn-cs"/>
                </a:rPr>
                <a:t>Design</a:t>
              </a:r>
            </a:p>
          </p:txBody>
        </p:sp>
      </p:grpSp>
      <p:grpSp>
        <p:nvGrpSpPr>
          <p:cNvPr id="37" name="Group 36">
            <a:extLst>
              <a:ext uri="{FF2B5EF4-FFF2-40B4-BE49-F238E27FC236}">
                <a16:creationId xmlns:a16="http://schemas.microsoft.com/office/drawing/2014/main" id="{12893D3C-C980-43E8-9397-B339FCD62227}"/>
              </a:ext>
            </a:extLst>
          </p:cNvPr>
          <p:cNvGrpSpPr/>
          <p:nvPr/>
        </p:nvGrpSpPr>
        <p:grpSpPr>
          <a:xfrm>
            <a:off x="459355" y="3729050"/>
            <a:ext cx="2040348" cy="1228685"/>
            <a:chOff x="499891" y="1999401"/>
            <a:chExt cx="1526694" cy="932153"/>
          </a:xfrm>
          <a:solidFill>
            <a:srgbClr val="555556"/>
          </a:solidFill>
        </p:grpSpPr>
        <p:sp>
          <p:nvSpPr>
            <p:cNvPr id="38" name="Pentagon 14">
              <a:extLst>
                <a:ext uri="{FF2B5EF4-FFF2-40B4-BE49-F238E27FC236}">
                  <a16:creationId xmlns:a16="http://schemas.microsoft.com/office/drawing/2014/main" id="{20D79EF9-042F-4637-A1EF-25AF86020A45}"/>
                </a:ext>
              </a:extLst>
            </p:cNvPr>
            <p:cNvSpPr/>
            <p:nvPr/>
          </p:nvSpPr>
          <p:spPr bwMode="auto">
            <a:xfrm>
              <a:off x="499891" y="1999401"/>
              <a:ext cx="1526694" cy="932153"/>
            </a:xfrm>
            <a:prstGeom prst="homePlate">
              <a:avLst>
                <a:gd name="adj" fmla="val 355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49E97902-8E66-4927-8272-17BC0DE54A00}"/>
                </a:ext>
              </a:extLst>
            </p:cNvPr>
            <p:cNvSpPr/>
            <p:nvPr/>
          </p:nvSpPr>
          <p:spPr>
            <a:xfrm>
              <a:off x="799580" y="2290093"/>
              <a:ext cx="826220" cy="337599"/>
            </a:xfrm>
            <a:prstGeom prst="rect">
              <a:avLst/>
            </a:prstGeom>
            <a:grpFill/>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a:ln>
                    <a:noFill/>
                  </a:ln>
                  <a:solidFill>
                    <a:schemeClr val="bg1"/>
                  </a:solidFill>
                  <a:effectLst/>
                  <a:uLnTx/>
                  <a:uFillTx/>
                  <a:latin typeface="Segoe UI Semilight"/>
                  <a:ea typeface="+mn-ea"/>
                  <a:cs typeface="+mn-cs"/>
                </a:rPr>
                <a:t>Define</a:t>
              </a:r>
            </a:p>
          </p:txBody>
        </p:sp>
      </p:grpSp>
      <p:grpSp>
        <p:nvGrpSpPr>
          <p:cNvPr id="40" name="Group 39">
            <a:extLst>
              <a:ext uri="{FF2B5EF4-FFF2-40B4-BE49-F238E27FC236}">
                <a16:creationId xmlns:a16="http://schemas.microsoft.com/office/drawing/2014/main" id="{9A05B875-174C-4F50-AE0B-05233516859D}"/>
              </a:ext>
            </a:extLst>
          </p:cNvPr>
          <p:cNvGrpSpPr/>
          <p:nvPr/>
        </p:nvGrpSpPr>
        <p:grpSpPr>
          <a:xfrm>
            <a:off x="2517635" y="3729050"/>
            <a:ext cx="2040348" cy="1228685"/>
            <a:chOff x="1999564" y="1999401"/>
            <a:chExt cx="1526694" cy="932153"/>
          </a:xfrm>
          <a:solidFill>
            <a:srgbClr val="3C3C3C"/>
          </a:solidFill>
        </p:grpSpPr>
        <p:sp>
          <p:nvSpPr>
            <p:cNvPr id="41" name="Pentagon 17">
              <a:extLst>
                <a:ext uri="{FF2B5EF4-FFF2-40B4-BE49-F238E27FC236}">
                  <a16:creationId xmlns:a16="http://schemas.microsoft.com/office/drawing/2014/main" id="{E6BFBF02-F222-4304-A7D8-400CA81A7B1F}"/>
                </a:ext>
              </a:extLst>
            </p:cNvPr>
            <p:cNvSpPr/>
            <p:nvPr/>
          </p:nvSpPr>
          <p:spPr bwMode="auto">
            <a:xfrm>
              <a:off x="1999564" y="1999401"/>
              <a:ext cx="1526694" cy="932153"/>
            </a:xfrm>
            <a:prstGeom prst="homePlate">
              <a:avLst>
                <a:gd name="adj" fmla="val 3550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4D36990F-E48D-4C7F-8228-E3805D2C80D9}"/>
                </a:ext>
              </a:extLst>
            </p:cNvPr>
            <p:cNvSpPr/>
            <p:nvPr/>
          </p:nvSpPr>
          <p:spPr>
            <a:xfrm>
              <a:off x="2307455" y="2290093"/>
              <a:ext cx="809812" cy="337599"/>
            </a:xfrm>
            <a:prstGeom prst="rect">
              <a:avLst/>
            </a:prstGeom>
            <a:grpFill/>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chemeClr val="bg1"/>
                  </a:solidFill>
                  <a:effectLst/>
                  <a:uLnTx/>
                  <a:uFillTx/>
                  <a:latin typeface="Segoe UI Semilight"/>
                  <a:ea typeface="+mn-ea"/>
                  <a:cs typeface="+mn-cs"/>
                </a:rPr>
                <a:t>Assess</a:t>
              </a:r>
            </a:p>
          </p:txBody>
        </p:sp>
      </p:grpSp>
      <p:grpSp>
        <p:nvGrpSpPr>
          <p:cNvPr id="43" name="Group 42">
            <a:extLst>
              <a:ext uri="{FF2B5EF4-FFF2-40B4-BE49-F238E27FC236}">
                <a16:creationId xmlns:a16="http://schemas.microsoft.com/office/drawing/2014/main" id="{4909CAE7-178D-4AEE-860D-0CF40AAEEACA}"/>
              </a:ext>
            </a:extLst>
          </p:cNvPr>
          <p:cNvGrpSpPr/>
          <p:nvPr/>
        </p:nvGrpSpPr>
        <p:grpSpPr>
          <a:xfrm>
            <a:off x="6651873" y="2580353"/>
            <a:ext cx="3575124" cy="3526079"/>
            <a:chOff x="4958377" y="1715593"/>
            <a:chExt cx="2675092" cy="2675092"/>
          </a:xfrm>
        </p:grpSpPr>
        <p:sp>
          <p:nvSpPr>
            <p:cNvPr id="44" name="Pie 20">
              <a:extLst>
                <a:ext uri="{FF2B5EF4-FFF2-40B4-BE49-F238E27FC236}">
                  <a16:creationId xmlns:a16="http://schemas.microsoft.com/office/drawing/2014/main" id="{3A4D1E36-B216-4DA0-97AE-ECB6B5E243FB}"/>
                </a:ext>
              </a:extLst>
            </p:cNvPr>
            <p:cNvSpPr/>
            <p:nvPr/>
          </p:nvSpPr>
          <p:spPr bwMode="auto">
            <a:xfrm rot="10800000">
              <a:off x="4958377" y="1715593"/>
              <a:ext cx="2675092" cy="2675092"/>
            </a:xfrm>
            <a:prstGeom prst="pie">
              <a:avLst>
                <a:gd name="adj1" fmla="val 1623553"/>
                <a:gd name="adj2" fmla="val 16200000"/>
              </a:avLst>
            </a:prstGeom>
            <a:solidFill>
              <a:srgbClr val="5757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45" name="Pie 21">
              <a:extLst>
                <a:ext uri="{FF2B5EF4-FFF2-40B4-BE49-F238E27FC236}">
                  <a16:creationId xmlns:a16="http://schemas.microsoft.com/office/drawing/2014/main" id="{EA14681F-AF42-420D-A77E-A91B93E974E8}"/>
                </a:ext>
              </a:extLst>
            </p:cNvPr>
            <p:cNvSpPr/>
            <p:nvPr/>
          </p:nvSpPr>
          <p:spPr bwMode="auto">
            <a:xfrm rot="10800000">
              <a:off x="4958377" y="1715593"/>
              <a:ext cx="2675092" cy="2675092"/>
            </a:xfrm>
            <a:prstGeom prst="pie">
              <a:avLst>
                <a:gd name="adj1" fmla="val 8877522"/>
                <a:gd name="adj2" fmla="val 1620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46" name="Pie 22">
              <a:extLst>
                <a:ext uri="{FF2B5EF4-FFF2-40B4-BE49-F238E27FC236}">
                  <a16:creationId xmlns:a16="http://schemas.microsoft.com/office/drawing/2014/main" id="{FE88C9D4-28F8-461D-A710-D7787FE72B09}"/>
                </a:ext>
              </a:extLst>
            </p:cNvPr>
            <p:cNvSpPr/>
            <p:nvPr/>
          </p:nvSpPr>
          <p:spPr bwMode="auto">
            <a:xfrm rot="10800000">
              <a:off x="4958377" y="1715593"/>
              <a:ext cx="2675092" cy="2675092"/>
            </a:xfrm>
            <a:prstGeom prst="pie">
              <a:avLst>
                <a:gd name="adj1" fmla="val 16207631"/>
                <a:gd name="adj2" fmla="val 1707891"/>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540DFBD3-60F7-4988-8F4D-1A5D180F6F81}"/>
                </a:ext>
              </a:extLst>
            </p:cNvPr>
            <p:cNvSpPr/>
            <p:nvPr/>
          </p:nvSpPr>
          <p:spPr>
            <a:xfrm>
              <a:off x="5807535" y="2107948"/>
              <a:ext cx="963267" cy="337599"/>
            </a:xfrm>
            <a:prstGeom prst="rect">
              <a:avLst/>
            </a:prstGeom>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chemeClr val="bg1"/>
                  </a:solidFill>
                  <a:effectLst/>
                  <a:uLnTx/>
                  <a:uFillTx/>
                  <a:latin typeface="Segoe UI Semilight"/>
                  <a:ea typeface="+mn-ea"/>
                  <a:cs typeface="+mn-cs"/>
                </a:rPr>
                <a:t>Migrate</a:t>
              </a:r>
            </a:p>
          </p:txBody>
        </p:sp>
        <p:sp>
          <p:nvSpPr>
            <p:cNvPr id="48" name="Rectangle 47">
              <a:extLst>
                <a:ext uri="{FF2B5EF4-FFF2-40B4-BE49-F238E27FC236}">
                  <a16:creationId xmlns:a16="http://schemas.microsoft.com/office/drawing/2014/main" id="{C811B92F-BCA7-48C0-BA34-D3BBBFFC827E}"/>
                </a:ext>
              </a:extLst>
            </p:cNvPr>
            <p:cNvSpPr/>
            <p:nvPr/>
          </p:nvSpPr>
          <p:spPr>
            <a:xfrm>
              <a:off x="6663244" y="3204646"/>
              <a:ext cx="548869" cy="332734"/>
            </a:xfrm>
            <a:prstGeom prst="rect">
              <a:avLst/>
            </a:prstGeom>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a:ln>
                    <a:noFill/>
                  </a:ln>
                  <a:solidFill>
                    <a:schemeClr val="bg1"/>
                  </a:solidFill>
                  <a:effectLst/>
                  <a:uLnTx/>
                  <a:uFillTx/>
                  <a:latin typeface="Segoe UI Semilight"/>
                  <a:ea typeface="+mn-ea"/>
                  <a:cs typeface="+mn-cs"/>
                </a:rPr>
                <a:t>Test</a:t>
              </a:r>
            </a:p>
          </p:txBody>
        </p:sp>
        <p:sp>
          <p:nvSpPr>
            <p:cNvPr id="49" name="Rectangle 48">
              <a:extLst>
                <a:ext uri="{FF2B5EF4-FFF2-40B4-BE49-F238E27FC236}">
                  <a16:creationId xmlns:a16="http://schemas.microsoft.com/office/drawing/2014/main" id="{9297186A-753D-4096-B35E-2BADBE1EAC81}"/>
                </a:ext>
              </a:extLst>
            </p:cNvPr>
            <p:cNvSpPr/>
            <p:nvPr/>
          </p:nvSpPr>
          <p:spPr>
            <a:xfrm>
              <a:off x="4969773" y="3204646"/>
              <a:ext cx="1260718" cy="332734"/>
            </a:xfrm>
            <a:prstGeom prst="rect">
              <a:avLst/>
            </a:prstGeom>
          </p:spPr>
          <p:txBody>
            <a:bodyPr wrap="non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a:ln>
                    <a:noFill/>
                  </a:ln>
                  <a:solidFill>
                    <a:schemeClr val="bg1"/>
                  </a:solidFill>
                  <a:effectLst/>
                  <a:uLnTx/>
                  <a:uFillTx/>
                  <a:latin typeface="Segoe UI Semilight"/>
                  <a:ea typeface="+mn-ea"/>
                  <a:cs typeface="+mn-cs"/>
                </a:rPr>
                <a:t>Remediate</a:t>
              </a:r>
            </a:p>
          </p:txBody>
        </p:sp>
        <p:sp>
          <p:nvSpPr>
            <p:cNvPr id="50" name="Isosceles Triangle 49">
              <a:extLst>
                <a:ext uri="{FF2B5EF4-FFF2-40B4-BE49-F238E27FC236}">
                  <a16:creationId xmlns:a16="http://schemas.microsoft.com/office/drawing/2014/main" id="{8846B157-AB44-4466-BE63-59C1C65CF1AD}"/>
                </a:ext>
              </a:extLst>
            </p:cNvPr>
            <p:cNvSpPr/>
            <p:nvPr/>
          </p:nvSpPr>
          <p:spPr bwMode="auto">
            <a:xfrm rot="9000000">
              <a:off x="6557573" y="2692002"/>
              <a:ext cx="531854" cy="211028"/>
            </a:xfrm>
            <a:prstGeom prst="triangle">
              <a:avLst/>
            </a:prstGeom>
            <a:solidFill>
              <a:srgbClr val="5757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2E626D18-52C0-40A6-9446-0AC8A84861BA}"/>
                </a:ext>
              </a:extLst>
            </p:cNvPr>
            <p:cNvSpPr/>
            <p:nvPr/>
          </p:nvSpPr>
          <p:spPr bwMode="auto">
            <a:xfrm rot="16200000">
              <a:off x="5936088" y="3624154"/>
              <a:ext cx="531854" cy="211028"/>
            </a:xfrm>
            <a:prstGeom prst="triangl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52" name="Isosceles Triangle 51">
              <a:extLst>
                <a:ext uri="{FF2B5EF4-FFF2-40B4-BE49-F238E27FC236}">
                  <a16:creationId xmlns:a16="http://schemas.microsoft.com/office/drawing/2014/main" id="{F8C9C8CF-668D-48FE-AC9A-3286CD865197}"/>
                </a:ext>
              </a:extLst>
            </p:cNvPr>
            <p:cNvSpPr/>
            <p:nvPr/>
          </p:nvSpPr>
          <p:spPr bwMode="auto">
            <a:xfrm rot="1789200">
              <a:off x="5490239" y="2556907"/>
              <a:ext cx="531854" cy="211028"/>
            </a:xfrm>
            <a:prstGeom prst="triangle">
              <a:avLst/>
            </a:prstGeom>
            <a:solidFill>
              <a:srgbClr val="3C3C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grpSp>
      <p:sp>
        <p:nvSpPr>
          <p:cNvPr id="53" name="Rectangle 52">
            <a:extLst>
              <a:ext uri="{FF2B5EF4-FFF2-40B4-BE49-F238E27FC236}">
                <a16:creationId xmlns:a16="http://schemas.microsoft.com/office/drawing/2014/main" id="{2C156128-61CF-4716-98AC-44F13E6A1AC0}"/>
              </a:ext>
            </a:extLst>
          </p:cNvPr>
          <p:cNvSpPr/>
          <p:nvPr/>
        </p:nvSpPr>
        <p:spPr bwMode="auto">
          <a:xfrm>
            <a:off x="315539" y="2342279"/>
            <a:ext cx="3468976" cy="123122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mn-cs"/>
              </a:rPr>
              <a:t>Microsoft Assessment and Planning Toolkit (MAP)</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rPr>
              <a:t>SQL Server Migration Assistant (SSMA)</a:t>
            </a:r>
            <a:endParaRPr kumimoji="0" lang="en-US" sz="1600" b="1" i="0" u="none" strike="noStrike" kern="1200" cap="none" spc="0" normalizeH="0" baseline="0" noProof="0" dirty="0">
              <a:ln>
                <a:noFill/>
              </a:ln>
              <a:solidFill>
                <a:schemeClr val="tx1"/>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64679EC8-D291-469F-B610-4B1FCB5984DF}"/>
              </a:ext>
            </a:extLst>
          </p:cNvPr>
          <p:cNvSpPr/>
          <p:nvPr/>
        </p:nvSpPr>
        <p:spPr bwMode="auto">
          <a:xfrm>
            <a:off x="6435595" y="1506621"/>
            <a:ext cx="3610733" cy="93270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mn-cs"/>
              </a:rPr>
              <a:t>SQL Server Migration Assistant (SSMA)</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mn-cs"/>
              </a:rPr>
              <a:t>SQL Server Integration Services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3BB76FE-6166-4E59-81C2-FD9652AB8EB3}"/>
              </a:ext>
            </a:extLst>
          </p:cNvPr>
          <p:cNvSpPr/>
          <p:nvPr/>
        </p:nvSpPr>
        <p:spPr bwMode="auto">
          <a:xfrm>
            <a:off x="9733556" y="2397993"/>
            <a:ext cx="2545823" cy="1349596"/>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mn-cs"/>
              </a:rPr>
              <a:t>SQL Server Migration Assistant (SSMA)</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Semilight"/>
                <a:ea typeface="+mn-ea"/>
                <a:cs typeface="+mn-cs"/>
              </a:rPr>
              <a:t>SQL Server Integration Services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Segoe UI Semilight"/>
              <a:ea typeface="+mn-ea"/>
              <a:cs typeface="+mn-cs"/>
            </a:endParaRPr>
          </a:p>
        </p:txBody>
      </p:sp>
      <p:sp>
        <p:nvSpPr>
          <p:cNvPr id="59" name="Rectangle 58">
            <a:extLst>
              <a:ext uri="{FF2B5EF4-FFF2-40B4-BE49-F238E27FC236}">
                <a16:creationId xmlns:a16="http://schemas.microsoft.com/office/drawing/2014/main" id="{8B0599DB-82C1-4A7A-B15D-44753D1D2790}"/>
              </a:ext>
            </a:extLst>
          </p:cNvPr>
          <p:cNvSpPr/>
          <p:nvPr/>
        </p:nvSpPr>
        <p:spPr>
          <a:xfrm>
            <a:off x="104986" y="175098"/>
            <a:ext cx="4238661" cy="523220"/>
          </a:xfrm>
          <a:prstGeom prst="rect">
            <a:avLst/>
          </a:prstGeom>
        </p:spPr>
        <p:txBody>
          <a:bodyPr wrap="none">
            <a:spAutoFit/>
          </a:bodyPr>
          <a:lstStyle/>
          <a:p>
            <a:r>
              <a:rPr lang="en-US" sz="2800" b="1" dirty="0">
                <a:solidFill>
                  <a:srgbClr val="181D22"/>
                </a:solidFill>
                <a:latin typeface="Arial" panose="020B0604020202020204" pitchFamily="34" charset="0"/>
                <a:cs typeface="Arial" panose="020B0604020202020204" pitchFamily="34" charset="0"/>
              </a:rPr>
              <a:t>Migration Methodology </a:t>
            </a:r>
            <a:endParaRPr lang="pt-PT" sz="2800" b="1" dirty="0">
              <a:solidFill>
                <a:srgbClr val="181D22"/>
              </a:solidFill>
            </a:endParaRPr>
          </a:p>
        </p:txBody>
      </p:sp>
    </p:spTree>
    <p:extLst>
      <p:ext uri="{BB962C8B-B14F-4D97-AF65-F5344CB8AC3E}">
        <p14:creationId xmlns:p14="http://schemas.microsoft.com/office/powerpoint/2010/main" val="350469151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br>
              <a:rPr lang="en-IN" sz="4000" dirty="0">
                <a:solidFill>
                  <a:schemeClr val="tx1">
                    <a:lumMod val="50000"/>
                  </a:schemeClr>
                </a:solidFill>
              </a:rPr>
            </a:br>
            <a:endParaRPr lang="en-US" sz="4000" dirty="0">
              <a:solidFill>
                <a:schemeClr val="tx1">
                  <a:lumMod val="50000"/>
                </a:schemeClr>
              </a:solidFill>
            </a:endParaRP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4739833" y="2631974"/>
            <a:ext cx="2712335" cy="4062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188737" y="2631974"/>
            <a:ext cx="2715383" cy="4062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tx1">
                    <a:lumMod val="50000"/>
                  </a:schemeClr>
                </a:solidFill>
                <a:effectLst/>
                <a:uLnTx/>
                <a:uFillTx/>
                <a:latin typeface="Segoe UI Semibold" panose="020B0702040204020203" pitchFamily="34" charset="0"/>
                <a:ea typeface="+mn-ea"/>
                <a:cs typeface="Segoe UI Semibold" panose="020B0702040204020203" pitchFamily="34" charset="0"/>
              </a:rPr>
              <a:t>Single</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314776" y="1444201"/>
            <a:ext cx="3562449" cy="3791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126872" y="3112535"/>
            <a:ext cx="2839114" cy="7386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489525" y="3112535"/>
            <a:ext cx="3212950" cy="7386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50000"/>
                  </a:schemeClr>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294661" y="4244262"/>
            <a:ext cx="2500488" cy="7386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t>Best for</a:t>
            </a:r>
            <a:b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br>
            <a:r>
              <a:rPr kumimoji="0" lang="en-US" sz="1400" b="0" i="0" u="none" strike="noStrike" kern="1200" cap="none" spc="0" normalizeH="0" baseline="0" noProof="0" dirty="0">
                <a:ln>
                  <a:noFill/>
                </a:ln>
                <a:solidFill>
                  <a:schemeClr val="tx1">
                    <a:lumMod val="50000"/>
                  </a:schemeClr>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676503" y="4244262"/>
            <a:ext cx="2838994" cy="11695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t>Best for</a:t>
            </a:r>
            <a:b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br>
            <a:r>
              <a:rPr kumimoji="0" lang="en-US" sz="1400" b="0" i="0" u="none" strike="noStrike" kern="1200" cap="none" spc="0" normalizeH="0" baseline="0" noProof="0" dirty="0">
                <a:ln>
                  <a:noFill/>
                </a:ln>
                <a:solidFill>
                  <a:schemeClr val="tx1">
                    <a:lumMod val="50000"/>
                  </a:schemeClr>
                </a:solidFill>
                <a:effectLst/>
                <a:uLnTx/>
                <a:uFillTx/>
                <a:latin typeface="Segoe UI"/>
                <a:ea typeface="+mj-ea"/>
              </a:rPr>
              <a:t>SaaS apps with multiple databases that can share resources at database level, achieving better cost efficiency</a:t>
            </a:r>
            <a:endParaRPr kumimoji="0" lang="en-US" sz="1400" b="1" i="0" u="none" strike="noStrike" kern="1200" cap="none" spc="0" normalizeH="0" baseline="0" noProof="0" dirty="0">
              <a:ln>
                <a:noFill/>
              </a:ln>
              <a:solidFill>
                <a:schemeClr val="tx1">
                  <a:lumMod val="50000"/>
                </a:schemeClr>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688513" y="4244262"/>
            <a:ext cx="2208826" cy="9540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t>Best for</a:t>
            </a:r>
            <a:br>
              <a:rPr kumimoji="0" lang="en-US" sz="14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ea typeface="+mj-ea"/>
                <a:cs typeface="Segoe UI Semibold" panose="020B0702040204020203" pitchFamily="34" charset="0"/>
              </a:rPr>
            </a:br>
            <a:r>
              <a:rPr kumimoji="0" lang="en-US" sz="1400" b="0" i="0" u="none" strike="noStrike" kern="1200" cap="none" spc="0" normalizeH="0" baseline="0" noProof="0" dirty="0">
                <a:ln>
                  <a:noFill/>
                </a:ln>
                <a:solidFill>
                  <a:schemeClr val="tx1">
                    <a:lumMod val="50000"/>
                  </a:schemeClr>
                </a:solidFill>
                <a:effectLst/>
                <a:uLnTx/>
                <a:uFillTx/>
                <a:latin typeface="Segoe UI"/>
                <a:ea typeface="+mj-ea"/>
                <a:cs typeface="+mj-cs"/>
              </a:rPr>
              <a:t>modernization at scale with low friction and effort</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425706" y="2631974"/>
            <a:ext cx="2734439" cy="4062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tx1">
                    <a:lumMod val="50000"/>
                  </a:schemeClr>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974765" y="3112535"/>
            <a:ext cx="3636322" cy="73866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schemeClr>
                </a:solidFill>
                <a:effectLst/>
                <a:uLnTx/>
                <a:uFillTx/>
                <a:latin typeface="Segoe UI"/>
                <a:ea typeface="+mn-ea"/>
                <a:cs typeface="+mn-cs"/>
              </a:rPr>
              <a:t>Instance-scoped deployment option with high compatibility with SQL Server and full PaaS benefits</a:t>
            </a:r>
          </a:p>
        </p:txBody>
      </p:sp>
      <p:grpSp>
        <p:nvGrpSpPr>
          <p:cNvPr id="28" name="Group 27">
            <a:extLst>
              <a:ext uri="{FF2B5EF4-FFF2-40B4-BE49-F238E27FC236}">
                <a16:creationId xmlns:a16="http://schemas.microsoft.com/office/drawing/2014/main" id="{AD8586F3-FB7F-4272-8243-54DBB59D5194}"/>
              </a:ext>
            </a:extLst>
          </p:cNvPr>
          <p:cNvGrpSpPr/>
          <p:nvPr/>
        </p:nvGrpSpPr>
        <p:grpSpPr>
          <a:xfrm>
            <a:off x="5445457" y="641949"/>
            <a:ext cx="802419" cy="874829"/>
            <a:chOff x="2156577" y="4657642"/>
            <a:chExt cx="2676867" cy="1914928"/>
          </a:xfrm>
        </p:grpSpPr>
        <p:sp>
          <p:nvSpPr>
            <p:cNvPr id="51" name="Cylinder 812">
              <a:extLst>
                <a:ext uri="{FF2B5EF4-FFF2-40B4-BE49-F238E27FC236}">
                  <a16:creationId xmlns:a16="http://schemas.microsoft.com/office/drawing/2014/main" id="{6DF42A26-B0E8-446A-BC1E-8568C4FF89E3}"/>
                </a:ext>
              </a:extLst>
            </p:cNvPr>
            <p:cNvSpPr/>
            <p:nvPr/>
          </p:nvSpPr>
          <p:spPr bwMode="auto">
            <a:xfrm>
              <a:off x="2156577" y="4657642"/>
              <a:ext cx="1663558" cy="1371348"/>
            </a:xfrm>
            <a:prstGeom prst="can">
              <a:avLst>
                <a:gd name="adj" fmla="val 3953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tx1">
                      <a:lumMod val="50000"/>
                    </a:schemeClr>
                  </a:solidFill>
                  <a:effectLst/>
                  <a:uLnTx/>
                  <a:uFillTx/>
                  <a:latin typeface="Segoe UI"/>
                  <a:ea typeface="Segoe UI" pitchFamily="34" charset="0"/>
                  <a:cs typeface="Segoe UI Semilight" panose="020B0402040204020203" pitchFamily="34" charset="0"/>
                </a:rPr>
                <a:t>SQL</a:t>
              </a:r>
            </a:p>
          </p:txBody>
        </p:sp>
        <p:sp>
          <p:nvSpPr>
            <p:cNvPr id="52" name="Freeform 146">
              <a:extLst>
                <a:ext uri="{FF2B5EF4-FFF2-40B4-BE49-F238E27FC236}">
                  <a16:creationId xmlns:a16="http://schemas.microsoft.com/office/drawing/2014/main" id="{8F2EF16A-2718-43DE-BDDE-1817479AFFCD}"/>
                </a:ext>
              </a:extLst>
            </p:cNvPr>
            <p:cNvSpPr>
              <a:spLocks noChangeAspect="1"/>
            </p:cNvSpPr>
            <p:nvPr/>
          </p:nvSpPr>
          <p:spPr bwMode="auto">
            <a:xfrm>
              <a:off x="3311549" y="5608740"/>
              <a:ext cx="1521895" cy="963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chemeClr val="tx1">
                    <a:lumMod val="50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4" name="Flowchart: Decision 3">
            <a:extLst>
              <a:ext uri="{FF2B5EF4-FFF2-40B4-BE49-F238E27FC236}">
                <a16:creationId xmlns:a16="http://schemas.microsoft.com/office/drawing/2014/main" id="{BCA74070-A919-43E6-B042-BA0160752064}"/>
              </a:ext>
            </a:extLst>
          </p:cNvPr>
          <p:cNvSpPr/>
          <p:nvPr/>
        </p:nvSpPr>
        <p:spPr bwMode="auto">
          <a:xfrm>
            <a:off x="2201403" y="3859821"/>
            <a:ext cx="687003" cy="20922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53" name="Flowchart: Decision 3">
            <a:extLst>
              <a:ext uri="{FF2B5EF4-FFF2-40B4-BE49-F238E27FC236}">
                <a16:creationId xmlns:a16="http://schemas.microsoft.com/office/drawing/2014/main" id="{BA72D8E0-27A7-42E2-9581-CC5A58C5135B}"/>
              </a:ext>
            </a:extLst>
          </p:cNvPr>
          <p:cNvSpPr/>
          <p:nvPr/>
        </p:nvSpPr>
        <p:spPr bwMode="auto">
          <a:xfrm>
            <a:off x="5752499" y="3859821"/>
            <a:ext cx="687003" cy="20922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54" name="Flowchart: Decision 3">
            <a:extLst>
              <a:ext uri="{FF2B5EF4-FFF2-40B4-BE49-F238E27FC236}">
                <a16:creationId xmlns:a16="http://schemas.microsoft.com/office/drawing/2014/main" id="{15848E96-FEB9-47F6-AEA4-2853A266C65E}"/>
              </a:ext>
            </a:extLst>
          </p:cNvPr>
          <p:cNvSpPr/>
          <p:nvPr/>
        </p:nvSpPr>
        <p:spPr bwMode="auto">
          <a:xfrm>
            <a:off x="9427008" y="3859821"/>
            <a:ext cx="687003" cy="20922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169677" y="-991274"/>
            <a:ext cx="12700" cy="7246497"/>
          </a:xfrm>
          <a:prstGeom prst="bentConnector3">
            <a:avLst>
              <a:gd name="adj1" fmla="val 1800000"/>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cxnSp>
        <p:nvCxnSpPr>
          <p:cNvPr id="8" name="Straight Connector 7">
            <a:extLst>
              <a:ext uri="{FF2B5EF4-FFF2-40B4-BE49-F238E27FC236}">
                <a16:creationId xmlns:a16="http://schemas.microsoft.com/office/drawing/2014/main" id="{49DB199D-8531-41F8-A5A4-883B33FA8F00}"/>
              </a:ext>
            </a:extLst>
          </p:cNvPr>
          <p:cNvCxnSpPr>
            <a:cxnSpLocks/>
            <a:stCxn id="39" idx="2"/>
            <a:endCxn id="30" idx="0"/>
          </p:cNvCxnSpPr>
          <p:nvPr/>
        </p:nvCxnSpPr>
        <p:spPr>
          <a:xfrm>
            <a:off x="6096001" y="1823372"/>
            <a:ext cx="0" cy="808602"/>
          </a:xfrm>
          <a:prstGeom prst="line">
            <a:avLst/>
          </a:prstGeom>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cxnSp>
      <p:sp>
        <p:nvSpPr>
          <p:cNvPr id="21" name="TextBox 20">
            <a:extLst>
              <a:ext uri="{FF2B5EF4-FFF2-40B4-BE49-F238E27FC236}">
                <a16:creationId xmlns:a16="http://schemas.microsoft.com/office/drawing/2014/main" id="{CA2606DC-AFCF-4D18-9921-77D972B40645}"/>
              </a:ext>
            </a:extLst>
          </p:cNvPr>
          <p:cNvSpPr txBox="1"/>
          <p:nvPr/>
        </p:nvSpPr>
        <p:spPr>
          <a:xfrm>
            <a:off x="-86806" y="-129675"/>
            <a:ext cx="11444747" cy="726312"/>
          </a:xfrm>
          <a:prstGeom prst="rect">
            <a:avLst/>
          </a:prstGeom>
          <a:noFill/>
        </p:spPr>
        <p:txBody>
          <a:bodyPr wrap="square" lIns="182854" tIns="146284" rIns="182854" bIns="146284" rtlCol="0">
            <a:spAutoFit/>
          </a:bodyPr>
          <a:lstStyle/>
          <a:p>
            <a:r>
              <a:rPr lang="en-US" sz="2800"/>
              <a:t>Azure SQL Database deployment options</a:t>
            </a:r>
            <a:endParaRPr lang="en-IN" sz="2800" dirty="0"/>
          </a:p>
        </p:txBody>
      </p:sp>
    </p:spTree>
    <p:extLst>
      <p:ext uri="{BB962C8B-B14F-4D97-AF65-F5344CB8AC3E}">
        <p14:creationId xmlns:p14="http://schemas.microsoft.com/office/powerpoint/2010/main" val="38761932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4A916-0A2F-4647-9491-DD83EF22264D}"/>
              </a:ext>
            </a:extLst>
          </p:cNvPr>
          <p:cNvSpPr>
            <a:spLocks noGrp="1"/>
          </p:cNvSpPr>
          <p:nvPr>
            <p:ph type="title"/>
          </p:nvPr>
        </p:nvSpPr>
        <p:spPr>
          <a:xfrm flipH="1" flipV="1">
            <a:off x="-2033752" y="-1072056"/>
            <a:ext cx="45719" cy="45719"/>
          </a:xfrm>
        </p:spPr>
        <p:style>
          <a:lnRef idx="0">
            <a:schemeClr val="accent2"/>
          </a:lnRef>
          <a:fillRef idx="3">
            <a:schemeClr val="accent2"/>
          </a:fillRef>
          <a:effectRef idx="3">
            <a:schemeClr val="accent2"/>
          </a:effectRef>
          <a:fontRef idx="minor">
            <a:schemeClr val="lt1"/>
          </a:fontRef>
        </p:style>
        <p:txBody>
          <a:bodyPr/>
          <a:lstStyle/>
          <a:p>
            <a:br>
              <a:rPr lang="en-US" dirty="0"/>
            </a:b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4279400438"/>
              </p:ext>
            </p:extLst>
          </p:nvPr>
        </p:nvGraphicFramePr>
        <p:xfrm>
          <a:off x="472965" y="1340069"/>
          <a:ext cx="2939537" cy="1907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7"/>
          <p:cNvGraphicFramePr>
            <a:graphicFrameLocks/>
          </p:cNvGraphicFramePr>
          <p:nvPr>
            <p:extLst>
              <p:ext uri="{D42A27DB-BD31-4B8C-83A1-F6EECF244321}">
                <p14:modId xmlns:p14="http://schemas.microsoft.com/office/powerpoint/2010/main" val="2622345065"/>
              </p:ext>
            </p:extLst>
          </p:nvPr>
        </p:nvGraphicFramePr>
        <p:xfrm>
          <a:off x="472131" y="3382728"/>
          <a:ext cx="2940371" cy="17177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2A4299C8-6FE8-4178-A45D-020F67D626FC}"/>
              </a:ext>
            </a:extLst>
          </p:cNvPr>
          <p:cNvSpPr txBox="1"/>
          <p:nvPr/>
        </p:nvSpPr>
        <p:spPr>
          <a:xfrm>
            <a:off x="0" y="-49588"/>
            <a:ext cx="11444747" cy="787868"/>
          </a:xfrm>
          <a:prstGeom prst="rect">
            <a:avLst/>
          </a:prstGeom>
          <a:noFill/>
        </p:spPr>
        <p:txBody>
          <a:bodyPr wrap="square" lIns="182854" tIns="146284" rIns="182854" bIns="146284" rtlCol="0">
            <a:spAutoFit/>
          </a:bodyPr>
          <a:lstStyle/>
          <a:p>
            <a:r>
              <a:rPr lang="en-US" sz="3200" dirty="0"/>
              <a:t>Deploy: Deployment workflow</a:t>
            </a:r>
            <a:endParaRPr lang="en-IN" sz="3200" dirty="0"/>
          </a:p>
        </p:txBody>
      </p:sp>
      <p:sp>
        <p:nvSpPr>
          <p:cNvPr id="18" name="Rectangle 17">
            <a:extLst>
              <a:ext uri="{FF2B5EF4-FFF2-40B4-BE49-F238E27FC236}">
                <a16:creationId xmlns:a16="http://schemas.microsoft.com/office/drawing/2014/main" id="{D60EB342-D7E6-4CDB-9F6E-B2616CB1B9E6}"/>
              </a:ext>
            </a:extLst>
          </p:cNvPr>
          <p:cNvSpPr/>
          <p:nvPr/>
        </p:nvSpPr>
        <p:spPr bwMode="auto">
          <a:xfrm>
            <a:off x="5454869" y="3680600"/>
            <a:ext cx="3092918" cy="38650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Schema migration</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FFFFFF"/>
              </a:soli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924DC3B5-2BA0-498C-AA19-AD0ED9BECB6A}"/>
              </a:ext>
            </a:extLst>
          </p:cNvPr>
          <p:cNvSpPr/>
          <p:nvPr/>
        </p:nvSpPr>
        <p:spPr bwMode="auto">
          <a:xfrm>
            <a:off x="5769194" y="4478185"/>
            <a:ext cx="2778891" cy="38650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Automatic schema conversion</a:t>
            </a:r>
          </a:p>
        </p:txBody>
      </p:sp>
      <p:sp>
        <p:nvSpPr>
          <p:cNvPr id="20" name="Rectangle 19">
            <a:extLst>
              <a:ext uri="{FF2B5EF4-FFF2-40B4-BE49-F238E27FC236}">
                <a16:creationId xmlns:a16="http://schemas.microsoft.com/office/drawing/2014/main" id="{BDB7EB5C-B815-433B-A87B-5E479921E3BD}"/>
              </a:ext>
            </a:extLst>
          </p:cNvPr>
          <p:cNvSpPr/>
          <p:nvPr/>
        </p:nvSpPr>
        <p:spPr bwMode="auto">
          <a:xfrm>
            <a:off x="5769194" y="5275770"/>
            <a:ext cx="2778891" cy="38650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Customize type mappings</a:t>
            </a:r>
          </a:p>
        </p:txBody>
      </p:sp>
      <p:sp>
        <p:nvSpPr>
          <p:cNvPr id="21" name="Rectangle 20">
            <a:extLst>
              <a:ext uri="{FF2B5EF4-FFF2-40B4-BE49-F238E27FC236}">
                <a16:creationId xmlns:a16="http://schemas.microsoft.com/office/drawing/2014/main" id="{25D4BA90-43F3-42E6-9DCF-56BBEB942E8E}"/>
              </a:ext>
            </a:extLst>
          </p:cNvPr>
          <p:cNvSpPr/>
          <p:nvPr/>
        </p:nvSpPr>
        <p:spPr bwMode="auto">
          <a:xfrm>
            <a:off x="5769194" y="6073355"/>
            <a:ext cx="2778891" cy="386503"/>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Manual code conversion</a:t>
            </a:r>
          </a:p>
        </p:txBody>
      </p:sp>
      <p:pic>
        <p:nvPicPr>
          <p:cNvPr id="22" name="Picture 21">
            <a:extLst>
              <a:ext uri="{FF2B5EF4-FFF2-40B4-BE49-F238E27FC236}">
                <a16:creationId xmlns:a16="http://schemas.microsoft.com/office/drawing/2014/main" id="{37671C08-F464-4892-BB14-FD37C79427BE}"/>
              </a:ext>
            </a:extLst>
          </p:cNvPr>
          <p:cNvPicPr>
            <a:picLocks noChangeAspect="1"/>
          </p:cNvPicPr>
          <p:nvPr/>
        </p:nvPicPr>
        <p:blipFill>
          <a:blip r:embed="rId13">
            <a:grayscl/>
          </a:blip>
          <a:stretch>
            <a:fillRect/>
          </a:stretch>
        </p:blipFill>
        <p:spPr>
          <a:xfrm>
            <a:off x="5595008" y="3073669"/>
            <a:ext cx="2177580" cy="601960"/>
          </a:xfrm>
          <a:prstGeom prst="rect">
            <a:avLst/>
          </a:prstGeom>
        </p:spPr>
        <p:style>
          <a:lnRef idx="0">
            <a:schemeClr val="accent2"/>
          </a:lnRef>
          <a:fillRef idx="3">
            <a:schemeClr val="accent2"/>
          </a:fillRef>
          <a:effectRef idx="3">
            <a:schemeClr val="accent2"/>
          </a:effectRef>
          <a:fontRef idx="minor">
            <a:schemeClr val="lt1"/>
          </a:fontRef>
        </p:style>
      </p:pic>
      <p:sp>
        <p:nvSpPr>
          <p:cNvPr id="23" name="Title 1">
            <a:extLst>
              <a:ext uri="{FF2B5EF4-FFF2-40B4-BE49-F238E27FC236}">
                <a16:creationId xmlns:a16="http://schemas.microsoft.com/office/drawing/2014/main" id="{54599774-AD2D-41E3-8474-6EC3669E8767}"/>
              </a:ext>
            </a:extLst>
          </p:cNvPr>
          <p:cNvSpPr txBox="1">
            <a:spLocks/>
          </p:cNvSpPr>
          <p:nvPr/>
        </p:nvSpPr>
        <p:spPr>
          <a:xfrm flipV="1">
            <a:off x="1476524" y="-355805"/>
            <a:ext cx="0" cy="45719"/>
          </a:xfr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br>
              <a:rPr lang="en-IN" sz="1800"/>
            </a:br>
            <a:endParaRPr lang="en-IN" sz="1800" dirty="0"/>
          </a:p>
        </p:txBody>
      </p:sp>
      <p:sp>
        <p:nvSpPr>
          <p:cNvPr id="24" name="Rectangle 23">
            <a:extLst>
              <a:ext uri="{FF2B5EF4-FFF2-40B4-BE49-F238E27FC236}">
                <a16:creationId xmlns:a16="http://schemas.microsoft.com/office/drawing/2014/main" id="{39FE4DF3-1B48-4820-A58E-D5C4199FFEE7}"/>
              </a:ext>
            </a:extLst>
          </p:cNvPr>
          <p:cNvSpPr/>
          <p:nvPr/>
        </p:nvSpPr>
        <p:spPr bwMode="auto">
          <a:xfrm>
            <a:off x="8892933" y="3675629"/>
            <a:ext cx="2649743" cy="51802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mn-cs"/>
              </a:rPr>
              <a:t>Data migration</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C5EEE2FD-F29D-494B-9884-2AA79081378A}"/>
              </a:ext>
            </a:extLst>
          </p:cNvPr>
          <p:cNvSpPr/>
          <p:nvPr/>
        </p:nvSpPr>
        <p:spPr bwMode="auto">
          <a:xfrm>
            <a:off x="9162263" y="4473214"/>
            <a:ext cx="2380712" cy="51802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SSMA (client or server)</a:t>
            </a:r>
          </a:p>
        </p:txBody>
      </p:sp>
      <p:sp>
        <p:nvSpPr>
          <p:cNvPr id="26" name="Rectangle 25">
            <a:extLst>
              <a:ext uri="{FF2B5EF4-FFF2-40B4-BE49-F238E27FC236}">
                <a16:creationId xmlns:a16="http://schemas.microsoft.com/office/drawing/2014/main" id="{E36EA0F3-D29C-4699-ABAA-73A21A4AFA63}"/>
              </a:ext>
            </a:extLst>
          </p:cNvPr>
          <p:cNvSpPr/>
          <p:nvPr/>
        </p:nvSpPr>
        <p:spPr bwMode="auto">
          <a:xfrm>
            <a:off x="9162262" y="5268032"/>
            <a:ext cx="2380712" cy="51802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SSIS (server)</a:t>
            </a:r>
          </a:p>
        </p:txBody>
      </p:sp>
      <p:pic>
        <p:nvPicPr>
          <p:cNvPr id="27" name="Picture 26">
            <a:extLst>
              <a:ext uri="{FF2B5EF4-FFF2-40B4-BE49-F238E27FC236}">
                <a16:creationId xmlns:a16="http://schemas.microsoft.com/office/drawing/2014/main" id="{2A43C21A-02A4-45B8-AA67-EB1A4D6B7453}"/>
              </a:ext>
            </a:extLst>
          </p:cNvPr>
          <p:cNvPicPr>
            <a:picLocks noChangeAspect="1"/>
          </p:cNvPicPr>
          <p:nvPr/>
        </p:nvPicPr>
        <p:blipFill>
          <a:blip r:embed="rId14">
            <a:grayscl/>
          </a:blip>
          <a:stretch>
            <a:fillRect/>
          </a:stretch>
        </p:blipFill>
        <p:spPr>
          <a:xfrm>
            <a:off x="9388296" y="3078699"/>
            <a:ext cx="2097278" cy="596930"/>
          </a:xfrm>
          <a:prstGeom prst="rect">
            <a:avLst/>
          </a:prstGeom>
        </p:spPr>
        <p:style>
          <a:lnRef idx="0">
            <a:schemeClr val="accent2"/>
          </a:lnRef>
          <a:fillRef idx="3">
            <a:schemeClr val="accent2"/>
          </a:fillRef>
          <a:effectRef idx="3">
            <a:schemeClr val="accent2"/>
          </a:effectRef>
          <a:fontRef idx="minor">
            <a:schemeClr val="lt1"/>
          </a:fontRef>
        </p:style>
      </p:pic>
      <p:sp>
        <p:nvSpPr>
          <p:cNvPr id="2" name="Rectangle 1">
            <a:extLst>
              <a:ext uri="{FF2B5EF4-FFF2-40B4-BE49-F238E27FC236}">
                <a16:creationId xmlns:a16="http://schemas.microsoft.com/office/drawing/2014/main" id="{D7FD3D72-5AB4-443E-8795-D63EC7C6A5C0}"/>
              </a:ext>
            </a:extLst>
          </p:cNvPr>
          <p:cNvSpPr/>
          <p:nvPr/>
        </p:nvSpPr>
        <p:spPr>
          <a:xfrm>
            <a:off x="6399904" y="1835137"/>
            <a:ext cx="3284041" cy="369332"/>
          </a:xfrm>
          <a:prstGeom prst="rect">
            <a:avLst/>
          </a:prstGeom>
        </p:spPr>
        <p:txBody>
          <a:bodyPr wrap="none">
            <a:spAutoFit/>
          </a:bodyPr>
          <a:lstStyle/>
          <a:p>
            <a:r>
              <a:rPr lang="en-IN" dirty="0"/>
              <a:t>Migrate Flow, Test, Remediate</a:t>
            </a:r>
          </a:p>
        </p:txBody>
      </p:sp>
    </p:spTree>
    <p:extLst>
      <p:ext uri="{BB962C8B-B14F-4D97-AF65-F5344CB8AC3E}">
        <p14:creationId xmlns:p14="http://schemas.microsoft.com/office/powerpoint/2010/main" val="4069651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18" grpId="0" animBg="1"/>
      <p:bldP spid="19" grpId="0" animBg="1"/>
      <p:bldP spid="20" grpId="0" animBg="1"/>
      <p:bldP spid="21" grpId="0" animBg="1"/>
      <p:bldP spid="24"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B2BD7D-67F6-49A3-AE2C-27C3F8C532E3}"/>
              </a:ext>
            </a:extLst>
          </p:cNvPr>
          <p:cNvSpPr/>
          <p:nvPr/>
        </p:nvSpPr>
        <p:spPr>
          <a:xfrm>
            <a:off x="0" y="138527"/>
            <a:ext cx="2983574" cy="369332"/>
          </a:xfrm>
          <a:prstGeom prst="rect">
            <a:avLst/>
          </a:prstGeom>
        </p:spPr>
        <p:txBody>
          <a:bodyPr wrap="none">
            <a:spAutoFit/>
          </a:bodyPr>
          <a:lstStyle/>
          <a:p>
            <a:r>
              <a:rPr lang="en-IN" dirty="0">
                <a:solidFill>
                  <a:srgbClr val="4A4A4A"/>
                </a:solidFill>
                <a:latin typeface="Segoe UI" panose="020B0502040204020203" pitchFamily="34" charset="0"/>
              </a:rPr>
              <a:t>Migration process overview</a:t>
            </a:r>
            <a:endParaRPr lang="en-IN" b="0" i="0" dirty="0">
              <a:solidFill>
                <a:srgbClr val="4A4A4A"/>
              </a:solidFill>
              <a:effectLst/>
              <a:latin typeface="Segoe UI" panose="020B0502040204020203" pitchFamily="34" charset="0"/>
            </a:endParaRPr>
          </a:p>
        </p:txBody>
      </p:sp>
      <p:sp>
        <p:nvSpPr>
          <p:cNvPr id="7" name="Rectangle 6">
            <a:extLst>
              <a:ext uri="{FF2B5EF4-FFF2-40B4-BE49-F238E27FC236}">
                <a16:creationId xmlns:a16="http://schemas.microsoft.com/office/drawing/2014/main" id="{B2A205A8-C42B-447B-89CD-A3DE1BEA72C8}"/>
              </a:ext>
            </a:extLst>
          </p:cNvPr>
          <p:cNvSpPr/>
          <p:nvPr/>
        </p:nvSpPr>
        <p:spPr>
          <a:xfrm>
            <a:off x="0" y="744342"/>
            <a:ext cx="11808373" cy="523220"/>
          </a:xfrm>
          <a:prstGeom prst="rect">
            <a:avLst/>
          </a:prstGeom>
        </p:spPr>
        <p:txBody>
          <a:bodyPr wrap="square">
            <a:spAutoFit/>
          </a:bodyPr>
          <a:lstStyle/>
          <a:p>
            <a:r>
              <a:rPr lang="en-GB" sz="1400" dirty="0">
                <a:solidFill>
                  <a:srgbClr val="4A4A4A"/>
                </a:solidFill>
                <a:latin typeface="Segoe UI" panose="020B0502040204020203" pitchFamily="34" charset="0"/>
              </a:rPr>
              <a:t>Migrations should be approached with the same rigor and processes as a full software or hardware project – a solid methodology is required for success. When planning a database migration project, we recommend that you consider the process shown in the following graphic: </a:t>
            </a:r>
            <a:endParaRPr lang="en-IN" sz="1400" dirty="0"/>
          </a:p>
        </p:txBody>
      </p:sp>
      <p:pic>
        <p:nvPicPr>
          <p:cNvPr id="7174" name="Picture 6" descr="SQL Migration Process">
            <a:extLst>
              <a:ext uri="{FF2B5EF4-FFF2-40B4-BE49-F238E27FC236}">
                <a16:creationId xmlns:a16="http://schemas.microsoft.com/office/drawing/2014/main" id="{804C6885-C8F4-4459-87B9-8B3925D76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79" y="1504045"/>
            <a:ext cx="11277600" cy="45742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1B01E83-39C6-4DD2-A888-72CA9D3FB016}"/>
              </a:ext>
            </a:extLst>
          </p:cNvPr>
          <p:cNvSpPr/>
          <p:nvPr/>
        </p:nvSpPr>
        <p:spPr>
          <a:xfrm>
            <a:off x="893379" y="4970752"/>
            <a:ext cx="6096000" cy="1354217"/>
          </a:xfrm>
          <a:prstGeom prst="rect">
            <a:avLst/>
          </a:prstGeom>
        </p:spPr>
        <p:txBody>
          <a:bodyPr>
            <a:spAutoFit/>
          </a:bodyPr>
          <a:lstStyle/>
          <a:p>
            <a:pPr>
              <a:buFont typeface="Arial" panose="020B0604020202020204" pitchFamily="34" charset="0"/>
              <a:buChar char="•"/>
            </a:pPr>
            <a:r>
              <a:rPr lang="en-GB" sz="1600" dirty="0">
                <a:solidFill>
                  <a:srgbClr val="000000"/>
                </a:solidFill>
                <a:latin typeface="Segoe UI" panose="020B0502040204020203" pitchFamily="34" charset="0"/>
              </a:rPr>
              <a:t>Connect to an Oracle database.</a:t>
            </a:r>
          </a:p>
          <a:p>
            <a:pPr>
              <a:buFont typeface="Arial" panose="020B0604020202020204" pitchFamily="34" charset="0"/>
              <a:buChar char="•"/>
            </a:pPr>
            <a:r>
              <a:rPr lang="en-GB" sz="1600" dirty="0">
                <a:solidFill>
                  <a:srgbClr val="000000"/>
                </a:solidFill>
                <a:latin typeface="Segoe UI" panose="020B0502040204020203" pitchFamily="34" charset="0"/>
              </a:rPr>
              <a:t>Connect to an instance of SQL Server.</a:t>
            </a:r>
          </a:p>
          <a:p>
            <a:pPr>
              <a:buFont typeface="Arial" panose="020B0604020202020204" pitchFamily="34" charset="0"/>
              <a:buChar char="•"/>
            </a:pPr>
            <a:r>
              <a:rPr lang="en-GB" sz="1600" dirty="0">
                <a:solidFill>
                  <a:srgbClr val="000000"/>
                </a:solidFill>
                <a:latin typeface="Segoe UI" panose="020B0502040204020203" pitchFamily="34" charset="0"/>
              </a:rPr>
              <a:t>Convert Oracle database objects to SQL Server syntax.</a:t>
            </a:r>
          </a:p>
          <a:p>
            <a:pPr>
              <a:buFont typeface="Arial" panose="020B0604020202020204" pitchFamily="34" charset="0"/>
              <a:buChar char="•"/>
            </a:pPr>
            <a:r>
              <a:rPr lang="en-GB" sz="1600" dirty="0">
                <a:solidFill>
                  <a:srgbClr val="000000"/>
                </a:solidFill>
                <a:latin typeface="Segoe UI" panose="020B0502040204020203" pitchFamily="34" charset="0"/>
              </a:rPr>
              <a:t>Load the objects into SQL Server.</a:t>
            </a:r>
          </a:p>
          <a:p>
            <a:pPr>
              <a:buFont typeface="Arial" panose="020B0604020202020204" pitchFamily="34" charset="0"/>
              <a:buChar char="•"/>
            </a:pPr>
            <a:r>
              <a:rPr lang="en-GB" sz="1600" dirty="0">
                <a:solidFill>
                  <a:srgbClr val="000000"/>
                </a:solidFill>
                <a:latin typeface="Segoe UI" panose="020B0502040204020203" pitchFamily="34" charset="0"/>
              </a:rPr>
              <a:t>Migrate data to SQL Server.</a:t>
            </a:r>
            <a:endParaRPr lang="en-GB" sz="16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55376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7DBF3-257C-4DB6-A85A-1E2A385E70D6}"/>
              </a:ext>
            </a:extLst>
          </p:cNvPr>
          <p:cNvSpPr/>
          <p:nvPr/>
        </p:nvSpPr>
        <p:spPr>
          <a:xfrm>
            <a:off x="189186" y="228877"/>
            <a:ext cx="11571890" cy="5755422"/>
          </a:xfrm>
          <a:prstGeom prst="rect">
            <a:avLst/>
          </a:prstGeom>
        </p:spPr>
        <p:txBody>
          <a:bodyPr wrap="square">
            <a:spAutoFit/>
          </a:bodyPr>
          <a:lstStyle/>
          <a:p>
            <a:r>
              <a:rPr lang="en-GB" sz="1600" b="1" dirty="0"/>
              <a:t>STAGE PHASE DESCRIPTION</a:t>
            </a:r>
          </a:p>
          <a:p>
            <a:endParaRPr lang="en-GB" sz="1600" dirty="0"/>
          </a:p>
          <a:p>
            <a:r>
              <a:rPr lang="en-GB" sz="1600" b="1" dirty="0"/>
              <a:t>Pre-migration:</a:t>
            </a:r>
          </a:p>
          <a:p>
            <a:endParaRPr lang="en-GB" sz="1600" b="1" dirty="0"/>
          </a:p>
          <a:p>
            <a:pPr marL="285750" indent="-285750">
              <a:buFont typeface="Arial" panose="020B0604020202020204" pitchFamily="34" charset="0"/>
              <a:buChar char="•"/>
            </a:pPr>
            <a:r>
              <a:rPr lang="en-GB" sz="1600" dirty="0"/>
              <a:t>Discover	Inventory database assets, and application stack discovery.</a:t>
            </a:r>
          </a:p>
          <a:p>
            <a:pPr marL="285750" indent="-285750">
              <a:buFont typeface="Arial" panose="020B0604020202020204" pitchFamily="34" charset="0"/>
              <a:buChar char="•"/>
            </a:pPr>
            <a:r>
              <a:rPr lang="en-GB" sz="1600" dirty="0"/>
              <a:t>Assess	Assess workloads and fix recommendations.</a:t>
            </a:r>
          </a:p>
          <a:p>
            <a:pPr marL="285750" indent="-285750">
              <a:buFont typeface="Arial" panose="020B0604020202020204" pitchFamily="34" charset="0"/>
              <a:buChar char="•"/>
            </a:pPr>
            <a:r>
              <a:rPr lang="en-GB" sz="1600" dirty="0"/>
              <a:t>Convert	Convert the source schema to work in the target environment. This is only relevant for heterogeneous migrations.</a:t>
            </a:r>
          </a:p>
          <a:p>
            <a:endParaRPr lang="en-GB" sz="1600" dirty="0"/>
          </a:p>
          <a:p>
            <a:r>
              <a:rPr lang="en-GB" sz="1600" b="1" dirty="0"/>
              <a:t>Migration</a:t>
            </a:r>
            <a:r>
              <a:rPr lang="en-GB" sz="1600" dirty="0"/>
              <a:t>	</a:t>
            </a:r>
          </a:p>
          <a:p>
            <a:endParaRPr lang="en-GB" sz="1600" dirty="0"/>
          </a:p>
          <a:p>
            <a:pPr marL="285750" indent="-285750">
              <a:buFont typeface="Arial" panose="020B0604020202020204" pitchFamily="34" charset="0"/>
              <a:buChar char="•"/>
            </a:pPr>
            <a:r>
              <a:rPr lang="en-GB" sz="1600" dirty="0"/>
              <a:t>Migrate schema, data, and objects	Migrate the source schema, and then migrate the source data to the target.</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Sync data	Sync your target schema and data with the source. This is only relevant for minimal-downtime migrations.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Cutover Cut over from the source to the target environment. This is only relevant for minimal-downtime migrations.</a:t>
            </a:r>
          </a:p>
          <a:p>
            <a:endParaRPr lang="en-GB" sz="1600" dirty="0"/>
          </a:p>
          <a:p>
            <a:r>
              <a:rPr lang="en-GB" sz="1600" b="1" dirty="0"/>
              <a:t>Post-migration	</a:t>
            </a:r>
          </a:p>
          <a:p>
            <a:endParaRPr lang="en-GB" sz="1600" dirty="0"/>
          </a:p>
          <a:p>
            <a:pPr marL="285750" indent="-285750">
              <a:buFont typeface="Arial" panose="020B0604020202020204" pitchFamily="34" charset="0"/>
              <a:buChar char="•"/>
            </a:pPr>
            <a:r>
              <a:rPr lang="en-GB" sz="1600" dirty="0"/>
              <a:t>Remediate applications	Iteratively make any necessary changes to your applications.</a:t>
            </a:r>
          </a:p>
          <a:p>
            <a:pPr marL="285750" indent="-285750">
              <a:buFont typeface="Arial" panose="020B0604020202020204" pitchFamily="34" charset="0"/>
              <a:buChar char="•"/>
            </a:pPr>
            <a:r>
              <a:rPr lang="en-GB" sz="1600" dirty="0"/>
              <a:t>Perform Tests	Iteratively run functional and performance tests.</a:t>
            </a:r>
          </a:p>
          <a:p>
            <a:pPr marL="285750" indent="-285750">
              <a:buFont typeface="Arial" panose="020B0604020202020204" pitchFamily="34" charset="0"/>
              <a:buChar char="•"/>
            </a:pPr>
            <a:r>
              <a:rPr lang="en-GB" sz="1600" dirty="0"/>
              <a:t>Optimize	Based on the tests you performed, address any performance issues, and then retest to confirm the performance improvements.</a:t>
            </a:r>
            <a:endParaRPr lang="en-IN" sz="1600" dirty="0"/>
          </a:p>
        </p:txBody>
      </p:sp>
    </p:spTree>
    <p:extLst>
      <p:ext uri="{BB962C8B-B14F-4D97-AF65-F5344CB8AC3E}">
        <p14:creationId xmlns:p14="http://schemas.microsoft.com/office/powerpoint/2010/main" val="2560020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4E5C2-BB59-4378-ADB2-DA34D6B8CC5E}"/>
              </a:ext>
            </a:extLst>
          </p:cNvPr>
          <p:cNvSpPr>
            <a:spLocks noGrp="1"/>
          </p:cNvSpPr>
          <p:nvPr>
            <p:ph type="title"/>
          </p:nvPr>
        </p:nvSpPr>
        <p:spPr/>
        <p:txBody>
          <a:bodyPr/>
          <a:lstStyle/>
          <a:p>
            <a:br>
              <a:rPr lang="en-US" dirty="0"/>
            </a:br>
            <a:endParaRPr lang="en-US" dirty="0"/>
          </a:p>
        </p:txBody>
      </p:sp>
      <p:pic>
        <p:nvPicPr>
          <p:cNvPr id="5" name="Picture 4"/>
          <p:cNvPicPr>
            <a:picLocks noChangeAspect="1"/>
          </p:cNvPicPr>
          <p:nvPr/>
        </p:nvPicPr>
        <p:blipFill>
          <a:blip r:embed="rId3"/>
          <a:stretch>
            <a:fillRect/>
          </a:stretch>
        </p:blipFill>
        <p:spPr>
          <a:xfrm>
            <a:off x="6096000" y="709684"/>
            <a:ext cx="5657917" cy="5856305"/>
          </a:xfrm>
          <a:prstGeom prst="rect">
            <a:avLst/>
          </a:prstGeom>
        </p:spPr>
      </p:pic>
      <p:sp>
        <p:nvSpPr>
          <p:cNvPr id="6" name="Rectangle 5"/>
          <p:cNvSpPr/>
          <p:nvPr/>
        </p:nvSpPr>
        <p:spPr bwMode="auto">
          <a:xfrm>
            <a:off x="717396" y="1315898"/>
            <a:ext cx="4661209" cy="75298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rPr>
              <a:t>Project-based migration</a:t>
            </a: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solidFill>
                <a:srgbClr val="FFFFFF"/>
              </a:solidFill>
              <a:effectLst/>
              <a:uLnTx/>
              <a:uFillTx/>
              <a:latin typeface="Segoe UI Semilight"/>
              <a:ea typeface="+mn-ea"/>
              <a:cs typeface="+mn-cs"/>
            </a:endParaRPr>
          </a:p>
          <a:p>
            <a:pPr marL="466299" marR="0" lvl="1" indent="0" algn="l" defTabSz="914400" rtl="0" eaLnBrk="1" fontAlgn="auto" latinLnBrk="0" hangingPunct="1">
              <a:lnSpc>
                <a:spcPct val="100000"/>
              </a:lnSpc>
              <a:spcBef>
                <a:spcPts val="0"/>
              </a:spcBef>
              <a:spcAft>
                <a:spcPts val="0"/>
              </a:spcAft>
              <a:buClrTx/>
              <a:buSzTx/>
              <a:buFontTx/>
              <a:buNone/>
              <a:tabLst/>
              <a:defRPr/>
            </a:pPr>
            <a:endParaRPr kumimoji="0" lang="en-US" sz="2856" b="0" i="0" u="sng" strike="noStrike" kern="1200" cap="none" spc="0" normalizeH="0" baseline="0" noProof="0" dirty="0">
              <a:ln>
                <a:noFill/>
              </a:ln>
              <a:solidFill>
                <a:srgbClr val="FFFFFF"/>
              </a:solidFill>
              <a:effectLst/>
              <a:uLnTx/>
              <a:uFillTx/>
              <a:latin typeface="Segoe UI Semilight"/>
              <a:ea typeface="+mn-ea"/>
              <a:cs typeface="+mn-cs"/>
            </a:endParaRPr>
          </a:p>
        </p:txBody>
      </p:sp>
      <p:sp>
        <p:nvSpPr>
          <p:cNvPr id="7" name="Rectangle 6"/>
          <p:cNvSpPr/>
          <p:nvPr/>
        </p:nvSpPr>
        <p:spPr bwMode="auto">
          <a:xfrm>
            <a:off x="930755" y="2113483"/>
            <a:ext cx="4187952" cy="75298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Online database explorer</a:t>
            </a:r>
            <a:endParaRPr kumimoji="0" lang="en-US" sz="2000"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8" name="Rectangle 7"/>
          <p:cNvSpPr/>
          <p:nvPr/>
        </p:nvSpPr>
        <p:spPr bwMode="auto">
          <a:xfrm>
            <a:off x="930755" y="2911068"/>
            <a:ext cx="4187952" cy="75298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Schema migration</a:t>
            </a:r>
            <a:endParaRPr kumimoji="0" lang="en-US" sz="2000"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9" name="Rectangle 8"/>
          <p:cNvSpPr/>
          <p:nvPr/>
        </p:nvSpPr>
        <p:spPr bwMode="auto">
          <a:xfrm>
            <a:off x="930755" y="3708653"/>
            <a:ext cx="4187952" cy="75298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migration</a:t>
            </a:r>
            <a:endParaRPr kumimoji="0" lang="en-US" sz="2000"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10" name="Rectangle 9"/>
          <p:cNvSpPr/>
          <p:nvPr/>
        </p:nvSpPr>
        <p:spPr bwMode="auto">
          <a:xfrm>
            <a:off x="930755" y="4506238"/>
            <a:ext cx="4187952" cy="752981"/>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Platform extensions</a:t>
            </a:r>
            <a:endParaRPr kumimoji="0" lang="en-US" sz="2000" b="0" i="0" u="sng" strike="noStrike" kern="1200" cap="none" spc="0" normalizeH="0" baseline="0" noProof="0">
              <a:ln>
                <a:noFill/>
              </a:ln>
              <a:solidFill>
                <a:srgbClr val="FFFFFF"/>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5EF84DF9-3B2A-4D94-9AD2-5917BC77B602}"/>
              </a:ext>
            </a:extLst>
          </p:cNvPr>
          <p:cNvSpPr txBox="1"/>
          <p:nvPr/>
        </p:nvSpPr>
        <p:spPr>
          <a:xfrm>
            <a:off x="0" y="0"/>
            <a:ext cx="11444747" cy="787868"/>
          </a:xfrm>
          <a:prstGeom prst="rect">
            <a:avLst/>
          </a:prstGeom>
          <a:noFill/>
        </p:spPr>
        <p:txBody>
          <a:bodyPr wrap="square" lIns="182854" tIns="146284" rIns="182854" bIns="146284" rtlCol="0">
            <a:spAutoFit/>
          </a:bodyPr>
          <a:lstStyle/>
          <a:p>
            <a:r>
              <a:rPr lang="en-US" sz="3200" dirty="0"/>
              <a:t>Migration Tool: SSMA (Migration workflow)</a:t>
            </a:r>
            <a:endParaRPr lang="en-IN" sz="3200" dirty="0"/>
          </a:p>
        </p:txBody>
      </p:sp>
    </p:spTree>
    <p:extLst>
      <p:ext uri="{BB962C8B-B14F-4D97-AF65-F5344CB8AC3E}">
        <p14:creationId xmlns:p14="http://schemas.microsoft.com/office/powerpoint/2010/main" val="2898717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C8F5D4BD-CFD8-4D77-9B2F-514BB4DC65CA}"/>
              </a:ext>
            </a:extLst>
          </p:cNvPr>
          <p:cNvSpPr txBox="1">
            <a:spLocks/>
          </p:cNvSpPr>
          <p:nvPr/>
        </p:nvSpPr>
        <p:spPr>
          <a:xfrm>
            <a:off x="0" y="0"/>
            <a:ext cx="0" cy="0"/>
          </a:xfr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br>
              <a:rPr lang="pt-PT">
                <a:solidFill>
                  <a:srgbClr val="181D22"/>
                </a:solidFill>
                <a:latin typeface="Arial" panose="020B0604020202020204" pitchFamily="34" charset="0"/>
                <a:cs typeface="Arial" panose="020B0604020202020204" pitchFamily="34" charset="0"/>
              </a:rPr>
            </a:br>
            <a:endParaRPr lang="en-US" dirty="0">
              <a:solidFill>
                <a:srgbClr val="181D22"/>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F6E1568B-00CB-494E-88E2-9036DB48249A}"/>
              </a:ext>
            </a:extLst>
          </p:cNvPr>
          <p:cNvSpPr txBox="1">
            <a:spLocks/>
          </p:cNvSpPr>
          <p:nvPr/>
        </p:nvSpPr>
        <p:spPr>
          <a:xfrm>
            <a:off x="-150125" y="0"/>
            <a:ext cx="10515600" cy="719528"/>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endParaRPr lang="pt-PT" dirty="0">
              <a:solidFill>
                <a:srgbClr val="181D22"/>
              </a:solidFill>
            </a:endParaRPr>
          </a:p>
        </p:txBody>
      </p:sp>
      <p:sp>
        <p:nvSpPr>
          <p:cNvPr id="2" name="Rectangle 1">
            <a:extLst>
              <a:ext uri="{FF2B5EF4-FFF2-40B4-BE49-F238E27FC236}">
                <a16:creationId xmlns:a16="http://schemas.microsoft.com/office/drawing/2014/main" id="{1FB18C06-58A7-4065-B04F-A8492AF5EF92}"/>
              </a:ext>
            </a:extLst>
          </p:cNvPr>
          <p:cNvSpPr/>
          <p:nvPr/>
        </p:nvSpPr>
        <p:spPr>
          <a:xfrm>
            <a:off x="149086" y="175098"/>
            <a:ext cx="5855064" cy="369332"/>
          </a:xfrm>
          <a:prstGeom prst="rect">
            <a:avLst/>
          </a:prstGeom>
        </p:spPr>
        <p:txBody>
          <a:bodyPr wrap="none">
            <a:spAutoFit/>
          </a:bodyPr>
          <a:lstStyle/>
          <a:p>
            <a:r>
              <a:rPr lang="it-IT" b="1" dirty="0">
                <a:solidFill>
                  <a:srgbClr val="4A4A4A"/>
                </a:solidFill>
                <a:latin typeface="Segoe UI" panose="020B0502040204020203" pitchFamily="34" charset="0"/>
              </a:rPr>
              <a:t>Migrate :- Migrate Oracle DB to Azure SQL Database</a:t>
            </a:r>
            <a:endParaRPr lang="en-IN" b="1" dirty="0"/>
          </a:p>
        </p:txBody>
      </p:sp>
      <p:sp>
        <p:nvSpPr>
          <p:cNvPr id="4" name="Rectangle 3">
            <a:extLst>
              <a:ext uri="{FF2B5EF4-FFF2-40B4-BE49-F238E27FC236}">
                <a16:creationId xmlns:a16="http://schemas.microsoft.com/office/drawing/2014/main" id="{F9C8D463-FED4-4DAE-8305-401A346F1B92}"/>
              </a:ext>
            </a:extLst>
          </p:cNvPr>
          <p:cNvSpPr/>
          <p:nvPr/>
        </p:nvSpPr>
        <p:spPr>
          <a:xfrm>
            <a:off x="340910" y="1230600"/>
            <a:ext cx="1964705" cy="369332"/>
          </a:xfrm>
          <a:prstGeom prst="rect">
            <a:avLst/>
          </a:prstGeom>
        </p:spPr>
        <p:txBody>
          <a:bodyPr wrap="none">
            <a:spAutoFit/>
          </a:bodyPr>
          <a:lstStyle/>
          <a:p>
            <a:r>
              <a:rPr lang="en-IN" b="1" dirty="0">
                <a:solidFill>
                  <a:srgbClr val="000000"/>
                </a:solidFill>
                <a:latin typeface="Segoe UI" panose="020B0502040204020203" pitchFamily="34" charset="0"/>
              </a:rPr>
              <a:t>1. Pre-migration</a:t>
            </a:r>
            <a:endParaRPr lang="en-IN" b="1" i="0" dirty="0">
              <a:solidFill>
                <a:srgbClr val="000000"/>
              </a:solidFill>
              <a:effectLst/>
              <a:latin typeface="Segoe UI" panose="020B0502040204020203" pitchFamily="34" charset="0"/>
            </a:endParaRPr>
          </a:p>
        </p:txBody>
      </p:sp>
      <p:sp>
        <p:nvSpPr>
          <p:cNvPr id="5" name="Rectangle 4">
            <a:extLst>
              <a:ext uri="{FF2B5EF4-FFF2-40B4-BE49-F238E27FC236}">
                <a16:creationId xmlns:a16="http://schemas.microsoft.com/office/drawing/2014/main" id="{D5A56606-2982-463B-92E1-A02265FD2C69}"/>
              </a:ext>
            </a:extLst>
          </p:cNvPr>
          <p:cNvSpPr/>
          <p:nvPr/>
        </p:nvSpPr>
        <p:spPr>
          <a:xfrm>
            <a:off x="234230" y="738329"/>
            <a:ext cx="12186370" cy="523220"/>
          </a:xfrm>
          <a:prstGeom prst="rect">
            <a:avLst/>
          </a:prstGeom>
        </p:spPr>
        <p:txBody>
          <a:bodyPr wrap="square">
            <a:spAutoFit/>
          </a:bodyPr>
          <a:lstStyle/>
          <a:p>
            <a:r>
              <a:rPr lang="en-GB" sz="1400" dirty="0">
                <a:solidFill>
                  <a:srgbClr val="000000"/>
                </a:solidFill>
                <a:latin typeface="Segoe UI" panose="020B0502040204020203" pitchFamily="34" charset="0"/>
              </a:rPr>
              <a:t>By using the SQL Server Migration Assistant (SSMA) for Oracle, you can review database objects and data, assess databases for migration, migrate database objects to SQL Server, and then migrate data to SQL Server.</a:t>
            </a:r>
            <a:endParaRPr lang="en-IN" sz="1400" dirty="0"/>
          </a:p>
        </p:txBody>
      </p:sp>
      <p:sp>
        <p:nvSpPr>
          <p:cNvPr id="16" name="Rectangle 15">
            <a:extLst>
              <a:ext uri="{FF2B5EF4-FFF2-40B4-BE49-F238E27FC236}">
                <a16:creationId xmlns:a16="http://schemas.microsoft.com/office/drawing/2014/main" id="{7C078631-7636-460A-AB73-551AC75CFC9B}"/>
              </a:ext>
            </a:extLst>
          </p:cNvPr>
          <p:cNvSpPr/>
          <p:nvPr/>
        </p:nvSpPr>
        <p:spPr>
          <a:xfrm>
            <a:off x="751862" y="1599932"/>
            <a:ext cx="2300181" cy="276999"/>
          </a:xfrm>
          <a:prstGeom prst="rect">
            <a:avLst/>
          </a:prstGeom>
        </p:spPr>
        <p:txBody>
          <a:bodyPr wrap="none">
            <a:spAutoFit/>
          </a:bodyPr>
          <a:lstStyle/>
          <a:p>
            <a:r>
              <a:rPr lang="en-IN" sz="1200" b="1" dirty="0">
                <a:solidFill>
                  <a:srgbClr val="000000"/>
                </a:solidFill>
                <a:latin typeface="Segoe UI" panose="020B0502040204020203" pitchFamily="34" charset="0"/>
              </a:rPr>
              <a:t>1. Assess the source database</a:t>
            </a:r>
            <a:endParaRPr lang="en-IN" sz="1200" b="1" dirty="0"/>
          </a:p>
        </p:txBody>
      </p:sp>
      <p:sp>
        <p:nvSpPr>
          <p:cNvPr id="17" name="Rectangle 16">
            <a:extLst>
              <a:ext uri="{FF2B5EF4-FFF2-40B4-BE49-F238E27FC236}">
                <a16:creationId xmlns:a16="http://schemas.microsoft.com/office/drawing/2014/main" id="{922DC9DC-C0D8-4CBD-8465-6CD4A5927EE1}"/>
              </a:ext>
            </a:extLst>
          </p:cNvPr>
          <p:cNvSpPr/>
          <p:nvPr/>
        </p:nvSpPr>
        <p:spPr>
          <a:xfrm>
            <a:off x="751862" y="3609054"/>
            <a:ext cx="2794291" cy="307777"/>
          </a:xfrm>
          <a:prstGeom prst="rect">
            <a:avLst/>
          </a:prstGeom>
        </p:spPr>
        <p:txBody>
          <a:bodyPr wrap="none">
            <a:spAutoFit/>
          </a:bodyPr>
          <a:lstStyle/>
          <a:p>
            <a:r>
              <a:rPr lang="en-GB" sz="1400" b="1" dirty="0">
                <a:solidFill>
                  <a:srgbClr val="000000"/>
                </a:solidFill>
                <a:latin typeface="Segoe UI" panose="020B0502040204020203" pitchFamily="34" charset="0"/>
              </a:rPr>
              <a:t>2. Connect to the Oracle server</a:t>
            </a:r>
            <a:endParaRPr lang="en-IN" sz="1400" b="1" dirty="0"/>
          </a:p>
        </p:txBody>
      </p:sp>
      <p:sp>
        <p:nvSpPr>
          <p:cNvPr id="18" name="Rectangle 17">
            <a:extLst>
              <a:ext uri="{FF2B5EF4-FFF2-40B4-BE49-F238E27FC236}">
                <a16:creationId xmlns:a16="http://schemas.microsoft.com/office/drawing/2014/main" id="{A3D39899-8DF2-4B5D-8A85-1C6C643D81EE}"/>
              </a:ext>
            </a:extLst>
          </p:cNvPr>
          <p:cNvSpPr/>
          <p:nvPr/>
        </p:nvSpPr>
        <p:spPr>
          <a:xfrm>
            <a:off x="4953690" y="1532993"/>
            <a:ext cx="4938383" cy="276999"/>
          </a:xfrm>
          <a:prstGeom prst="rect">
            <a:avLst/>
          </a:prstGeom>
        </p:spPr>
        <p:txBody>
          <a:bodyPr wrap="square">
            <a:spAutoFit/>
          </a:bodyPr>
          <a:lstStyle/>
          <a:p>
            <a:r>
              <a:rPr lang="en-GB" sz="1200" b="1" dirty="0">
                <a:solidFill>
                  <a:srgbClr val="000000"/>
                </a:solidFill>
                <a:latin typeface="Segoe UI" panose="020B0502040204020203" pitchFamily="34" charset="0"/>
              </a:rPr>
              <a:t>3. Create the conversion report by selecting the Oracle schema</a:t>
            </a:r>
            <a:endParaRPr lang="en-IN" sz="1200" b="1" dirty="0"/>
          </a:p>
        </p:txBody>
      </p:sp>
      <p:pic>
        <p:nvPicPr>
          <p:cNvPr id="19" name="Picture 18">
            <a:extLst>
              <a:ext uri="{FF2B5EF4-FFF2-40B4-BE49-F238E27FC236}">
                <a16:creationId xmlns:a16="http://schemas.microsoft.com/office/drawing/2014/main" id="{BF80CAB0-8454-4AEE-A903-BE4C2C931B39}"/>
              </a:ext>
            </a:extLst>
          </p:cNvPr>
          <p:cNvPicPr>
            <a:picLocks noChangeAspect="1"/>
          </p:cNvPicPr>
          <p:nvPr/>
        </p:nvPicPr>
        <p:blipFill>
          <a:blip r:embed="rId3"/>
          <a:stretch>
            <a:fillRect/>
          </a:stretch>
        </p:blipFill>
        <p:spPr>
          <a:xfrm>
            <a:off x="5234840" y="1809992"/>
            <a:ext cx="3705225" cy="1925604"/>
          </a:xfrm>
          <a:prstGeom prst="rect">
            <a:avLst/>
          </a:prstGeom>
        </p:spPr>
      </p:pic>
      <p:pic>
        <p:nvPicPr>
          <p:cNvPr id="20" name="Picture 19">
            <a:hlinkClick r:id="rId4"/>
            <a:extLst>
              <a:ext uri="{FF2B5EF4-FFF2-40B4-BE49-F238E27FC236}">
                <a16:creationId xmlns:a16="http://schemas.microsoft.com/office/drawing/2014/main" id="{2B0591E5-6FD9-4F2A-8B9B-C1D0F1641630}"/>
              </a:ext>
            </a:extLst>
          </p:cNvPr>
          <p:cNvPicPr>
            <a:picLocks noChangeAspect="1"/>
          </p:cNvPicPr>
          <p:nvPr/>
        </p:nvPicPr>
        <p:blipFill>
          <a:blip r:embed="rId5"/>
          <a:stretch>
            <a:fillRect/>
          </a:stretch>
        </p:blipFill>
        <p:spPr>
          <a:xfrm>
            <a:off x="860770" y="1903690"/>
            <a:ext cx="3491274" cy="1599909"/>
          </a:xfrm>
          <a:prstGeom prst="rect">
            <a:avLst/>
          </a:prstGeom>
        </p:spPr>
      </p:pic>
      <p:pic>
        <p:nvPicPr>
          <p:cNvPr id="21" name="Picture 20">
            <a:hlinkClick r:id="rId6"/>
            <a:extLst>
              <a:ext uri="{FF2B5EF4-FFF2-40B4-BE49-F238E27FC236}">
                <a16:creationId xmlns:a16="http://schemas.microsoft.com/office/drawing/2014/main" id="{0A6090DA-ECB2-49B2-BC0C-D1E9B13DF62A}"/>
              </a:ext>
            </a:extLst>
          </p:cNvPr>
          <p:cNvPicPr>
            <a:picLocks noChangeAspect="1"/>
          </p:cNvPicPr>
          <p:nvPr/>
        </p:nvPicPr>
        <p:blipFill>
          <a:blip r:embed="rId7"/>
          <a:stretch>
            <a:fillRect/>
          </a:stretch>
        </p:blipFill>
        <p:spPr>
          <a:xfrm>
            <a:off x="791558" y="4027002"/>
            <a:ext cx="3491274" cy="2096181"/>
          </a:xfrm>
          <a:prstGeom prst="rect">
            <a:avLst/>
          </a:prstGeom>
        </p:spPr>
      </p:pic>
      <p:sp>
        <p:nvSpPr>
          <p:cNvPr id="22" name="Rectangle 21">
            <a:extLst>
              <a:ext uri="{FF2B5EF4-FFF2-40B4-BE49-F238E27FC236}">
                <a16:creationId xmlns:a16="http://schemas.microsoft.com/office/drawing/2014/main" id="{8BFDADDA-C0C4-4412-95E2-5EA3BF98CE36}"/>
              </a:ext>
            </a:extLst>
          </p:cNvPr>
          <p:cNvSpPr/>
          <p:nvPr/>
        </p:nvSpPr>
        <p:spPr>
          <a:xfrm>
            <a:off x="4953690" y="3946731"/>
            <a:ext cx="6096000" cy="276999"/>
          </a:xfrm>
          <a:prstGeom prst="rect">
            <a:avLst/>
          </a:prstGeom>
        </p:spPr>
        <p:txBody>
          <a:bodyPr>
            <a:spAutoFit/>
          </a:bodyPr>
          <a:lstStyle/>
          <a:p>
            <a:r>
              <a:rPr lang="en-GB" sz="1200" b="1" dirty="0">
                <a:solidFill>
                  <a:srgbClr val="000000"/>
                </a:solidFill>
                <a:latin typeface="Segoe UI" panose="020B0502040204020203" pitchFamily="34" charset="0"/>
              </a:rPr>
              <a:t>4.Analyze this report to understand conversion issues and its cause.</a:t>
            </a:r>
            <a:endParaRPr lang="en-IN" sz="1200" b="1" dirty="0"/>
          </a:p>
        </p:txBody>
      </p:sp>
      <p:pic>
        <p:nvPicPr>
          <p:cNvPr id="23" name="Picture 22">
            <a:extLst>
              <a:ext uri="{FF2B5EF4-FFF2-40B4-BE49-F238E27FC236}">
                <a16:creationId xmlns:a16="http://schemas.microsoft.com/office/drawing/2014/main" id="{3661D639-F29B-4F11-AAE2-19AB395607F9}"/>
              </a:ext>
            </a:extLst>
          </p:cNvPr>
          <p:cNvPicPr>
            <a:picLocks noChangeAspect="1"/>
          </p:cNvPicPr>
          <p:nvPr/>
        </p:nvPicPr>
        <p:blipFill>
          <a:blip r:embed="rId8"/>
          <a:stretch>
            <a:fillRect/>
          </a:stretch>
        </p:blipFill>
        <p:spPr>
          <a:xfrm>
            <a:off x="5332312" y="4434865"/>
            <a:ext cx="4181138" cy="2130014"/>
          </a:xfrm>
          <a:prstGeom prst="rect">
            <a:avLst/>
          </a:prstGeom>
        </p:spPr>
      </p:pic>
      <p:sp>
        <p:nvSpPr>
          <p:cNvPr id="25" name="TextBox 24">
            <a:extLst>
              <a:ext uri="{FF2B5EF4-FFF2-40B4-BE49-F238E27FC236}">
                <a16:creationId xmlns:a16="http://schemas.microsoft.com/office/drawing/2014/main" id="{F94EABD2-8602-4132-B895-726C7FCDC24C}"/>
              </a:ext>
            </a:extLst>
          </p:cNvPr>
          <p:cNvSpPr txBox="1"/>
          <p:nvPr/>
        </p:nvSpPr>
        <p:spPr>
          <a:xfrm>
            <a:off x="11090783" y="5717089"/>
            <a:ext cx="1101217" cy="553968"/>
          </a:xfrm>
          <a:prstGeom prst="rect">
            <a:avLst/>
          </a:prstGeom>
          <a:noFill/>
          <a:ln>
            <a:noFill/>
          </a:ln>
        </p:spPr>
        <p:txBody>
          <a:bodyPr spcFirstLastPara="1" wrap="square" lIns="91425" tIns="91425" rIns="91425" bIns="91425" rtlCol="0" anchor="t" anchorCtr="0">
            <a:spAutoFit/>
          </a:bodyPr>
          <a:lstStyle/>
          <a:p>
            <a:pPr algn="l"/>
            <a:r>
              <a:rPr lang="en-IN" sz="2400" b="1" kern="0" dirty="0">
                <a:latin typeface="Arial" panose="020B0604020202020204" pitchFamily="34" charset="0"/>
                <a:cs typeface="Arial" panose="020B0604020202020204" pitchFamily="34" charset="0"/>
              </a:rPr>
              <a:t>Cont..</a:t>
            </a:r>
          </a:p>
        </p:txBody>
      </p:sp>
    </p:spTree>
    <p:extLst>
      <p:ext uri="{BB962C8B-B14F-4D97-AF65-F5344CB8AC3E}">
        <p14:creationId xmlns:p14="http://schemas.microsoft.com/office/powerpoint/2010/main" val="51275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8078F1-6548-47B9-848C-5E9A9B159940}"/>
              </a:ext>
            </a:extLst>
          </p:cNvPr>
          <p:cNvSpPr/>
          <p:nvPr/>
        </p:nvSpPr>
        <p:spPr>
          <a:xfrm>
            <a:off x="422998" y="815032"/>
            <a:ext cx="3083345" cy="338554"/>
          </a:xfrm>
          <a:prstGeom prst="rect">
            <a:avLst/>
          </a:prstGeom>
        </p:spPr>
        <p:txBody>
          <a:bodyPr wrap="none">
            <a:spAutoFit/>
          </a:bodyPr>
          <a:lstStyle/>
          <a:p>
            <a:r>
              <a:rPr lang="en-IN" sz="1600" b="1" dirty="0">
                <a:solidFill>
                  <a:srgbClr val="000000"/>
                </a:solidFill>
                <a:latin typeface="Segoe UI" panose="020B0502040204020203" pitchFamily="34" charset="0"/>
              </a:rPr>
              <a:t>5. Perform schema conversion</a:t>
            </a:r>
            <a:endParaRPr lang="en-IN" sz="1600" b="1" dirty="0"/>
          </a:p>
        </p:txBody>
      </p:sp>
      <p:sp>
        <p:nvSpPr>
          <p:cNvPr id="3" name="Rectangle 2">
            <a:extLst>
              <a:ext uri="{FF2B5EF4-FFF2-40B4-BE49-F238E27FC236}">
                <a16:creationId xmlns:a16="http://schemas.microsoft.com/office/drawing/2014/main" id="{4BE16D08-6553-4A04-B9FF-AE988C5DC322}"/>
              </a:ext>
            </a:extLst>
          </p:cNvPr>
          <p:cNvSpPr/>
          <p:nvPr/>
        </p:nvSpPr>
        <p:spPr>
          <a:xfrm>
            <a:off x="149086" y="175098"/>
            <a:ext cx="4331507" cy="369332"/>
          </a:xfrm>
          <a:prstGeom prst="rect">
            <a:avLst/>
          </a:prstGeom>
        </p:spPr>
        <p:txBody>
          <a:bodyPr wrap="none">
            <a:spAutoFit/>
          </a:bodyPr>
          <a:lstStyle/>
          <a:p>
            <a:r>
              <a:rPr lang="it-IT" b="1" dirty="0">
                <a:solidFill>
                  <a:srgbClr val="4A4A4A"/>
                </a:solidFill>
                <a:latin typeface="Segoe UI" panose="020B0502040204020203" pitchFamily="34" charset="0"/>
              </a:rPr>
              <a:t>Migrate Oracle to Azure SQL Database</a:t>
            </a:r>
            <a:endParaRPr lang="en-IN" b="1" dirty="0"/>
          </a:p>
        </p:txBody>
      </p:sp>
      <p:pic>
        <p:nvPicPr>
          <p:cNvPr id="4" name="Picture 3">
            <a:extLst>
              <a:ext uri="{FF2B5EF4-FFF2-40B4-BE49-F238E27FC236}">
                <a16:creationId xmlns:a16="http://schemas.microsoft.com/office/drawing/2014/main" id="{7EFF522A-0195-4422-9354-68979A041648}"/>
              </a:ext>
            </a:extLst>
          </p:cNvPr>
          <p:cNvPicPr>
            <a:picLocks noChangeAspect="1"/>
          </p:cNvPicPr>
          <p:nvPr/>
        </p:nvPicPr>
        <p:blipFill>
          <a:blip r:embed="rId3"/>
          <a:stretch>
            <a:fillRect/>
          </a:stretch>
        </p:blipFill>
        <p:spPr>
          <a:xfrm>
            <a:off x="791488" y="1153586"/>
            <a:ext cx="4057595" cy="2301651"/>
          </a:xfrm>
          <a:prstGeom prst="rect">
            <a:avLst/>
          </a:prstGeom>
        </p:spPr>
      </p:pic>
      <p:sp>
        <p:nvSpPr>
          <p:cNvPr id="5" name="Rectangle 4">
            <a:extLst>
              <a:ext uri="{FF2B5EF4-FFF2-40B4-BE49-F238E27FC236}">
                <a16:creationId xmlns:a16="http://schemas.microsoft.com/office/drawing/2014/main" id="{EAF8A5ED-303D-4CF8-95D0-92B576AEF21B}"/>
              </a:ext>
            </a:extLst>
          </p:cNvPr>
          <p:cNvSpPr/>
          <p:nvPr/>
        </p:nvSpPr>
        <p:spPr>
          <a:xfrm>
            <a:off x="5509146" y="722699"/>
            <a:ext cx="6682854" cy="523220"/>
          </a:xfrm>
          <a:prstGeom prst="rect">
            <a:avLst/>
          </a:prstGeom>
        </p:spPr>
        <p:txBody>
          <a:bodyPr wrap="square">
            <a:spAutoFit/>
          </a:bodyPr>
          <a:lstStyle/>
          <a:p>
            <a:r>
              <a:rPr lang="en-GB" sz="1400" b="1" dirty="0">
                <a:solidFill>
                  <a:srgbClr val="000000"/>
                </a:solidFill>
                <a:latin typeface="Segoe UI" panose="020B0502040204020203" pitchFamily="34" charset="0"/>
              </a:rPr>
              <a:t>6. Converting and moving the schema to Azure SQL Database, connect to the SQL instance by providing </a:t>
            </a:r>
            <a:endParaRPr lang="en-IN" sz="1400" b="1" dirty="0"/>
          </a:p>
        </p:txBody>
      </p:sp>
      <p:pic>
        <p:nvPicPr>
          <p:cNvPr id="6" name="Picture 5">
            <a:extLst>
              <a:ext uri="{FF2B5EF4-FFF2-40B4-BE49-F238E27FC236}">
                <a16:creationId xmlns:a16="http://schemas.microsoft.com/office/drawing/2014/main" id="{C7F31462-CB4A-427D-9133-A975D7FE954A}"/>
              </a:ext>
            </a:extLst>
          </p:cNvPr>
          <p:cNvPicPr>
            <a:picLocks noChangeAspect="1"/>
          </p:cNvPicPr>
          <p:nvPr/>
        </p:nvPicPr>
        <p:blipFill>
          <a:blip r:embed="rId4"/>
          <a:stretch>
            <a:fillRect/>
          </a:stretch>
        </p:blipFill>
        <p:spPr>
          <a:xfrm>
            <a:off x="5745707" y="1245919"/>
            <a:ext cx="3953300" cy="2251185"/>
          </a:xfrm>
          <a:prstGeom prst="rect">
            <a:avLst/>
          </a:prstGeom>
        </p:spPr>
      </p:pic>
      <p:sp>
        <p:nvSpPr>
          <p:cNvPr id="7" name="Rectangle 6">
            <a:extLst>
              <a:ext uri="{FF2B5EF4-FFF2-40B4-BE49-F238E27FC236}">
                <a16:creationId xmlns:a16="http://schemas.microsoft.com/office/drawing/2014/main" id="{11117214-8C79-4004-B3F8-2730BEC8991A}"/>
              </a:ext>
            </a:extLst>
          </p:cNvPr>
          <p:cNvSpPr/>
          <p:nvPr/>
        </p:nvSpPr>
        <p:spPr>
          <a:xfrm>
            <a:off x="422998" y="3756616"/>
            <a:ext cx="4683205" cy="307777"/>
          </a:xfrm>
          <a:prstGeom prst="rect">
            <a:avLst/>
          </a:prstGeom>
        </p:spPr>
        <p:txBody>
          <a:bodyPr wrap="none">
            <a:spAutoFit/>
          </a:bodyPr>
          <a:lstStyle/>
          <a:p>
            <a:r>
              <a:rPr lang="en-GB" sz="1400" b="1" dirty="0">
                <a:solidFill>
                  <a:srgbClr val="000000"/>
                </a:solidFill>
                <a:latin typeface="Segoe UI" panose="020B0502040204020203" pitchFamily="34" charset="0"/>
              </a:rPr>
              <a:t>7.Convert the schema by choosing "Convert Schema"</a:t>
            </a:r>
            <a:endParaRPr lang="en-IN" sz="1400" b="1" dirty="0"/>
          </a:p>
        </p:txBody>
      </p:sp>
      <p:pic>
        <p:nvPicPr>
          <p:cNvPr id="8" name="Picture 7">
            <a:hlinkClick r:id="rId5"/>
            <a:extLst>
              <a:ext uri="{FF2B5EF4-FFF2-40B4-BE49-F238E27FC236}">
                <a16:creationId xmlns:a16="http://schemas.microsoft.com/office/drawing/2014/main" id="{848409C5-CED5-4919-8EC7-479140118CE4}"/>
              </a:ext>
            </a:extLst>
          </p:cNvPr>
          <p:cNvPicPr>
            <a:picLocks noChangeAspect="1"/>
          </p:cNvPicPr>
          <p:nvPr/>
        </p:nvPicPr>
        <p:blipFill>
          <a:blip r:embed="rId6"/>
          <a:stretch>
            <a:fillRect/>
          </a:stretch>
        </p:blipFill>
        <p:spPr>
          <a:xfrm>
            <a:off x="791488" y="4181473"/>
            <a:ext cx="4057595" cy="1973667"/>
          </a:xfrm>
          <a:prstGeom prst="rect">
            <a:avLst/>
          </a:prstGeom>
        </p:spPr>
      </p:pic>
      <p:sp>
        <p:nvSpPr>
          <p:cNvPr id="9" name="Rectangle 8">
            <a:extLst>
              <a:ext uri="{FF2B5EF4-FFF2-40B4-BE49-F238E27FC236}">
                <a16:creationId xmlns:a16="http://schemas.microsoft.com/office/drawing/2014/main" id="{3A41954E-EA78-44A7-B50C-37ADE8BF8DF3}"/>
              </a:ext>
            </a:extLst>
          </p:cNvPr>
          <p:cNvSpPr/>
          <p:nvPr/>
        </p:nvSpPr>
        <p:spPr>
          <a:xfrm>
            <a:off x="5673002" y="3758714"/>
            <a:ext cx="6096000" cy="523220"/>
          </a:xfrm>
          <a:prstGeom prst="rect">
            <a:avLst/>
          </a:prstGeom>
        </p:spPr>
        <p:txBody>
          <a:bodyPr>
            <a:spAutoFit/>
          </a:bodyPr>
          <a:lstStyle/>
          <a:p>
            <a:r>
              <a:rPr lang="en-GB" sz="1400" b="1" dirty="0">
                <a:solidFill>
                  <a:srgbClr val="000000"/>
                </a:solidFill>
                <a:latin typeface="Segoe UI" panose="020B0502040204020203" pitchFamily="34" charset="0"/>
              </a:rPr>
              <a:t>8.Compare and review the structure of the schema to identify potential problems.</a:t>
            </a:r>
            <a:endParaRPr lang="en-IN" sz="1400" b="1" dirty="0"/>
          </a:p>
        </p:txBody>
      </p:sp>
      <p:pic>
        <p:nvPicPr>
          <p:cNvPr id="10" name="Picture 9">
            <a:extLst>
              <a:ext uri="{FF2B5EF4-FFF2-40B4-BE49-F238E27FC236}">
                <a16:creationId xmlns:a16="http://schemas.microsoft.com/office/drawing/2014/main" id="{63B0D190-6125-4C83-B16E-69047AC68425}"/>
              </a:ext>
            </a:extLst>
          </p:cNvPr>
          <p:cNvPicPr>
            <a:picLocks noChangeAspect="1"/>
          </p:cNvPicPr>
          <p:nvPr/>
        </p:nvPicPr>
        <p:blipFill>
          <a:blip r:embed="rId7"/>
          <a:stretch>
            <a:fillRect/>
          </a:stretch>
        </p:blipFill>
        <p:spPr>
          <a:xfrm>
            <a:off x="5819548" y="4281934"/>
            <a:ext cx="5802907" cy="1943100"/>
          </a:xfrm>
          <a:prstGeom prst="rect">
            <a:avLst/>
          </a:prstGeom>
        </p:spPr>
      </p:pic>
    </p:spTree>
    <p:extLst>
      <p:ext uri="{BB962C8B-B14F-4D97-AF65-F5344CB8AC3E}">
        <p14:creationId xmlns:p14="http://schemas.microsoft.com/office/powerpoint/2010/main" val="419123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E506C2-66FF-48A1-8996-631A16286E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68" t="4956" r="3328" b="24111"/>
          <a:stretch/>
        </p:blipFill>
        <p:spPr>
          <a:xfrm>
            <a:off x="-7064" y="-1561"/>
            <a:ext cx="12199063" cy="6871533"/>
          </a:xfrm>
          <a:prstGeom prst="rect">
            <a:avLst/>
          </a:prstGeom>
        </p:spPr>
      </p:pic>
      <p:sp>
        <p:nvSpPr>
          <p:cNvPr id="32" name="Rectangle 31">
            <a:extLst>
              <a:ext uri="{FF2B5EF4-FFF2-40B4-BE49-F238E27FC236}">
                <a16:creationId xmlns:a16="http://schemas.microsoft.com/office/drawing/2014/main" id="{35016F8E-34D2-44F6-8702-746F3376C6FB}"/>
              </a:ext>
            </a:extLst>
          </p:cNvPr>
          <p:cNvSpPr/>
          <p:nvPr/>
        </p:nvSpPr>
        <p:spPr>
          <a:xfrm>
            <a:off x="-7064" y="-1561"/>
            <a:ext cx="12199063" cy="6891009"/>
          </a:xfrm>
          <a:prstGeom prst="rect">
            <a:avLst/>
          </a:prstGeom>
          <a:solidFill>
            <a:srgbClr val="0F162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305B2645-AE2B-1942-BCBB-DB0A026BC7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011872" y="5996899"/>
            <a:ext cx="6180127" cy="873072"/>
          </a:xfrm>
          <a:prstGeom prst="rect">
            <a:avLst/>
          </a:prstGeom>
        </p:spPr>
      </p:pic>
      <p:grpSp>
        <p:nvGrpSpPr>
          <p:cNvPr id="8" name="Group 7">
            <a:extLst>
              <a:ext uri="{FF2B5EF4-FFF2-40B4-BE49-F238E27FC236}">
                <a16:creationId xmlns:a16="http://schemas.microsoft.com/office/drawing/2014/main" id="{39EB1D49-F721-4765-BD97-5AB6CFE43220}"/>
              </a:ext>
            </a:extLst>
          </p:cNvPr>
          <p:cNvGrpSpPr/>
          <p:nvPr/>
        </p:nvGrpSpPr>
        <p:grpSpPr>
          <a:xfrm>
            <a:off x="935899" y="2069864"/>
            <a:ext cx="10417000" cy="2718273"/>
            <a:chOff x="935899" y="3051229"/>
            <a:chExt cx="10417000" cy="2718273"/>
          </a:xfrm>
        </p:grpSpPr>
        <p:sp>
          <p:nvSpPr>
            <p:cNvPr id="12" name="Oval 11">
              <a:extLst>
                <a:ext uri="{FF2B5EF4-FFF2-40B4-BE49-F238E27FC236}">
                  <a16:creationId xmlns:a16="http://schemas.microsoft.com/office/drawing/2014/main" id="{F6A4C210-869A-D547-8BC2-3DB4D49C8834}"/>
                </a:ext>
              </a:extLst>
            </p:cNvPr>
            <p:cNvSpPr/>
            <p:nvPr/>
          </p:nvSpPr>
          <p:spPr>
            <a:xfrm>
              <a:off x="935899" y="3052254"/>
              <a:ext cx="2717248" cy="2717248"/>
            </a:xfrm>
            <a:prstGeom prst="ellipse">
              <a:avLst/>
            </a:prstGeom>
            <a:solidFill>
              <a:srgbClr val="CA2535"/>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5DA58B-68CF-624F-89CC-46CB7A3AACF8}"/>
                </a:ext>
              </a:extLst>
            </p:cNvPr>
            <p:cNvSpPr/>
            <p:nvPr/>
          </p:nvSpPr>
          <p:spPr>
            <a:xfrm>
              <a:off x="4788390" y="3052254"/>
              <a:ext cx="2717248" cy="2717248"/>
            </a:xfrm>
            <a:prstGeom prst="ellipse">
              <a:avLst/>
            </a:prstGeom>
            <a:solidFill>
              <a:srgbClr val="CA2535"/>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35D93F-5017-FC42-8531-8A771CD60865}"/>
                </a:ext>
              </a:extLst>
            </p:cNvPr>
            <p:cNvSpPr/>
            <p:nvPr/>
          </p:nvSpPr>
          <p:spPr>
            <a:xfrm>
              <a:off x="8635651" y="3051229"/>
              <a:ext cx="2717248" cy="2717248"/>
            </a:xfrm>
            <a:prstGeom prst="ellipse">
              <a:avLst/>
            </a:prstGeom>
            <a:solidFill>
              <a:srgbClr val="CA2535"/>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1E5BC7-E425-F943-848F-3AF8B88E1C52}"/>
                </a:ext>
              </a:extLst>
            </p:cNvPr>
            <p:cNvSpPr/>
            <p:nvPr/>
          </p:nvSpPr>
          <p:spPr>
            <a:xfrm>
              <a:off x="1009543" y="3183501"/>
              <a:ext cx="2572907" cy="2572907"/>
            </a:xfrm>
            <a:prstGeom prst="ellipse">
              <a:avLst/>
            </a:prstGeom>
            <a:solidFill>
              <a:schemeClr val="bg1"/>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schemeClr>
                </a:solidFill>
              </a:endParaRPr>
            </a:p>
          </p:txBody>
        </p:sp>
        <p:sp>
          <p:nvSpPr>
            <p:cNvPr id="16" name="Oval 15">
              <a:extLst>
                <a:ext uri="{FF2B5EF4-FFF2-40B4-BE49-F238E27FC236}">
                  <a16:creationId xmlns:a16="http://schemas.microsoft.com/office/drawing/2014/main" id="{A553FE24-3C37-904F-A17D-18E47C8D5949}"/>
                </a:ext>
              </a:extLst>
            </p:cNvPr>
            <p:cNvSpPr/>
            <p:nvPr/>
          </p:nvSpPr>
          <p:spPr>
            <a:xfrm>
              <a:off x="4862034" y="3183501"/>
              <a:ext cx="2572907" cy="2572907"/>
            </a:xfrm>
            <a:prstGeom prst="ellipse">
              <a:avLst/>
            </a:prstGeom>
            <a:solidFill>
              <a:schemeClr val="bg1"/>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schemeClr>
                </a:solidFill>
              </a:endParaRPr>
            </a:p>
          </p:txBody>
        </p:sp>
        <p:sp>
          <p:nvSpPr>
            <p:cNvPr id="17" name="Oval 16">
              <a:extLst>
                <a:ext uri="{FF2B5EF4-FFF2-40B4-BE49-F238E27FC236}">
                  <a16:creationId xmlns:a16="http://schemas.microsoft.com/office/drawing/2014/main" id="{626C83D3-69BB-AC47-A2E6-310786E7CE18}"/>
                </a:ext>
              </a:extLst>
            </p:cNvPr>
            <p:cNvSpPr/>
            <p:nvPr/>
          </p:nvSpPr>
          <p:spPr>
            <a:xfrm>
              <a:off x="8709295" y="3182476"/>
              <a:ext cx="2572907" cy="2572907"/>
            </a:xfrm>
            <a:prstGeom prst="ellipse">
              <a:avLst/>
            </a:prstGeom>
            <a:solidFill>
              <a:schemeClr val="bg1"/>
            </a:solidFill>
            <a:ln w="12700" cap="sq">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schemeClr>
                </a:solidFill>
              </a:endParaRPr>
            </a:p>
          </p:txBody>
        </p:sp>
        <p:sp>
          <p:nvSpPr>
            <p:cNvPr id="18" name="TextBox 17">
              <a:extLst>
                <a:ext uri="{FF2B5EF4-FFF2-40B4-BE49-F238E27FC236}">
                  <a16:creationId xmlns:a16="http://schemas.microsoft.com/office/drawing/2014/main" id="{8811D085-E75B-1643-9C75-49DA78AAA373}"/>
                </a:ext>
              </a:extLst>
            </p:cNvPr>
            <p:cNvSpPr txBox="1"/>
            <p:nvPr/>
          </p:nvSpPr>
          <p:spPr>
            <a:xfrm>
              <a:off x="5036601" y="4709407"/>
              <a:ext cx="2118798" cy="369330"/>
            </a:xfrm>
            <a:prstGeom prst="rect">
              <a:avLst/>
            </a:prstGeom>
            <a:noFill/>
          </p:spPr>
          <p:txBody>
            <a:bodyPr wrap="square" lIns="91439" tIns="45719" rIns="91439" bIns="45719" rtlCol="0">
              <a:spAutoFit/>
            </a:bodyPr>
            <a:lstStyle/>
            <a:p>
              <a:pPr algn="ctr"/>
              <a:r>
                <a:rPr lang="en-US" b="1" dirty="0">
                  <a:solidFill>
                    <a:schemeClr val="tx1">
                      <a:lumMod val="50000"/>
                    </a:schemeClr>
                  </a:solidFill>
                </a:rPr>
                <a:t>Employees</a:t>
              </a:r>
              <a:endParaRPr lang="en-US" b="1" dirty="0">
                <a:solidFill>
                  <a:schemeClr val="tx1">
                    <a:lumMod val="50000"/>
                  </a:schemeClr>
                </a:solidFill>
                <a:ea typeface="Avenir Light" charset="0"/>
                <a:cs typeface="Avenir Light" charset="0"/>
              </a:endParaRPr>
            </a:p>
          </p:txBody>
        </p:sp>
        <p:sp>
          <p:nvSpPr>
            <p:cNvPr id="19" name="TextBox 18">
              <a:extLst>
                <a:ext uri="{FF2B5EF4-FFF2-40B4-BE49-F238E27FC236}">
                  <a16:creationId xmlns:a16="http://schemas.microsoft.com/office/drawing/2014/main" id="{F19D5593-68E7-0A44-BB1B-FD1C6777DEA3}"/>
                </a:ext>
              </a:extLst>
            </p:cNvPr>
            <p:cNvSpPr txBox="1"/>
            <p:nvPr/>
          </p:nvSpPr>
          <p:spPr>
            <a:xfrm>
              <a:off x="5097481" y="3614049"/>
              <a:ext cx="1828781" cy="1169549"/>
            </a:xfrm>
            <a:prstGeom prst="rect">
              <a:avLst/>
            </a:prstGeom>
            <a:noFill/>
          </p:spPr>
          <p:txBody>
            <a:bodyPr wrap="square" lIns="91439" tIns="45719" rIns="91439" bIns="45719" rtlCol="0">
              <a:spAutoFit/>
            </a:bodyPr>
            <a:lstStyle/>
            <a:p>
              <a:pPr algn="ctr"/>
              <a:r>
                <a:rPr lang="en-US" sz="7000" b="1" spc="-200" dirty="0">
                  <a:solidFill>
                    <a:schemeClr val="tx1">
                      <a:lumMod val="50000"/>
                    </a:schemeClr>
                  </a:solidFill>
                  <a:latin typeface="Arial" panose="020B0604020202020204" pitchFamily="34" charset="0"/>
                  <a:cs typeface="Arial" panose="020B0604020202020204" pitchFamily="34" charset="0"/>
                </a:rPr>
                <a:t>30k</a:t>
              </a:r>
            </a:p>
          </p:txBody>
        </p:sp>
        <p:sp>
          <p:nvSpPr>
            <p:cNvPr id="21" name="TextBox 20">
              <a:extLst>
                <a:ext uri="{FF2B5EF4-FFF2-40B4-BE49-F238E27FC236}">
                  <a16:creationId xmlns:a16="http://schemas.microsoft.com/office/drawing/2014/main" id="{AD4FF017-8928-A54D-A967-0BF78FFB8335}"/>
                </a:ext>
              </a:extLst>
            </p:cNvPr>
            <p:cNvSpPr txBox="1"/>
            <p:nvPr/>
          </p:nvSpPr>
          <p:spPr>
            <a:xfrm>
              <a:off x="8962255" y="4709407"/>
              <a:ext cx="2118798" cy="646329"/>
            </a:xfrm>
            <a:prstGeom prst="rect">
              <a:avLst/>
            </a:prstGeom>
            <a:noFill/>
          </p:spPr>
          <p:txBody>
            <a:bodyPr wrap="square" lIns="91439" tIns="45719" rIns="91439" bIns="45719" rtlCol="0">
              <a:spAutoFit/>
            </a:bodyPr>
            <a:lstStyle/>
            <a:p>
              <a:pPr algn="ctr"/>
              <a:r>
                <a:rPr lang="en-US" b="1" dirty="0">
                  <a:solidFill>
                    <a:schemeClr val="tx1">
                      <a:lumMod val="50000"/>
                    </a:schemeClr>
                  </a:solidFill>
                  <a:ea typeface="Avenir Light" charset="0"/>
                  <a:cs typeface="Avenir Light" charset="0"/>
                </a:rPr>
                <a:t>Fortune 500</a:t>
              </a:r>
            </a:p>
            <a:p>
              <a:pPr algn="ctr"/>
              <a:r>
                <a:rPr lang="en-US" b="1" dirty="0">
                  <a:solidFill>
                    <a:schemeClr val="tx1">
                      <a:lumMod val="50000"/>
                    </a:schemeClr>
                  </a:solidFill>
                  <a:ea typeface="Avenir Light" charset="0"/>
                  <a:cs typeface="Avenir Light" charset="0"/>
                </a:rPr>
                <a:t>Clients</a:t>
              </a:r>
            </a:p>
          </p:txBody>
        </p:sp>
        <p:sp>
          <p:nvSpPr>
            <p:cNvPr id="22" name="TextBox 21">
              <a:extLst>
                <a:ext uri="{FF2B5EF4-FFF2-40B4-BE49-F238E27FC236}">
                  <a16:creationId xmlns:a16="http://schemas.microsoft.com/office/drawing/2014/main" id="{7F76F8BD-B2CF-F64B-B96A-1A9E89760951}"/>
                </a:ext>
              </a:extLst>
            </p:cNvPr>
            <p:cNvSpPr txBox="1"/>
            <p:nvPr/>
          </p:nvSpPr>
          <p:spPr>
            <a:xfrm>
              <a:off x="8898910" y="3614049"/>
              <a:ext cx="1828781" cy="1169549"/>
            </a:xfrm>
            <a:prstGeom prst="rect">
              <a:avLst/>
            </a:prstGeom>
            <a:noFill/>
          </p:spPr>
          <p:txBody>
            <a:bodyPr wrap="square" lIns="91439" tIns="45719" rIns="91439" bIns="45719" rtlCol="0">
              <a:spAutoFit/>
            </a:bodyPr>
            <a:lstStyle/>
            <a:p>
              <a:pPr algn="ctr"/>
              <a:r>
                <a:rPr lang="en-US" sz="7000" b="1" spc="-200" dirty="0">
                  <a:solidFill>
                    <a:schemeClr val="tx1">
                      <a:lumMod val="50000"/>
                    </a:schemeClr>
                  </a:solidFill>
                  <a:latin typeface="Arial" panose="020B0604020202020204" pitchFamily="34" charset="0"/>
                  <a:cs typeface="Arial" panose="020B0604020202020204" pitchFamily="34" charset="0"/>
                </a:rPr>
                <a:t>100</a:t>
              </a:r>
            </a:p>
          </p:txBody>
        </p:sp>
        <p:sp>
          <p:nvSpPr>
            <p:cNvPr id="24" name="TextBox 23">
              <a:extLst>
                <a:ext uri="{FF2B5EF4-FFF2-40B4-BE49-F238E27FC236}">
                  <a16:creationId xmlns:a16="http://schemas.microsoft.com/office/drawing/2014/main" id="{73CF1E4A-EC1B-2B4E-8BE9-60D1EBD8CB61}"/>
                </a:ext>
              </a:extLst>
            </p:cNvPr>
            <p:cNvSpPr txBox="1"/>
            <p:nvPr/>
          </p:nvSpPr>
          <p:spPr>
            <a:xfrm>
              <a:off x="1212045" y="4709407"/>
              <a:ext cx="2118798" cy="646329"/>
            </a:xfrm>
            <a:prstGeom prst="rect">
              <a:avLst/>
            </a:prstGeom>
            <a:noFill/>
          </p:spPr>
          <p:txBody>
            <a:bodyPr wrap="square" lIns="91439" tIns="45719" rIns="91439" bIns="45719" rtlCol="0">
              <a:spAutoFit/>
            </a:bodyPr>
            <a:lstStyle/>
            <a:p>
              <a:pPr algn="ctr"/>
              <a:r>
                <a:rPr lang="en-US" b="1" dirty="0">
                  <a:solidFill>
                    <a:schemeClr val="tx1">
                      <a:lumMod val="50000"/>
                    </a:schemeClr>
                  </a:solidFill>
                  <a:ea typeface="Avenir Light" charset="0"/>
                  <a:cs typeface="Avenir Light" charset="0"/>
                </a:rPr>
                <a:t>Global</a:t>
              </a:r>
            </a:p>
            <a:p>
              <a:pPr algn="ctr"/>
              <a:r>
                <a:rPr lang="en-US" b="1" dirty="0">
                  <a:solidFill>
                    <a:schemeClr val="tx1">
                      <a:lumMod val="50000"/>
                    </a:schemeClr>
                  </a:solidFill>
                  <a:ea typeface="Avenir Light" charset="0"/>
                  <a:cs typeface="Avenir Light" charset="0"/>
                </a:rPr>
                <a:t>Offices</a:t>
              </a:r>
            </a:p>
          </p:txBody>
        </p:sp>
        <p:sp>
          <p:nvSpPr>
            <p:cNvPr id="25" name="TextBox 24">
              <a:extLst>
                <a:ext uri="{FF2B5EF4-FFF2-40B4-BE49-F238E27FC236}">
                  <a16:creationId xmlns:a16="http://schemas.microsoft.com/office/drawing/2014/main" id="{2A3712CC-9F6B-B248-A176-FC8B3EE3DE8C}"/>
                </a:ext>
              </a:extLst>
            </p:cNvPr>
            <p:cNvSpPr txBox="1"/>
            <p:nvPr/>
          </p:nvSpPr>
          <p:spPr>
            <a:xfrm>
              <a:off x="1382748" y="3614049"/>
              <a:ext cx="1828781" cy="1169549"/>
            </a:xfrm>
            <a:prstGeom prst="rect">
              <a:avLst/>
            </a:prstGeom>
            <a:noFill/>
          </p:spPr>
          <p:txBody>
            <a:bodyPr wrap="square" lIns="91439" tIns="45719" rIns="91439" bIns="45719" rtlCol="0">
              <a:spAutoFit/>
            </a:bodyPr>
            <a:lstStyle/>
            <a:p>
              <a:pPr algn="ctr"/>
              <a:r>
                <a:rPr lang="en-US" sz="7000" b="1" spc="-200" dirty="0">
                  <a:solidFill>
                    <a:schemeClr val="tx1">
                      <a:lumMod val="50000"/>
                    </a:schemeClr>
                  </a:solidFill>
                  <a:latin typeface="Arial" panose="020B0604020202020204" pitchFamily="34" charset="0"/>
                  <a:cs typeface="Arial" panose="020B0604020202020204" pitchFamily="34" charset="0"/>
                </a:rPr>
                <a:t>33</a:t>
              </a:r>
            </a:p>
          </p:txBody>
        </p:sp>
        <p:sp>
          <p:nvSpPr>
            <p:cNvPr id="3" name="TextBox 2">
              <a:extLst>
                <a:ext uri="{FF2B5EF4-FFF2-40B4-BE49-F238E27FC236}">
                  <a16:creationId xmlns:a16="http://schemas.microsoft.com/office/drawing/2014/main" id="{44B301FB-7C3D-684F-B950-514E37CF2952}"/>
                </a:ext>
              </a:extLst>
            </p:cNvPr>
            <p:cNvSpPr txBox="1"/>
            <p:nvPr/>
          </p:nvSpPr>
          <p:spPr>
            <a:xfrm>
              <a:off x="6665716" y="3694667"/>
              <a:ext cx="514885" cy="769441"/>
            </a:xfrm>
            <a:prstGeom prst="rect">
              <a:avLst/>
            </a:prstGeom>
            <a:noFill/>
          </p:spPr>
          <p:txBody>
            <a:bodyPr wrap="none" rtlCol="0">
              <a:spAutoFit/>
            </a:bodyPr>
            <a:lstStyle/>
            <a:p>
              <a:r>
                <a:rPr lang="en-US" sz="4400" dirty="0">
                  <a:solidFill>
                    <a:schemeClr val="tx1">
                      <a:lumMod val="50000"/>
                    </a:schemeClr>
                  </a:solidFill>
                </a:rPr>
                <a:t>+</a:t>
              </a:r>
            </a:p>
          </p:txBody>
        </p:sp>
        <p:sp>
          <p:nvSpPr>
            <p:cNvPr id="43" name="TextBox 42">
              <a:extLst>
                <a:ext uri="{FF2B5EF4-FFF2-40B4-BE49-F238E27FC236}">
                  <a16:creationId xmlns:a16="http://schemas.microsoft.com/office/drawing/2014/main" id="{7514585C-968F-6747-B22A-C12F496D07F3}"/>
                </a:ext>
              </a:extLst>
            </p:cNvPr>
            <p:cNvSpPr txBox="1"/>
            <p:nvPr/>
          </p:nvSpPr>
          <p:spPr>
            <a:xfrm>
              <a:off x="10458758" y="3694667"/>
              <a:ext cx="514885" cy="769441"/>
            </a:xfrm>
            <a:prstGeom prst="rect">
              <a:avLst/>
            </a:prstGeom>
            <a:noFill/>
          </p:spPr>
          <p:txBody>
            <a:bodyPr wrap="none" rtlCol="0">
              <a:spAutoFit/>
            </a:bodyPr>
            <a:lstStyle/>
            <a:p>
              <a:r>
                <a:rPr lang="en-US" sz="4400" dirty="0">
                  <a:solidFill>
                    <a:schemeClr val="tx1">
                      <a:lumMod val="50000"/>
                    </a:schemeClr>
                  </a:solidFill>
                </a:rPr>
                <a:t>+</a:t>
              </a:r>
            </a:p>
          </p:txBody>
        </p:sp>
      </p:grpSp>
      <p:grpSp>
        <p:nvGrpSpPr>
          <p:cNvPr id="7" name="Group 6">
            <a:extLst>
              <a:ext uri="{FF2B5EF4-FFF2-40B4-BE49-F238E27FC236}">
                <a16:creationId xmlns:a16="http://schemas.microsoft.com/office/drawing/2014/main" id="{4C22DF80-717B-40E6-A3B3-FDC6607D95A1}"/>
              </a:ext>
            </a:extLst>
          </p:cNvPr>
          <p:cNvGrpSpPr/>
          <p:nvPr/>
        </p:nvGrpSpPr>
        <p:grpSpPr>
          <a:xfrm>
            <a:off x="593725" y="407714"/>
            <a:ext cx="6604989" cy="1082662"/>
            <a:chOff x="593725" y="1062627"/>
            <a:chExt cx="6604989" cy="1082662"/>
          </a:xfrm>
        </p:grpSpPr>
        <p:sp>
          <p:nvSpPr>
            <p:cNvPr id="30" name="Shape 58">
              <a:extLst>
                <a:ext uri="{FF2B5EF4-FFF2-40B4-BE49-F238E27FC236}">
                  <a16:creationId xmlns:a16="http://schemas.microsoft.com/office/drawing/2014/main" id="{C94D31E5-64F8-4834-A773-76948347CD01}"/>
                </a:ext>
              </a:extLst>
            </p:cNvPr>
            <p:cNvSpPr txBox="1">
              <a:spLocks/>
            </p:cNvSpPr>
            <p:nvPr/>
          </p:nvSpPr>
          <p:spPr>
            <a:xfrm>
              <a:off x="864237" y="1062627"/>
              <a:ext cx="6334477" cy="108266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US" sz="4000" b="1" dirty="0">
                  <a:solidFill>
                    <a:schemeClr val="bg1"/>
                  </a:solidFill>
                  <a:latin typeface="+mn-lt"/>
                  <a:ea typeface="+mn-ea"/>
                  <a:cs typeface="+mn-cs"/>
                </a:rPr>
                <a:t>FACTS + FIGURES</a:t>
              </a:r>
            </a:p>
          </p:txBody>
        </p:sp>
        <p:sp>
          <p:nvSpPr>
            <p:cNvPr id="31" name="Rectangle 30">
              <a:extLst>
                <a:ext uri="{FF2B5EF4-FFF2-40B4-BE49-F238E27FC236}">
                  <a16:creationId xmlns:a16="http://schemas.microsoft.com/office/drawing/2014/main" id="{4D0B10AD-392F-41B7-AB91-AC812B8DAE53}"/>
                </a:ext>
              </a:extLst>
            </p:cNvPr>
            <p:cNvSpPr/>
            <p:nvPr/>
          </p:nvSpPr>
          <p:spPr>
            <a:xfrm>
              <a:off x="593725" y="1282490"/>
              <a:ext cx="117705" cy="50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408860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E2A342-6B81-4A8C-9209-BC3F7915C8F3}"/>
              </a:ext>
            </a:extLst>
          </p:cNvPr>
          <p:cNvSpPr/>
          <p:nvPr/>
        </p:nvSpPr>
        <p:spPr>
          <a:xfrm>
            <a:off x="179498" y="646908"/>
            <a:ext cx="2856038" cy="338554"/>
          </a:xfrm>
          <a:prstGeom prst="rect">
            <a:avLst/>
          </a:prstGeom>
        </p:spPr>
        <p:txBody>
          <a:bodyPr wrap="none">
            <a:spAutoFit/>
          </a:bodyPr>
          <a:lstStyle/>
          <a:p>
            <a:r>
              <a:rPr lang="en-IN" sz="1600" b="1" dirty="0">
                <a:solidFill>
                  <a:srgbClr val="000000"/>
                </a:solidFill>
                <a:latin typeface="Segoe UI" panose="020B0502040204020203" pitchFamily="34" charset="0"/>
              </a:rPr>
              <a:t>2. Migrate schema and data</a:t>
            </a:r>
            <a:endParaRPr lang="en-IN" sz="1600" b="1" i="0" dirty="0">
              <a:solidFill>
                <a:srgbClr val="000000"/>
              </a:solidFill>
              <a:effectLst/>
              <a:latin typeface="Segoe UI" panose="020B0502040204020203" pitchFamily="34" charset="0"/>
            </a:endParaRPr>
          </a:p>
        </p:txBody>
      </p:sp>
      <p:sp>
        <p:nvSpPr>
          <p:cNvPr id="3" name="Rectangle 2">
            <a:extLst>
              <a:ext uri="{FF2B5EF4-FFF2-40B4-BE49-F238E27FC236}">
                <a16:creationId xmlns:a16="http://schemas.microsoft.com/office/drawing/2014/main" id="{1B01929C-0937-452B-8484-7494FFEE02EE}"/>
              </a:ext>
            </a:extLst>
          </p:cNvPr>
          <p:cNvSpPr/>
          <p:nvPr/>
        </p:nvSpPr>
        <p:spPr>
          <a:xfrm>
            <a:off x="0" y="0"/>
            <a:ext cx="4713021" cy="369332"/>
          </a:xfrm>
          <a:prstGeom prst="rect">
            <a:avLst/>
          </a:prstGeom>
        </p:spPr>
        <p:txBody>
          <a:bodyPr wrap="none">
            <a:spAutoFit/>
          </a:bodyPr>
          <a:lstStyle/>
          <a:p>
            <a:r>
              <a:rPr lang="it-IT" b="1" dirty="0">
                <a:solidFill>
                  <a:srgbClr val="4A4A4A"/>
                </a:solidFill>
                <a:latin typeface="Segoe UI" panose="020B0502040204020203" pitchFamily="34" charset="0"/>
              </a:rPr>
              <a:t>Migrate Oracle DB to Azure SQL Database</a:t>
            </a:r>
            <a:endParaRPr lang="en-IN" b="1" dirty="0"/>
          </a:p>
        </p:txBody>
      </p:sp>
      <p:sp>
        <p:nvSpPr>
          <p:cNvPr id="4" name="Rectangle 3">
            <a:extLst>
              <a:ext uri="{FF2B5EF4-FFF2-40B4-BE49-F238E27FC236}">
                <a16:creationId xmlns:a16="http://schemas.microsoft.com/office/drawing/2014/main" id="{B8DD64FD-BCFD-4567-8EBF-1C075BAEE532}"/>
              </a:ext>
            </a:extLst>
          </p:cNvPr>
          <p:cNvSpPr/>
          <p:nvPr/>
        </p:nvSpPr>
        <p:spPr>
          <a:xfrm>
            <a:off x="490330" y="1086823"/>
            <a:ext cx="11436626" cy="523220"/>
          </a:xfrm>
          <a:prstGeom prst="rect">
            <a:avLst/>
          </a:prstGeom>
        </p:spPr>
        <p:txBody>
          <a:bodyPr wrap="square">
            <a:spAutoFit/>
          </a:bodyPr>
          <a:lstStyle/>
          <a:p>
            <a:r>
              <a:rPr lang="en-GB" sz="1400" dirty="0">
                <a:solidFill>
                  <a:srgbClr val="000000"/>
                </a:solidFill>
                <a:latin typeface="Segoe UI" panose="020B0502040204020203" pitchFamily="34" charset="0"/>
              </a:rPr>
              <a:t>After have completed assessing your databases and addressing any discrepancies, the next step is to execute the migration process. Migration involves two steps – publishing the schema and migrating the data. SSMA for Oracle is the correct tool to use for this process.</a:t>
            </a:r>
            <a:endParaRPr lang="en-IN" sz="1400" dirty="0"/>
          </a:p>
        </p:txBody>
      </p:sp>
      <p:sp>
        <p:nvSpPr>
          <p:cNvPr id="5" name="Rectangle 4">
            <a:extLst>
              <a:ext uri="{FF2B5EF4-FFF2-40B4-BE49-F238E27FC236}">
                <a16:creationId xmlns:a16="http://schemas.microsoft.com/office/drawing/2014/main" id="{FC404601-AA8E-4BC5-ACC2-3ACE85E4706D}"/>
              </a:ext>
            </a:extLst>
          </p:cNvPr>
          <p:cNvSpPr/>
          <p:nvPr/>
        </p:nvSpPr>
        <p:spPr>
          <a:xfrm>
            <a:off x="490330" y="1847420"/>
            <a:ext cx="4033540" cy="307777"/>
          </a:xfrm>
          <a:prstGeom prst="rect">
            <a:avLst/>
          </a:prstGeom>
        </p:spPr>
        <p:txBody>
          <a:bodyPr wrap="none">
            <a:spAutoFit/>
          </a:bodyPr>
          <a:lstStyle/>
          <a:p>
            <a:r>
              <a:rPr lang="en-GB" sz="1400" b="1" dirty="0">
                <a:solidFill>
                  <a:srgbClr val="000000"/>
                </a:solidFill>
                <a:latin typeface="Segoe UI" panose="020B0502040204020203" pitchFamily="34" charset="0"/>
              </a:rPr>
              <a:t>1. Publish the schema to Azure SQL Database.</a:t>
            </a:r>
            <a:endParaRPr lang="en-IN" sz="1400" b="1" dirty="0"/>
          </a:p>
        </p:txBody>
      </p:sp>
      <p:pic>
        <p:nvPicPr>
          <p:cNvPr id="6" name="Picture 5">
            <a:extLst>
              <a:ext uri="{FF2B5EF4-FFF2-40B4-BE49-F238E27FC236}">
                <a16:creationId xmlns:a16="http://schemas.microsoft.com/office/drawing/2014/main" id="{DEE41129-A558-45CC-A63E-B000876A390A}"/>
              </a:ext>
            </a:extLst>
          </p:cNvPr>
          <p:cNvPicPr>
            <a:picLocks noChangeAspect="1"/>
          </p:cNvPicPr>
          <p:nvPr/>
        </p:nvPicPr>
        <p:blipFill>
          <a:blip r:embed="rId3"/>
          <a:stretch>
            <a:fillRect/>
          </a:stretch>
        </p:blipFill>
        <p:spPr>
          <a:xfrm>
            <a:off x="643726" y="2357437"/>
            <a:ext cx="4351607" cy="2143125"/>
          </a:xfrm>
          <a:prstGeom prst="rect">
            <a:avLst/>
          </a:prstGeom>
        </p:spPr>
      </p:pic>
      <p:pic>
        <p:nvPicPr>
          <p:cNvPr id="7" name="Picture 6">
            <a:extLst>
              <a:ext uri="{FF2B5EF4-FFF2-40B4-BE49-F238E27FC236}">
                <a16:creationId xmlns:a16="http://schemas.microsoft.com/office/drawing/2014/main" id="{963EF6CC-2D82-4CD3-9E57-6F33D926E883}"/>
              </a:ext>
            </a:extLst>
          </p:cNvPr>
          <p:cNvPicPr>
            <a:picLocks noChangeAspect="1"/>
          </p:cNvPicPr>
          <p:nvPr/>
        </p:nvPicPr>
        <p:blipFill>
          <a:blip r:embed="rId4"/>
          <a:stretch>
            <a:fillRect/>
          </a:stretch>
        </p:blipFill>
        <p:spPr>
          <a:xfrm>
            <a:off x="724265" y="4702802"/>
            <a:ext cx="4622541" cy="1508290"/>
          </a:xfrm>
          <a:prstGeom prst="rect">
            <a:avLst/>
          </a:prstGeom>
        </p:spPr>
      </p:pic>
      <p:sp>
        <p:nvSpPr>
          <p:cNvPr id="8" name="Rectangle 7">
            <a:extLst>
              <a:ext uri="{FF2B5EF4-FFF2-40B4-BE49-F238E27FC236}">
                <a16:creationId xmlns:a16="http://schemas.microsoft.com/office/drawing/2014/main" id="{0FB00110-A3F1-4444-82BD-8E45B58EDD93}"/>
              </a:ext>
            </a:extLst>
          </p:cNvPr>
          <p:cNvSpPr/>
          <p:nvPr/>
        </p:nvSpPr>
        <p:spPr>
          <a:xfrm>
            <a:off x="6067564" y="1813894"/>
            <a:ext cx="3452548" cy="307777"/>
          </a:xfrm>
          <a:prstGeom prst="rect">
            <a:avLst/>
          </a:prstGeom>
        </p:spPr>
        <p:txBody>
          <a:bodyPr wrap="none">
            <a:spAutoFit/>
          </a:bodyPr>
          <a:lstStyle/>
          <a:p>
            <a:r>
              <a:rPr lang="it-IT" sz="1400" b="1" dirty="0">
                <a:solidFill>
                  <a:srgbClr val="000000"/>
                </a:solidFill>
                <a:latin typeface="Segoe UI" panose="020B0502040204020203" pitchFamily="34" charset="0"/>
              </a:rPr>
              <a:t>2. Migrate data to Azure SQL Database</a:t>
            </a:r>
            <a:endParaRPr lang="en-IN" sz="1400" b="1" dirty="0"/>
          </a:p>
        </p:txBody>
      </p:sp>
      <p:pic>
        <p:nvPicPr>
          <p:cNvPr id="9" name="Picture 8">
            <a:hlinkClick r:id="rId5"/>
            <a:extLst>
              <a:ext uri="{FF2B5EF4-FFF2-40B4-BE49-F238E27FC236}">
                <a16:creationId xmlns:a16="http://schemas.microsoft.com/office/drawing/2014/main" id="{96A32581-51A5-4679-A04E-7B934A352FED}"/>
              </a:ext>
            </a:extLst>
          </p:cNvPr>
          <p:cNvPicPr>
            <a:picLocks noChangeAspect="1"/>
          </p:cNvPicPr>
          <p:nvPr/>
        </p:nvPicPr>
        <p:blipFill>
          <a:blip r:embed="rId6"/>
          <a:stretch>
            <a:fillRect/>
          </a:stretch>
        </p:blipFill>
        <p:spPr>
          <a:xfrm>
            <a:off x="6355171" y="2223779"/>
            <a:ext cx="4066668" cy="1764061"/>
          </a:xfrm>
          <a:prstGeom prst="rect">
            <a:avLst/>
          </a:prstGeom>
        </p:spPr>
      </p:pic>
      <p:sp>
        <p:nvSpPr>
          <p:cNvPr id="10" name="Rectangle 9">
            <a:extLst>
              <a:ext uri="{FF2B5EF4-FFF2-40B4-BE49-F238E27FC236}">
                <a16:creationId xmlns:a16="http://schemas.microsoft.com/office/drawing/2014/main" id="{CA5293C6-59E8-45E7-82A5-64CD86E763BE}"/>
              </a:ext>
            </a:extLst>
          </p:cNvPr>
          <p:cNvSpPr/>
          <p:nvPr/>
        </p:nvSpPr>
        <p:spPr>
          <a:xfrm>
            <a:off x="6067564" y="4263750"/>
            <a:ext cx="2258632" cy="307777"/>
          </a:xfrm>
          <a:prstGeom prst="rect">
            <a:avLst/>
          </a:prstGeom>
        </p:spPr>
        <p:txBody>
          <a:bodyPr wrap="none">
            <a:spAutoFit/>
          </a:bodyPr>
          <a:lstStyle/>
          <a:p>
            <a:r>
              <a:rPr lang="en-IN" sz="1400" b="1" dirty="0">
                <a:solidFill>
                  <a:srgbClr val="000000"/>
                </a:solidFill>
                <a:latin typeface="Segoe UI" panose="020B0502040204020203" pitchFamily="34" charset="0"/>
              </a:rPr>
              <a:t>3. Data Migration report</a:t>
            </a:r>
            <a:endParaRPr lang="en-IN" sz="1400" b="1" dirty="0"/>
          </a:p>
        </p:txBody>
      </p:sp>
      <p:pic>
        <p:nvPicPr>
          <p:cNvPr id="11" name="Picture 10">
            <a:extLst>
              <a:ext uri="{FF2B5EF4-FFF2-40B4-BE49-F238E27FC236}">
                <a16:creationId xmlns:a16="http://schemas.microsoft.com/office/drawing/2014/main" id="{14D39BC0-614D-4CAD-B7C3-45667444A3AA}"/>
              </a:ext>
            </a:extLst>
          </p:cNvPr>
          <p:cNvPicPr>
            <a:picLocks noChangeAspect="1"/>
          </p:cNvPicPr>
          <p:nvPr/>
        </p:nvPicPr>
        <p:blipFill>
          <a:blip r:embed="rId7"/>
          <a:stretch>
            <a:fillRect/>
          </a:stretch>
        </p:blipFill>
        <p:spPr>
          <a:xfrm>
            <a:off x="6355171" y="4633082"/>
            <a:ext cx="4622541" cy="1764060"/>
          </a:xfrm>
          <a:prstGeom prst="rect">
            <a:avLst/>
          </a:prstGeom>
        </p:spPr>
      </p:pic>
      <p:sp>
        <p:nvSpPr>
          <p:cNvPr id="12" name="TextBox 11">
            <a:extLst>
              <a:ext uri="{FF2B5EF4-FFF2-40B4-BE49-F238E27FC236}">
                <a16:creationId xmlns:a16="http://schemas.microsoft.com/office/drawing/2014/main" id="{95D6496F-CA5F-406A-BD5F-71B03DE55E63}"/>
              </a:ext>
            </a:extLst>
          </p:cNvPr>
          <p:cNvSpPr txBox="1"/>
          <p:nvPr/>
        </p:nvSpPr>
        <p:spPr>
          <a:xfrm>
            <a:off x="11410122" y="5870713"/>
            <a:ext cx="781878" cy="430857"/>
          </a:xfrm>
          <a:prstGeom prst="rect">
            <a:avLst/>
          </a:prstGeom>
          <a:noFill/>
          <a:ln>
            <a:noFill/>
          </a:ln>
        </p:spPr>
        <p:txBody>
          <a:bodyPr spcFirstLastPara="1" wrap="square" lIns="91425" tIns="91425" rIns="91425" bIns="91425" rtlCol="0" anchor="t" anchorCtr="0">
            <a:spAutoFit/>
          </a:bodyPr>
          <a:lstStyle/>
          <a:p>
            <a:pPr algn="l"/>
            <a:r>
              <a:rPr lang="en-IN" sz="1600" b="1" kern="0" dirty="0">
                <a:latin typeface="Arial" panose="020B0604020202020204" pitchFamily="34" charset="0"/>
                <a:cs typeface="Arial" panose="020B0604020202020204" pitchFamily="34" charset="0"/>
              </a:rPr>
              <a:t>Cont..</a:t>
            </a:r>
          </a:p>
        </p:txBody>
      </p:sp>
    </p:spTree>
    <p:extLst>
      <p:ext uri="{BB962C8B-B14F-4D97-AF65-F5344CB8AC3E}">
        <p14:creationId xmlns:p14="http://schemas.microsoft.com/office/powerpoint/2010/main" val="899635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986E2D-B766-4F55-851B-563D9FB7FDC6}"/>
              </a:ext>
            </a:extLst>
          </p:cNvPr>
          <p:cNvSpPr>
            <a:spLocks noGrp="1"/>
          </p:cNvSpPr>
          <p:nvPr>
            <p:ph type="title"/>
          </p:nvPr>
        </p:nvSpPr>
        <p:spPr/>
        <p:txBody>
          <a:bodyPr/>
          <a:lstStyle/>
          <a:p>
            <a:r>
              <a:rPr lang="en-US" dirty="0"/>
              <a:t>Deploy: Change data capture (CDC)</a:t>
            </a:r>
            <a:br>
              <a:rPr lang="en-US" dirty="0"/>
            </a:br>
            <a:br>
              <a:rPr lang="en-US" dirty="0"/>
            </a:br>
            <a:endParaRPr lang="en-IN" dirty="0"/>
          </a:p>
        </p:txBody>
      </p:sp>
      <p:sp>
        <p:nvSpPr>
          <p:cNvPr id="5" name="Text Placeholder 2">
            <a:extLst>
              <a:ext uri="{FF2B5EF4-FFF2-40B4-BE49-F238E27FC236}">
                <a16:creationId xmlns:a16="http://schemas.microsoft.com/office/drawing/2014/main" id="{CD8875AB-3216-48EB-A669-DA8673234D7F}"/>
              </a:ext>
            </a:extLst>
          </p:cNvPr>
          <p:cNvSpPr txBox="1">
            <a:spLocks/>
          </p:cNvSpPr>
          <p:nvPr/>
        </p:nvSpPr>
        <p:spPr>
          <a:xfrm>
            <a:off x="280851" y="1363300"/>
            <a:ext cx="4123509" cy="4405312"/>
          </a:xfrm>
          <a:prstGeom prst="rect">
            <a:avLst/>
          </a:prstGeom>
        </p:spPr>
        <p:txBody>
          <a:bodyPr/>
          <a:lstStyle>
            <a:lvl1pPr marL="0" indent="0" algn="l" defTabSz="914400" rtl="0" eaLnBrk="1" latinLnBrk="0" hangingPunct="1">
              <a:lnSpc>
                <a:spcPts val="1800"/>
              </a:lnSpc>
              <a:spcBef>
                <a:spcPts val="1000"/>
              </a:spcBef>
              <a:buClr>
                <a:srgbClr val="DC1E34"/>
              </a:buClr>
              <a:buFont typeface="Wingdings" panose="05000000000000000000" pitchFamily="2" charset="2"/>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200"/>
              </a:spcBef>
              <a:buFont typeface="Arial" panose="020B0604020202020204" pitchFamily="34" charset="0"/>
              <a:buChar char="•"/>
            </a:pPr>
            <a:r>
              <a:rPr lang="en-US" sz="2000" dirty="0"/>
              <a:t>Retrieves incremental changes from your source</a:t>
            </a:r>
          </a:p>
          <a:p>
            <a:pPr marL="621895" lvl="1" indent="-285750">
              <a:lnSpc>
                <a:spcPct val="100000"/>
              </a:lnSpc>
              <a:spcBef>
                <a:spcPts val="1200"/>
              </a:spcBef>
            </a:pPr>
            <a:r>
              <a:rPr lang="en-US" sz="1200" dirty="0"/>
              <a:t>Reducing the amount of data you move reduces processing time</a:t>
            </a:r>
          </a:p>
          <a:p>
            <a:pPr marL="457200" indent="-457200">
              <a:lnSpc>
                <a:spcPct val="100000"/>
              </a:lnSpc>
              <a:spcBef>
                <a:spcPts val="1200"/>
              </a:spcBef>
              <a:buFont typeface="Arial" panose="020B0604020202020204" pitchFamily="34" charset="0"/>
              <a:buChar char="•"/>
            </a:pPr>
            <a:r>
              <a:rPr lang="en-US" sz="2000" dirty="0"/>
              <a:t>Automatic tracking of changes</a:t>
            </a:r>
          </a:p>
          <a:p>
            <a:pPr marL="621895" lvl="1" indent="-285750">
              <a:lnSpc>
                <a:spcPct val="100000"/>
              </a:lnSpc>
              <a:spcBef>
                <a:spcPts val="1200"/>
              </a:spcBef>
            </a:pPr>
            <a:r>
              <a:rPr lang="en-US" sz="1200" dirty="0"/>
              <a:t>Based on log readers</a:t>
            </a:r>
          </a:p>
          <a:p>
            <a:pPr marL="621895" lvl="1" indent="-285750">
              <a:lnSpc>
                <a:spcPct val="100000"/>
              </a:lnSpc>
              <a:spcBef>
                <a:spcPts val="1200"/>
              </a:spcBef>
            </a:pPr>
            <a:r>
              <a:rPr lang="en-US" sz="1200" dirty="0"/>
              <a:t>No need to modify source schema</a:t>
            </a:r>
          </a:p>
          <a:p>
            <a:pPr marL="621895" lvl="1" indent="-285750">
              <a:lnSpc>
                <a:spcPct val="100000"/>
              </a:lnSpc>
              <a:spcBef>
                <a:spcPts val="1200"/>
              </a:spcBef>
            </a:pPr>
            <a:r>
              <a:rPr lang="en-US" sz="1200" dirty="0"/>
              <a:t>Rollup of net changes processing</a:t>
            </a:r>
          </a:p>
          <a:p>
            <a:pPr marL="457200" indent="-457200">
              <a:lnSpc>
                <a:spcPct val="100000"/>
              </a:lnSpc>
              <a:spcBef>
                <a:spcPts val="1200"/>
              </a:spcBef>
              <a:buFont typeface="Arial" panose="020B0604020202020204" pitchFamily="34" charset="0"/>
              <a:buChar char="•"/>
            </a:pPr>
            <a:r>
              <a:rPr lang="en-US" sz="2000" dirty="0"/>
              <a:t>Key for data warehousing and migration scenarios</a:t>
            </a:r>
          </a:p>
          <a:p>
            <a:pPr marL="457200" indent="-457200">
              <a:lnSpc>
                <a:spcPct val="100000"/>
              </a:lnSpc>
              <a:spcBef>
                <a:spcPts val="1200"/>
              </a:spcBef>
              <a:buFont typeface="Arial" panose="020B0604020202020204" pitchFamily="34" charset="0"/>
              <a:buChar char="•"/>
            </a:pPr>
            <a:endParaRPr lang="en-US" sz="2000" dirty="0"/>
          </a:p>
        </p:txBody>
      </p:sp>
      <p:sp>
        <p:nvSpPr>
          <p:cNvPr id="10" name="Rectangle 9">
            <a:extLst>
              <a:ext uri="{FF2B5EF4-FFF2-40B4-BE49-F238E27FC236}">
                <a16:creationId xmlns:a16="http://schemas.microsoft.com/office/drawing/2014/main" id="{7E0D6533-46D2-4540-9B42-0270F0B88FF0}"/>
              </a:ext>
            </a:extLst>
          </p:cNvPr>
          <p:cNvSpPr/>
          <p:nvPr/>
        </p:nvSpPr>
        <p:spPr>
          <a:xfrm>
            <a:off x="7787642" y="993968"/>
            <a:ext cx="1992853" cy="369332"/>
          </a:xfrm>
          <a:prstGeom prst="rect">
            <a:avLst/>
          </a:prstGeom>
        </p:spPr>
        <p:txBody>
          <a:bodyPr wrap="none">
            <a:spAutoFit/>
          </a:bodyPr>
          <a:lstStyle/>
          <a:p>
            <a:r>
              <a:rPr lang="en-US" b="1" dirty="0"/>
              <a:t>CDC with Oracle</a:t>
            </a:r>
            <a:endParaRPr lang="en-IN" b="1" dirty="0"/>
          </a:p>
        </p:txBody>
      </p:sp>
      <p:sp>
        <p:nvSpPr>
          <p:cNvPr id="11" name="Text Placeholder 2">
            <a:extLst>
              <a:ext uri="{FF2B5EF4-FFF2-40B4-BE49-F238E27FC236}">
                <a16:creationId xmlns:a16="http://schemas.microsoft.com/office/drawing/2014/main" id="{39519C05-F674-414B-9632-ACFF8A4B5E00}"/>
              </a:ext>
            </a:extLst>
          </p:cNvPr>
          <p:cNvSpPr txBox="1">
            <a:spLocks/>
          </p:cNvSpPr>
          <p:nvPr/>
        </p:nvSpPr>
        <p:spPr>
          <a:xfrm>
            <a:off x="7476177" y="1641600"/>
            <a:ext cx="3394403" cy="4405312"/>
          </a:xfrm>
          <a:prstGeom prst="rect">
            <a:avLst/>
          </a:prstGeom>
        </p:spPr>
        <p:txBody>
          <a:bodyPr/>
          <a:lstStyle>
            <a:lvl1pPr marL="0" indent="0" algn="l" defTabSz="914400" rtl="0" eaLnBrk="1" latinLnBrk="0" hangingPunct="1">
              <a:lnSpc>
                <a:spcPts val="1800"/>
              </a:lnSpc>
              <a:spcBef>
                <a:spcPts val="1000"/>
              </a:spcBef>
              <a:buClr>
                <a:srgbClr val="DC1E34"/>
              </a:buClr>
              <a:buFont typeface="Wingdings" panose="05000000000000000000" pitchFamily="2" charset="2"/>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C1E34"/>
              </a:buClr>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CDC components work with SQL and Oracle</a:t>
            </a:r>
          </a:p>
          <a:p>
            <a:pPr marL="628650" lvl="1" indent="-285750"/>
            <a:r>
              <a:rPr lang="en-US" dirty="0"/>
              <a:t>Looks the same for the SSIS components</a:t>
            </a:r>
          </a:p>
          <a:p>
            <a:pPr lvl="1"/>
            <a:endParaRPr lang="en-US" dirty="0"/>
          </a:p>
          <a:p>
            <a:pPr marL="285750" indent="-285750">
              <a:buFont typeface="Arial" panose="020B0604020202020204" pitchFamily="34" charset="0"/>
              <a:buChar char="•"/>
            </a:pPr>
            <a:r>
              <a:rPr lang="en-US" sz="1600" dirty="0"/>
              <a:t>Requires installation of two additional components included with SQL Server:</a:t>
            </a:r>
          </a:p>
          <a:p>
            <a:pPr marL="628650" lvl="1" indent="-285750"/>
            <a:r>
              <a:rPr lang="en-US" dirty="0"/>
              <a:t>Oracle CDC Service</a:t>
            </a:r>
          </a:p>
          <a:p>
            <a:pPr marL="628650" lvl="1" indent="-285750"/>
            <a:r>
              <a:rPr lang="en-US" dirty="0"/>
              <a:t>Oracle CDC Designer</a:t>
            </a:r>
          </a:p>
          <a:p>
            <a:pPr marL="171450" indent="-171450">
              <a:buFont typeface="Arial" panose="020B0604020202020204" pitchFamily="34" charset="0"/>
              <a:buChar char="•"/>
            </a:pPr>
            <a:endParaRPr lang="en-US" sz="700" dirty="0"/>
          </a:p>
        </p:txBody>
      </p:sp>
    </p:spTree>
    <p:extLst>
      <p:ext uri="{BB962C8B-B14F-4D97-AF65-F5344CB8AC3E}">
        <p14:creationId xmlns:p14="http://schemas.microsoft.com/office/powerpoint/2010/main" val="32806349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F4A1-695A-464E-8C45-9A8EEF3CF0E3}"/>
              </a:ext>
            </a:extLst>
          </p:cNvPr>
          <p:cNvSpPr>
            <a:spLocks noGrp="1"/>
          </p:cNvSpPr>
          <p:nvPr>
            <p:ph type="title"/>
          </p:nvPr>
        </p:nvSpPr>
        <p:spPr>
          <a:solidFill>
            <a:srgbClr val="0070C0"/>
          </a:solidFill>
        </p:spPr>
        <p:txBody>
          <a:bodyPr/>
          <a:lstStyle/>
          <a:p>
            <a:r>
              <a:rPr lang="en-US" dirty="0">
                <a:solidFill>
                  <a:schemeClr val="bg1"/>
                </a:solidFill>
              </a:rPr>
              <a:t>How CDC for Oracle works</a:t>
            </a:r>
            <a:br>
              <a:rPr lang="en-US" dirty="0">
                <a:solidFill>
                  <a:schemeClr val="bg1"/>
                </a:solidFill>
              </a:rPr>
            </a:br>
            <a:endParaRPr lang="en-US" dirty="0">
              <a:solidFill>
                <a:schemeClr val="bg1"/>
              </a:solidFill>
            </a:endParaRPr>
          </a:p>
        </p:txBody>
      </p:sp>
      <p:grpSp>
        <p:nvGrpSpPr>
          <p:cNvPr id="4" name="Group 3"/>
          <p:cNvGrpSpPr/>
          <p:nvPr/>
        </p:nvGrpSpPr>
        <p:grpSpPr>
          <a:xfrm>
            <a:off x="1049950" y="3551830"/>
            <a:ext cx="3418321" cy="2504568"/>
            <a:chOff x="1370012" y="3200400"/>
            <a:chExt cx="3429000" cy="2971800"/>
          </a:xfrm>
          <a:solidFill>
            <a:srgbClr val="0070C0"/>
          </a:solidFill>
        </p:grpSpPr>
        <p:sp>
          <p:nvSpPr>
            <p:cNvPr id="5" name="Rectangle 4"/>
            <p:cNvSpPr/>
            <p:nvPr/>
          </p:nvSpPr>
          <p:spPr bwMode="auto">
            <a:xfrm>
              <a:off x="1370012" y="3200400"/>
              <a:ext cx="3429000" cy="2971800"/>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43" tIns="279741" rIns="93243" bIns="46621" numCol="1" rtlCol="0" anchor="t" anchorCtr="0" compatLnSpc="1">
              <a:prstTxWarp prst="textNoShape">
                <a:avLst/>
              </a:prstTxWarp>
            </a:bodyPr>
            <a:lstStyle/>
            <a:p>
              <a:pPr marL="0" marR="0" lvl="0" indent="0" algn="ctr" defTabSz="932111"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a:ln>
                    <a:noFill/>
                  </a:ln>
                  <a:solidFill>
                    <a:schemeClr val="bg1"/>
                  </a:solidFill>
                  <a:effectLst/>
                  <a:uLnTx/>
                  <a:uFillTx/>
                  <a:latin typeface="Segoe UI" pitchFamily="34" charset="0"/>
                  <a:ea typeface="Segoe UI" pitchFamily="34" charset="0"/>
                  <a:cs typeface="Segoe UI" pitchFamily="34" charset="0"/>
                </a:rPr>
                <a:t>Oracle</a:t>
              </a:r>
            </a:p>
          </p:txBody>
        </p:sp>
        <p:grpSp>
          <p:nvGrpSpPr>
            <p:cNvPr id="6" name="Group 5"/>
            <p:cNvGrpSpPr/>
            <p:nvPr/>
          </p:nvGrpSpPr>
          <p:grpSpPr>
            <a:xfrm>
              <a:off x="1903412" y="4339560"/>
              <a:ext cx="1126818" cy="1454959"/>
              <a:chOff x="1217612" y="4339560"/>
              <a:chExt cx="1126818" cy="1454959"/>
            </a:xfrm>
            <a:grpFill/>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2" y="4339560"/>
                <a:ext cx="1126818" cy="910428"/>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320382" y="5336436"/>
                <a:ext cx="921321" cy="458083"/>
              </a:xfrm>
              <a:prstGeom prst="rect">
                <a:avLst/>
              </a:prstGeom>
              <a:grpFill/>
            </p:spPr>
            <p:txBody>
              <a:bodyPr wrap="none" lIns="93247" tIns="93247" rIns="93247" bIns="93247"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428" b="0" i="0" u="none" strike="noStrike" kern="1200" cap="none" spc="0" normalizeH="0" baseline="0" noProof="0">
                    <a:ln>
                      <a:noFill/>
                    </a:ln>
                    <a:solidFill>
                      <a:schemeClr val="bg1"/>
                    </a:solidFill>
                    <a:effectLst/>
                    <a:uLnTx/>
                    <a:uFillTx/>
                    <a:latin typeface="Segoe UI Semilight"/>
                    <a:ea typeface="+mn-ea"/>
                    <a:cs typeface="+mn-cs"/>
                  </a:rPr>
                  <a:t>Database</a:t>
                </a:r>
              </a:p>
            </p:txBody>
          </p:sp>
        </p:grpSp>
        <p:grpSp>
          <p:nvGrpSpPr>
            <p:cNvPr id="7" name="Group 6"/>
            <p:cNvGrpSpPr/>
            <p:nvPr/>
          </p:nvGrpSpPr>
          <p:grpSpPr>
            <a:xfrm>
              <a:off x="3481768" y="4451874"/>
              <a:ext cx="944669" cy="1340210"/>
              <a:chOff x="2795968" y="4451874"/>
              <a:chExt cx="944669" cy="1340210"/>
            </a:xfrm>
            <a:grpFill/>
          </p:grpSpPr>
          <p:sp>
            <p:nvSpPr>
              <p:cNvPr id="8" name="Freeform 6"/>
              <p:cNvSpPr>
                <a:spLocks noChangeAspect="1" noEditPoints="1"/>
              </p:cNvSpPr>
              <p:nvPr/>
            </p:nvSpPr>
            <p:spPr bwMode="auto">
              <a:xfrm>
                <a:off x="2925312" y="4451874"/>
                <a:ext cx="685800" cy="685800"/>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Semilight"/>
                  <a:ea typeface="+mn-ea"/>
                  <a:cs typeface="+mn-cs"/>
                </a:endParaRPr>
              </a:p>
            </p:txBody>
          </p:sp>
          <p:sp>
            <p:nvSpPr>
              <p:cNvPr id="9" name="TextBox 8"/>
              <p:cNvSpPr txBox="1"/>
              <p:nvPr/>
            </p:nvSpPr>
            <p:spPr>
              <a:xfrm>
                <a:off x="2795968" y="5334001"/>
                <a:ext cx="944669" cy="458083"/>
              </a:xfrm>
              <a:prstGeom prst="rect">
                <a:avLst/>
              </a:prstGeom>
              <a:grpFill/>
            </p:spPr>
            <p:txBody>
              <a:bodyPr wrap="none" lIns="93247" tIns="93247" rIns="93247" bIns="93247"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428" b="0" i="0" u="none" strike="noStrike" kern="1200" cap="none" spc="0" normalizeH="0" baseline="0" noProof="0" err="1">
                    <a:ln>
                      <a:noFill/>
                    </a:ln>
                    <a:solidFill>
                      <a:schemeClr val="bg1"/>
                    </a:solidFill>
                    <a:effectLst/>
                    <a:uLnTx/>
                    <a:uFillTx/>
                    <a:latin typeface="Segoe UI Semilight"/>
                    <a:ea typeface="+mn-ea"/>
                    <a:cs typeface="+mn-cs"/>
                  </a:rPr>
                  <a:t>LogMiner</a:t>
                </a:r>
                <a:endParaRPr kumimoji="0" lang="en-US" sz="1428" b="0" i="0" u="none" strike="noStrike" kern="1200" cap="none" spc="0" normalizeH="0" baseline="0" noProof="0">
                  <a:ln>
                    <a:noFill/>
                  </a:ln>
                  <a:solidFill>
                    <a:schemeClr val="bg1"/>
                  </a:solidFill>
                  <a:effectLst/>
                  <a:uLnTx/>
                  <a:uFillTx/>
                  <a:latin typeface="Segoe UI Semilight"/>
                  <a:ea typeface="+mn-ea"/>
                  <a:cs typeface="+mn-cs"/>
                </a:endParaRPr>
              </a:p>
            </p:txBody>
          </p:sp>
        </p:grpSp>
      </p:grpSp>
      <p:grpSp>
        <p:nvGrpSpPr>
          <p:cNvPr id="12" name="Group 11"/>
          <p:cNvGrpSpPr/>
          <p:nvPr/>
        </p:nvGrpSpPr>
        <p:grpSpPr>
          <a:xfrm>
            <a:off x="5259749" y="4811812"/>
            <a:ext cx="1173457" cy="1149539"/>
            <a:chOff x="4869634" y="4430530"/>
            <a:chExt cx="1177123" cy="1363988"/>
          </a:xfrm>
          <a:solidFill>
            <a:srgbClr val="0070C0"/>
          </a:solidFill>
        </p:grpSpPr>
        <p:pic>
          <p:nvPicPr>
            <p:cNvPr id="13" name="Picture 7" descr="\\MAGNUM\Projects\Microsoft\Cloud Power FY12\Design\ICONS_PNG\Gears.png"/>
            <p:cNvPicPr>
              <a:picLocks noChangeAspect="1" noChangeArrowheads="1"/>
            </p:cNvPicPr>
            <p:nvPr>
              <p:custDataLst>
                <p:tags r:id="rId1"/>
              </p:custDataLst>
            </p:nvPr>
          </p:nvPicPr>
          <p:blipFill rotWithShape="1">
            <a:blip r:embed="rId5" cstate="print">
              <a:biLevel thresh="25000"/>
            </a:blip>
            <a:srcRect l="11539" t="18856" r="11057" b="19124"/>
            <a:stretch/>
          </p:blipFill>
          <p:spPr bwMode="auto">
            <a:xfrm flipH="1">
              <a:off x="4990256" y="4430530"/>
              <a:ext cx="909199" cy="728488"/>
            </a:xfrm>
            <a:prstGeom prst="rect">
              <a:avLst/>
            </a:prstGeom>
            <a:grpFill/>
            <a:ln>
              <a:noFill/>
            </a:ln>
          </p:spPr>
        </p:pic>
        <p:sp>
          <p:nvSpPr>
            <p:cNvPr id="14" name="TextBox 13"/>
            <p:cNvSpPr txBox="1"/>
            <p:nvPr/>
          </p:nvSpPr>
          <p:spPr>
            <a:xfrm>
              <a:off x="4869634" y="5336435"/>
              <a:ext cx="1177123" cy="458083"/>
            </a:xfrm>
            <a:prstGeom prst="rect">
              <a:avLst/>
            </a:prstGeom>
            <a:grpFill/>
          </p:spPr>
          <p:txBody>
            <a:bodyPr wrap="none" lIns="93247" tIns="93247" rIns="93247" bIns="93247"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428" b="0" i="0" u="none" strike="noStrike" kern="1200" cap="none" spc="0" normalizeH="0" baseline="0" noProof="0">
                  <a:ln>
                    <a:noFill/>
                  </a:ln>
                  <a:solidFill>
                    <a:schemeClr val="bg1"/>
                  </a:solidFill>
                  <a:effectLst/>
                  <a:uLnTx/>
                  <a:uFillTx/>
                  <a:latin typeface="Segoe UI Semilight"/>
                  <a:ea typeface="+mn-ea"/>
                  <a:cs typeface="+mn-cs"/>
                </a:rPr>
                <a:t>CDC Service</a:t>
              </a:r>
            </a:p>
          </p:txBody>
        </p:sp>
      </p:grpSp>
      <p:grpSp>
        <p:nvGrpSpPr>
          <p:cNvPr id="15" name="Group 14"/>
          <p:cNvGrpSpPr/>
          <p:nvPr/>
        </p:nvGrpSpPr>
        <p:grpSpPr>
          <a:xfrm>
            <a:off x="7188719" y="3553333"/>
            <a:ext cx="3418321" cy="2504568"/>
            <a:chOff x="7389813" y="3201875"/>
            <a:chExt cx="3429000" cy="2971800"/>
          </a:xfrm>
          <a:solidFill>
            <a:srgbClr val="0070C0"/>
          </a:solidFill>
        </p:grpSpPr>
        <p:sp>
          <p:nvSpPr>
            <p:cNvPr id="16" name="Rectangle 15"/>
            <p:cNvSpPr/>
            <p:nvPr/>
          </p:nvSpPr>
          <p:spPr bwMode="auto">
            <a:xfrm>
              <a:off x="7389813" y="3201875"/>
              <a:ext cx="3429000" cy="2971800"/>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43" tIns="279741" rIns="93243" bIns="46621" numCol="1" rtlCol="0" anchor="t" anchorCtr="0" compatLnSpc="1">
              <a:prstTxWarp prst="textNoShape">
                <a:avLst/>
              </a:prstTxWarp>
            </a:bodyPr>
            <a:lstStyle/>
            <a:p>
              <a:pPr marL="0" marR="0" lvl="0" indent="0" algn="ctr" defTabSz="932111"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a:ln>
                    <a:noFill/>
                  </a:ln>
                  <a:solidFill>
                    <a:schemeClr val="bg1"/>
                  </a:solidFill>
                  <a:effectLst/>
                  <a:uLnTx/>
                  <a:uFillTx/>
                  <a:latin typeface="Segoe UI" pitchFamily="34" charset="0"/>
                  <a:ea typeface="Segoe UI" pitchFamily="34" charset="0"/>
                  <a:cs typeface="Segoe UI" pitchFamily="34" charset="0"/>
                </a:rPr>
                <a:t>SQL Server</a:t>
              </a:r>
            </a:p>
          </p:txBody>
        </p:sp>
        <p:grpSp>
          <p:nvGrpSpPr>
            <p:cNvPr id="17" name="Group 16"/>
            <p:cNvGrpSpPr/>
            <p:nvPr/>
          </p:nvGrpSpPr>
          <p:grpSpPr>
            <a:xfrm>
              <a:off x="7580397" y="4457308"/>
              <a:ext cx="1213785" cy="1342646"/>
              <a:chOff x="6894597" y="4457308"/>
              <a:chExt cx="1213785" cy="1342646"/>
            </a:xfrm>
            <a:grpFill/>
          </p:grpSpPr>
          <p:grpSp>
            <p:nvGrpSpPr>
              <p:cNvPr id="21" name="Group 20"/>
              <p:cNvGrpSpPr>
                <a:grpSpLocks noChangeAspect="1"/>
              </p:cNvGrpSpPr>
              <p:nvPr/>
            </p:nvGrpSpPr>
            <p:grpSpPr>
              <a:xfrm>
                <a:off x="7210216" y="4457308"/>
                <a:ext cx="586787" cy="762001"/>
                <a:chOff x="271733" y="1193732"/>
                <a:chExt cx="1020764" cy="1325566"/>
              </a:xfrm>
              <a:grpFill/>
            </p:grpSpPr>
            <p:sp>
              <p:nvSpPr>
                <p:cNvPr id="23" name="Oval 122"/>
                <p:cNvSpPr>
                  <a:spLocks noChangeArrowheads="1"/>
                </p:cNvSpPr>
                <p:nvPr/>
              </p:nvSpPr>
              <p:spPr bwMode="auto">
                <a:xfrm>
                  <a:off x="289198" y="1193732"/>
                  <a:ext cx="985840" cy="18732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Semilight"/>
                    <a:ea typeface="+mn-ea"/>
                    <a:cs typeface="+mn-cs"/>
                  </a:endParaRPr>
                </a:p>
              </p:txBody>
            </p:sp>
            <p:sp>
              <p:nvSpPr>
                <p:cNvPr id="24" name="Freeform 123"/>
                <p:cNvSpPr>
                  <a:spLocks noEditPoints="1"/>
                </p:cNvSpPr>
                <p:nvPr/>
              </p:nvSpPr>
              <p:spPr bwMode="auto">
                <a:xfrm>
                  <a:off x="271733" y="1323910"/>
                  <a:ext cx="1020764"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bg1"/>
                    </a:solidFill>
                    <a:effectLst/>
                    <a:uLnTx/>
                    <a:uFillTx/>
                    <a:latin typeface="Segoe UI Semilight"/>
                    <a:ea typeface="+mn-ea"/>
                    <a:cs typeface="+mn-cs"/>
                  </a:endParaRPr>
                </a:p>
              </p:txBody>
            </p:sp>
          </p:grpSp>
          <p:sp>
            <p:nvSpPr>
              <p:cNvPr id="22" name="TextBox 21"/>
              <p:cNvSpPr txBox="1"/>
              <p:nvPr/>
            </p:nvSpPr>
            <p:spPr>
              <a:xfrm>
                <a:off x="6894597" y="5341871"/>
                <a:ext cx="1213785" cy="458083"/>
              </a:xfrm>
              <a:prstGeom prst="rect">
                <a:avLst/>
              </a:prstGeom>
              <a:grpFill/>
            </p:spPr>
            <p:txBody>
              <a:bodyPr wrap="none" lIns="93247" tIns="93247" rIns="93247" bIns="93247"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428" b="0" i="0" u="none" strike="noStrike" kern="1200" cap="none" spc="0" normalizeH="0" baseline="0" noProof="0">
                    <a:ln>
                      <a:noFill/>
                    </a:ln>
                    <a:solidFill>
                      <a:schemeClr val="bg1"/>
                    </a:solidFill>
                    <a:effectLst/>
                    <a:uLnTx/>
                    <a:uFillTx/>
                    <a:latin typeface="Segoe UI Semilight"/>
                    <a:ea typeface="+mn-ea"/>
                    <a:cs typeface="+mn-cs"/>
                  </a:rPr>
                  <a:t>Mirror Tables</a:t>
                </a:r>
              </a:p>
            </p:txBody>
          </p:sp>
        </p:grpSp>
        <p:grpSp>
          <p:nvGrpSpPr>
            <p:cNvPr id="18" name="Group 17"/>
            <p:cNvGrpSpPr/>
            <p:nvPr/>
          </p:nvGrpSpPr>
          <p:grpSpPr>
            <a:xfrm>
              <a:off x="9540184" y="4456985"/>
              <a:ext cx="1077940" cy="1335097"/>
              <a:chOff x="8854384" y="4456985"/>
              <a:chExt cx="1077940" cy="1335097"/>
            </a:xfrm>
            <a:grpFill/>
          </p:grpSpPr>
          <p:pic>
            <p:nvPicPr>
              <p:cNvPr id="19" name="Picture 48" descr="C:\Users\sakuu\Documents\Ballmer MGX 2011\Tile Icons\Calendar Engineer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9070449" y="4456985"/>
                <a:ext cx="653233" cy="689640"/>
              </a:xfrm>
              <a:prstGeom prst="rect">
                <a:avLst/>
              </a:prstGeom>
              <a:grp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8854384" y="5334000"/>
                <a:ext cx="1077940" cy="458082"/>
              </a:xfrm>
              <a:prstGeom prst="rect">
                <a:avLst/>
              </a:prstGeom>
              <a:grpFill/>
            </p:spPr>
            <p:txBody>
              <a:bodyPr wrap="none" lIns="93247" tIns="93247" rIns="93247" bIns="93247"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428" b="0" i="0" u="none" strike="noStrike" kern="1200" cap="none" spc="0" normalizeH="0" baseline="0" noProof="0">
                    <a:ln>
                      <a:noFill/>
                    </a:ln>
                    <a:solidFill>
                      <a:schemeClr val="bg1"/>
                    </a:solidFill>
                    <a:effectLst/>
                    <a:uLnTx/>
                    <a:uFillTx/>
                    <a:latin typeface="Segoe UI Semilight"/>
                    <a:ea typeface="+mn-ea"/>
                    <a:cs typeface="+mn-cs"/>
                  </a:rPr>
                  <a:t>CDC Tables</a:t>
                </a:r>
              </a:p>
            </p:txBody>
          </p:sp>
        </p:grpSp>
      </p:grpSp>
      <p:grpSp>
        <p:nvGrpSpPr>
          <p:cNvPr id="25" name="Group 24"/>
          <p:cNvGrpSpPr/>
          <p:nvPr/>
        </p:nvGrpSpPr>
        <p:grpSpPr>
          <a:xfrm>
            <a:off x="4310673" y="1672333"/>
            <a:ext cx="1510897" cy="1208118"/>
            <a:chOff x="5586300" y="1574480"/>
            <a:chExt cx="1142430" cy="1433496"/>
          </a:xfrm>
          <a:solidFill>
            <a:srgbClr val="0070C0"/>
          </a:solidFill>
        </p:grpSpPr>
        <p:sp>
          <p:nvSpPr>
            <p:cNvPr id="26" name="Freeform 124"/>
            <p:cNvSpPr>
              <a:spLocks/>
            </p:cNvSpPr>
            <p:nvPr/>
          </p:nvSpPr>
          <p:spPr bwMode="black">
            <a:xfrm>
              <a:off x="5803651" y="1574480"/>
              <a:ext cx="925079" cy="82386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grpFill/>
            <a:ln>
              <a:noFill/>
            </a:ln>
          </p:spPr>
          <p:style>
            <a:lnRef idx="0">
              <a:scrgbClr r="0" g="0" b="0"/>
            </a:lnRef>
            <a:fillRef idx="0">
              <a:scrgbClr r="0" g="0" b="0"/>
            </a:fillRef>
            <a:effectRef idx="0">
              <a:scrgbClr r="0" g="0" b="0"/>
            </a:effectRef>
            <a:fontRef idx="minor">
              <a:schemeClr val="lt1"/>
            </a:fontRef>
          </p:style>
          <p:txBody>
            <a:bodyPr vert="horz" wrap="square" lIns="83931" tIns="41966" rIns="83931" bIns="419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27" name="TextBox 26"/>
            <p:cNvSpPr txBox="1"/>
            <p:nvPr/>
          </p:nvSpPr>
          <p:spPr>
            <a:xfrm>
              <a:off x="5586300" y="2521591"/>
              <a:ext cx="1092657" cy="486385"/>
            </a:xfrm>
            <a:prstGeom prst="rect">
              <a:avLst/>
            </a:prstGeom>
            <a:grpFill/>
          </p:spPr>
          <p:txBody>
            <a:bodyPr wrap="none" lIns="93247" tIns="93247" rIns="93247" bIns="93247" rtlCol="0">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chemeClr val="bg1"/>
                  </a:solidFill>
                  <a:effectLst/>
                  <a:uLnTx/>
                  <a:uFillTx/>
                  <a:latin typeface="Segoe UI Semilight"/>
                  <a:ea typeface="+mn-ea"/>
                  <a:cs typeface="+mn-cs"/>
                </a:rPr>
                <a:t>CDC Designer</a:t>
              </a:r>
            </a:p>
          </p:txBody>
        </p:sp>
      </p:grpSp>
      <p:pic>
        <p:nvPicPr>
          <p:cNvPr id="28" name="Picture 3"/>
          <p:cNvPicPr>
            <a:picLocks noChangeAspect="1" noChangeArrowheads="1"/>
          </p:cNvPicPr>
          <p:nvPr/>
        </p:nvPicPr>
        <p:blipFill>
          <a:blip r:embed="rId7" cstate="print">
            <a:grayscl/>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093552" y="1622009"/>
            <a:ext cx="1129998" cy="1172371"/>
          </a:xfrm>
          <a:prstGeom prst="rect">
            <a:avLst/>
          </a:prstGeom>
          <a:solidFill>
            <a:srgbClr val="0070C0"/>
          </a:solidFill>
          <a:ln w="9525">
            <a:noFill/>
            <a:miter lim="800000"/>
            <a:headEnd/>
            <a:tailEn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 name="Right Arrow 39"/>
          <p:cNvSpPr/>
          <p:nvPr/>
        </p:nvSpPr>
        <p:spPr bwMode="auto">
          <a:xfrm rot="16200000">
            <a:off x="9418498" y="3097023"/>
            <a:ext cx="857739" cy="488014"/>
          </a:xfrm>
          <a:prstGeom prst="rightArrow">
            <a:avLst/>
          </a:prstGeom>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30" name="Right Arrow 40"/>
          <p:cNvSpPr/>
          <p:nvPr/>
        </p:nvSpPr>
        <p:spPr bwMode="auto">
          <a:xfrm>
            <a:off x="4644165" y="5009748"/>
            <a:ext cx="601774" cy="403940"/>
          </a:xfrm>
          <a:prstGeom prst="rightArrow">
            <a:avLst/>
          </a:prstGeom>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31" name="Right Arrow 41"/>
          <p:cNvSpPr/>
          <p:nvPr/>
        </p:nvSpPr>
        <p:spPr bwMode="auto">
          <a:xfrm>
            <a:off x="6518435" y="5009748"/>
            <a:ext cx="601774" cy="403940"/>
          </a:xfrm>
          <a:prstGeom prst="rightArrow">
            <a:avLst/>
          </a:prstGeom>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32" name="Right Arrow 44"/>
          <p:cNvSpPr/>
          <p:nvPr/>
        </p:nvSpPr>
        <p:spPr bwMode="auto">
          <a:xfrm>
            <a:off x="8699026" y="5038620"/>
            <a:ext cx="601774" cy="403940"/>
          </a:xfrm>
          <a:prstGeom prst="rightArrow">
            <a:avLst/>
          </a:prstGeom>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33" name="Rounded Rectangular Callout 5"/>
          <p:cNvSpPr/>
          <p:nvPr/>
        </p:nvSpPr>
        <p:spPr>
          <a:xfrm>
            <a:off x="852397" y="2080426"/>
            <a:ext cx="3458276" cy="519246"/>
          </a:xfrm>
          <a:prstGeom prst="wedgeRoundRectCallout">
            <a:avLst>
              <a:gd name="adj1" fmla="val 26740"/>
              <a:gd name="adj2" fmla="val 207359"/>
              <a:gd name="adj3" fmla="val 16667"/>
            </a:avLst>
          </a:prstGeom>
          <a:solidFill>
            <a:srgbClr val="0070C0"/>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chemeClr val="bg1"/>
                </a:solidFill>
                <a:effectLst/>
                <a:uLnTx/>
                <a:uFillTx/>
                <a:latin typeface="Segoe UI Semilight"/>
                <a:ea typeface="+mn-ea"/>
                <a:cs typeface="+mn-cs"/>
              </a:rPr>
              <a:t>Must be in </a:t>
            </a:r>
            <a:r>
              <a:rPr kumimoji="0" lang="en-US" sz="1836" b="1" i="0" u="none" strike="noStrike" kern="1200" cap="none" spc="0" normalizeH="0" baseline="0" noProof="0">
                <a:ln>
                  <a:noFill/>
                </a:ln>
                <a:solidFill>
                  <a:schemeClr val="bg1"/>
                </a:solidFill>
                <a:effectLst/>
                <a:uLnTx/>
                <a:uFillTx/>
                <a:latin typeface="Segoe UI Semilight"/>
                <a:ea typeface="+mn-ea"/>
                <a:cs typeface="+mn-cs"/>
              </a:rPr>
              <a:t>ARCHIVELOG</a:t>
            </a:r>
            <a:r>
              <a:rPr kumimoji="0" lang="en-US" sz="1836" b="0" i="0" u="none" strike="noStrike" kern="1200" cap="none" spc="0" normalizeH="0" baseline="0" noProof="0">
                <a:ln>
                  <a:noFill/>
                </a:ln>
                <a:solidFill>
                  <a:schemeClr val="bg1"/>
                </a:solidFill>
                <a:effectLst/>
                <a:uLnTx/>
                <a:uFillTx/>
                <a:latin typeface="Segoe UI Semilight"/>
                <a:ea typeface="+mn-ea"/>
                <a:cs typeface="+mn-cs"/>
              </a:rPr>
              <a:t> mode</a:t>
            </a:r>
          </a:p>
        </p:txBody>
      </p:sp>
      <p:sp>
        <p:nvSpPr>
          <p:cNvPr id="34" name="TextBox 33"/>
          <p:cNvSpPr txBox="1"/>
          <p:nvPr/>
        </p:nvSpPr>
        <p:spPr>
          <a:xfrm>
            <a:off x="10150457" y="1879070"/>
            <a:ext cx="1232322" cy="738664"/>
          </a:xfrm>
          <a:prstGeom prst="rect">
            <a:avLst/>
          </a:prstGeom>
          <a:solidFill>
            <a:srgbClr val="0070C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light"/>
                <a:ea typeface="+mn-ea"/>
                <a:cs typeface="+mn-cs"/>
              </a:rPr>
              <a:t>SSIS CDC </a:t>
            </a:r>
            <a:br>
              <a:rPr kumimoji="0" lang="en-US" sz="1600" b="0" i="0" u="none" strike="noStrike" kern="1200" cap="none" spc="0" normalizeH="0" baseline="0" noProof="0">
                <a:ln>
                  <a:noFill/>
                </a:ln>
                <a:solidFill>
                  <a:schemeClr val="bg1"/>
                </a:solidFill>
                <a:effectLst/>
                <a:uLnTx/>
                <a:uFillTx/>
                <a:latin typeface="Segoe UI Semilight"/>
                <a:ea typeface="+mn-ea"/>
                <a:cs typeface="+mn-cs"/>
              </a:rPr>
            </a:br>
            <a:r>
              <a:rPr kumimoji="0" lang="en-US" sz="1600" b="0" i="0" u="none" strike="noStrike" kern="1200" cap="none" spc="0" normalizeH="0" baseline="0" noProof="0">
                <a:ln>
                  <a:noFill/>
                </a:ln>
                <a:solidFill>
                  <a:schemeClr val="bg1"/>
                </a:solidFill>
                <a:effectLst/>
                <a:uLnTx/>
                <a:uFillTx/>
                <a:latin typeface="Segoe UI Semilight"/>
                <a:ea typeface="+mn-ea"/>
                <a:cs typeface="+mn-cs"/>
              </a:rPr>
              <a:t>Package</a:t>
            </a:r>
          </a:p>
        </p:txBody>
      </p:sp>
      <p:sp>
        <p:nvSpPr>
          <p:cNvPr id="35" name="Title 2">
            <a:extLst>
              <a:ext uri="{FF2B5EF4-FFF2-40B4-BE49-F238E27FC236}">
                <a16:creationId xmlns:a16="http://schemas.microsoft.com/office/drawing/2014/main" id="{30B2DEC0-68AD-4E76-A5F5-198E950D5212}"/>
              </a:ext>
            </a:extLst>
          </p:cNvPr>
          <p:cNvSpPr txBox="1">
            <a:spLocks/>
          </p:cNvSpPr>
          <p:nvPr/>
        </p:nvSpPr>
        <p:spPr>
          <a:xfrm>
            <a:off x="18557" y="30025"/>
            <a:ext cx="4579569" cy="509152"/>
          </a:xfr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400" dirty="0"/>
              <a:t>How CDC for Oracle works</a:t>
            </a:r>
            <a:br>
              <a:rPr lang="en-US" sz="2400" dirty="0"/>
            </a:br>
            <a:endParaRPr lang="en-US" sz="2400" dirty="0"/>
          </a:p>
        </p:txBody>
      </p:sp>
    </p:spTree>
    <p:extLst>
      <p:ext uri="{BB962C8B-B14F-4D97-AF65-F5344CB8AC3E}">
        <p14:creationId xmlns:p14="http://schemas.microsoft.com/office/powerpoint/2010/main" val="3686439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1500"/>
                            </p:stCondLst>
                            <p:childTnLst>
                              <p:par>
                                <p:cTn id="40" presetID="35" presetClass="emph" presetSubtype="0" repeatCount="indefinite" fill="hold" grpId="1" nodeType="afterEffect">
                                  <p:stCondLst>
                                    <p:cond delay="0"/>
                                  </p:stCondLst>
                                  <p:childTnLst>
                                    <p:anim calcmode="discrete" valueType="str">
                                      <p:cBhvr>
                                        <p:cTn id="41" dur="1000" fill="hold"/>
                                        <p:tgtEl>
                                          <p:spTgt spid="30"/>
                                        </p:tgtEl>
                                        <p:attrNameLst>
                                          <p:attrName>style.visibility</p:attrName>
                                        </p:attrNameLst>
                                      </p:cBhvr>
                                      <p:tavLst>
                                        <p:tav tm="0">
                                          <p:val>
                                            <p:strVal val="hidden"/>
                                          </p:val>
                                        </p:tav>
                                        <p:tav tm="50000">
                                          <p:val>
                                            <p:strVal val="visible"/>
                                          </p:val>
                                        </p:tav>
                                      </p:tavLst>
                                    </p:anim>
                                  </p:childTnLst>
                                </p:cTn>
                              </p:par>
                              <p:par>
                                <p:cTn id="42" presetID="35" presetClass="emph" presetSubtype="0" repeatCount="indefinite" fill="hold" grpId="1" nodeType="withEffect">
                                  <p:stCondLst>
                                    <p:cond delay="0"/>
                                  </p:stCondLst>
                                  <p:childTnLst>
                                    <p:anim calcmode="discrete" valueType="str">
                                      <p:cBhvr>
                                        <p:cTn id="43" dur="1000" fill="hold"/>
                                        <p:tgtEl>
                                          <p:spTgt spid="31"/>
                                        </p:tgtEl>
                                        <p:attrNameLst>
                                          <p:attrName>style.visibility</p:attrName>
                                        </p:attrNameLst>
                                      </p:cBhvr>
                                      <p:tavLst>
                                        <p:tav tm="0">
                                          <p:val>
                                            <p:strVal val="hidden"/>
                                          </p:val>
                                        </p:tav>
                                        <p:tav tm="50000">
                                          <p:val>
                                            <p:strVal val="visible"/>
                                          </p:val>
                                        </p:tav>
                                      </p:tavLst>
                                    </p:anim>
                                  </p:childTnLst>
                                </p:cTn>
                              </p:par>
                              <p:par>
                                <p:cTn id="44" presetID="35" presetClass="emph" presetSubtype="0" repeatCount="indefinite" fill="hold" grpId="1" nodeType="withEffect">
                                  <p:stCondLst>
                                    <p:cond delay="0"/>
                                  </p:stCondLst>
                                  <p:childTnLst>
                                    <p:anim calcmode="discrete" valueType="str">
                                      <p:cBhvr>
                                        <p:cTn id="45"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0" grpId="1" animBg="1"/>
      <p:bldP spid="31" grpId="0" animBg="1"/>
      <p:bldP spid="31" grpId="1" animBg="1"/>
      <p:bldP spid="32" grpId="0" animBg="1"/>
      <p:bldP spid="32" grpId="1" animBg="1"/>
      <p:bldP spid="33" grpId="0" animBg="1"/>
      <p:bldP spid="33" grpId="1"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0"/>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1760682" y="0"/>
            <a:ext cx="7066934"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Validate</a:t>
            </a:r>
          </a:p>
        </p:txBody>
      </p:sp>
      <p:sp>
        <p:nvSpPr>
          <p:cNvPr id="8" name="Rectangle 7">
            <a:extLst>
              <a:ext uri="{FF2B5EF4-FFF2-40B4-BE49-F238E27FC236}">
                <a16:creationId xmlns:a16="http://schemas.microsoft.com/office/drawing/2014/main" id="{2D3031DD-DD91-4CCF-9150-FD877334E0C9}"/>
              </a:ext>
            </a:extLst>
          </p:cNvPr>
          <p:cNvSpPr/>
          <p:nvPr/>
        </p:nvSpPr>
        <p:spPr>
          <a:xfrm>
            <a:off x="3611880" y="1822913"/>
            <a:ext cx="6096000" cy="2339102"/>
          </a:xfrm>
          <a:prstGeom prst="rect">
            <a:avLst/>
          </a:prstGeom>
        </p:spPr>
        <p:txBody>
          <a:bodyPr>
            <a:spAutoFit/>
          </a:bodyPr>
          <a:lstStyle/>
          <a:p>
            <a:r>
              <a:rPr lang="en-IN" sz="1600" b="1" dirty="0">
                <a:solidFill>
                  <a:schemeClr val="bg1"/>
                </a:solidFill>
              </a:rPr>
              <a:t> Migration Verification</a:t>
            </a:r>
          </a:p>
          <a:p>
            <a:endParaRPr lang="en-IN" sz="1600" dirty="0">
              <a:solidFill>
                <a:schemeClr val="bg1"/>
              </a:solidFill>
            </a:endParaRPr>
          </a:p>
          <a:p>
            <a:r>
              <a:rPr lang="en-IN" sz="1600" dirty="0">
                <a:solidFill>
                  <a:schemeClr val="bg1"/>
                </a:solidFill>
              </a:rPr>
              <a:t>	1. Login and Authentication</a:t>
            </a:r>
          </a:p>
          <a:p>
            <a:r>
              <a:rPr lang="en-IN" sz="1600" dirty="0">
                <a:solidFill>
                  <a:schemeClr val="bg1"/>
                </a:solidFill>
              </a:rPr>
              <a:t>	2. Real time Validation </a:t>
            </a:r>
          </a:p>
          <a:p>
            <a:r>
              <a:rPr lang="en-IN" sz="1600" dirty="0">
                <a:solidFill>
                  <a:schemeClr val="bg1"/>
                </a:solidFill>
              </a:rPr>
              <a:t>		1. Check consistency</a:t>
            </a:r>
          </a:p>
          <a:p>
            <a:r>
              <a:rPr lang="en-IN" sz="1600" dirty="0">
                <a:solidFill>
                  <a:schemeClr val="bg1"/>
                </a:solidFill>
              </a:rPr>
              <a:t>		2. Security		</a:t>
            </a:r>
          </a:p>
          <a:p>
            <a:r>
              <a:rPr lang="en-IN" sz="1600" dirty="0">
                <a:solidFill>
                  <a:schemeClr val="bg1"/>
                </a:solidFill>
              </a:rPr>
              <a:t>		3. Methods Application</a:t>
            </a:r>
          </a:p>
          <a:p>
            <a:r>
              <a:rPr lang="en-IN" sz="1600" dirty="0">
                <a:solidFill>
                  <a:schemeClr val="bg1"/>
                </a:solidFill>
              </a:rPr>
              <a:t>		4. Process </a:t>
            </a:r>
          </a:p>
          <a:p>
            <a:r>
              <a:rPr lang="en-IN" sz="1600" dirty="0">
                <a:solidFill>
                  <a:schemeClr val="bg1"/>
                </a:solidFill>
              </a:rPr>
              <a:t>		5. Accuracy</a:t>
            </a:r>
          </a:p>
        </p:txBody>
      </p:sp>
    </p:spTree>
    <p:extLst>
      <p:ext uri="{BB962C8B-B14F-4D97-AF65-F5344CB8AC3E}">
        <p14:creationId xmlns:p14="http://schemas.microsoft.com/office/powerpoint/2010/main" val="1271385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B745A0-DAFD-486E-AE4A-E7B35C35581E}"/>
              </a:ext>
            </a:extLst>
          </p:cNvPr>
          <p:cNvSpPr/>
          <p:nvPr/>
        </p:nvSpPr>
        <p:spPr>
          <a:xfrm>
            <a:off x="0" y="0"/>
            <a:ext cx="5711051" cy="369332"/>
          </a:xfrm>
          <a:prstGeom prst="rect">
            <a:avLst/>
          </a:prstGeom>
        </p:spPr>
        <p:txBody>
          <a:bodyPr wrap="none">
            <a:spAutoFit/>
          </a:bodyPr>
          <a:lstStyle/>
          <a:p>
            <a:r>
              <a:rPr lang="it-IT" b="1" dirty="0">
                <a:solidFill>
                  <a:srgbClr val="4A4A4A"/>
                </a:solidFill>
                <a:latin typeface="Segoe UI" panose="020B0502040204020203" pitchFamily="34" charset="0"/>
              </a:rPr>
              <a:t>Validate: Migrate Oracle DB to Azure SQL Database</a:t>
            </a:r>
            <a:endParaRPr lang="en-IN" b="1" dirty="0"/>
          </a:p>
        </p:txBody>
      </p:sp>
      <p:sp>
        <p:nvSpPr>
          <p:cNvPr id="3" name="Rectangle 2">
            <a:extLst>
              <a:ext uri="{FF2B5EF4-FFF2-40B4-BE49-F238E27FC236}">
                <a16:creationId xmlns:a16="http://schemas.microsoft.com/office/drawing/2014/main" id="{3A6373CB-82C6-4B1D-8074-7670B7C92AE4}"/>
              </a:ext>
            </a:extLst>
          </p:cNvPr>
          <p:cNvSpPr/>
          <p:nvPr/>
        </p:nvSpPr>
        <p:spPr>
          <a:xfrm>
            <a:off x="0" y="567395"/>
            <a:ext cx="1864934" cy="338554"/>
          </a:xfrm>
          <a:prstGeom prst="rect">
            <a:avLst/>
          </a:prstGeom>
        </p:spPr>
        <p:txBody>
          <a:bodyPr wrap="none">
            <a:spAutoFit/>
          </a:bodyPr>
          <a:lstStyle/>
          <a:p>
            <a:r>
              <a:rPr lang="en-IN" sz="1600" b="1" dirty="0">
                <a:solidFill>
                  <a:srgbClr val="000000"/>
                </a:solidFill>
                <a:latin typeface="Segoe UI" panose="020B0502040204020203" pitchFamily="34" charset="0"/>
              </a:rPr>
              <a:t>3. Post-migration</a:t>
            </a:r>
            <a:endParaRPr lang="en-IN" sz="1600" b="1"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19717684-0E97-40B1-982F-4497999EBD76}"/>
              </a:ext>
            </a:extLst>
          </p:cNvPr>
          <p:cNvSpPr/>
          <p:nvPr/>
        </p:nvSpPr>
        <p:spPr>
          <a:xfrm>
            <a:off x="218661" y="905949"/>
            <a:ext cx="11754678" cy="523220"/>
          </a:xfrm>
          <a:prstGeom prst="rect">
            <a:avLst/>
          </a:prstGeom>
        </p:spPr>
        <p:txBody>
          <a:bodyPr wrap="square">
            <a:spAutoFit/>
          </a:bodyPr>
          <a:lstStyle/>
          <a:p>
            <a:r>
              <a:rPr lang="en-GB" sz="1400" dirty="0">
                <a:solidFill>
                  <a:srgbClr val="000000"/>
                </a:solidFill>
                <a:latin typeface="Segoe UI" panose="020B0502040204020203" pitchFamily="34" charset="0"/>
              </a:rPr>
              <a:t>After successfully completed the Migration stage, we need to go through a series of post-migration tasks to ensure that everything is functioning as smoothly and efficiently as possible.</a:t>
            </a:r>
            <a:endParaRPr lang="en-IN" sz="1400" dirty="0"/>
          </a:p>
        </p:txBody>
      </p:sp>
      <p:sp>
        <p:nvSpPr>
          <p:cNvPr id="6" name="Rectangle 5">
            <a:extLst>
              <a:ext uri="{FF2B5EF4-FFF2-40B4-BE49-F238E27FC236}">
                <a16:creationId xmlns:a16="http://schemas.microsoft.com/office/drawing/2014/main" id="{639404D6-AB15-42A6-A06C-200E07FBC1F9}"/>
              </a:ext>
            </a:extLst>
          </p:cNvPr>
          <p:cNvSpPr/>
          <p:nvPr/>
        </p:nvSpPr>
        <p:spPr>
          <a:xfrm>
            <a:off x="218662" y="1488732"/>
            <a:ext cx="12296336" cy="984885"/>
          </a:xfrm>
          <a:prstGeom prst="rect">
            <a:avLst/>
          </a:prstGeom>
        </p:spPr>
        <p:txBody>
          <a:bodyPr wrap="square">
            <a:spAutoFit/>
          </a:bodyPr>
          <a:lstStyle/>
          <a:p>
            <a:pPr marL="285750" indent="-285750">
              <a:buFont typeface="Arial" panose="020B0604020202020204" pitchFamily="34" charset="0"/>
              <a:buChar char="•"/>
            </a:pPr>
            <a:r>
              <a:rPr lang="en-GB" sz="1400" b="1" dirty="0"/>
              <a:t>Remediate applications.</a:t>
            </a:r>
          </a:p>
          <a:p>
            <a:endParaRPr lang="en-GB" sz="1400" b="1" dirty="0"/>
          </a:p>
          <a:p>
            <a:r>
              <a:rPr lang="en-GB" sz="1400" dirty="0"/>
              <a:t>After the data is migrated to the target environment, all the applications that formerly consumed the source need to start consuming the target. Accomplishing this will in some cases require changes to the applications.</a:t>
            </a:r>
            <a:endParaRPr lang="en-IN" sz="1400" dirty="0"/>
          </a:p>
        </p:txBody>
      </p:sp>
      <p:sp>
        <p:nvSpPr>
          <p:cNvPr id="7" name="Rectangle 6">
            <a:extLst>
              <a:ext uri="{FF2B5EF4-FFF2-40B4-BE49-F238E27FC236}">
                <a16:creationId xmlns:a16="http://schemas.microsoft.com/office/drawing/2014/main" id="{E9595DFC-184F-4E6C-8084-3CFD5E67B810}"/>
              </a:ext>
            </a:extLst>
          </p:cNvPr>
          <p:cNvSpPr/>
          <p:nvPr/>
        </p:nvSpPr>
        <p:spPr>
          <a:xfrm>
            <a:off x="218661" y="2502402"/>
            <a:ext cx="1498102" cy="307777"/>
          </a:xfrm>
          <a:prstGeom prst="rect">
            <a:avLst/>
          </a:prstGeom>
        </p:spPr>
        <p:txBody>
          <a:bodyPr wrap="none">
            <a:spAutoFit/>
          </a:bodyPr>
          <a:lstStyle/>
          <a:p>
            <a:pPr marL="171450" indent="-171450">
              <a:buFont typeface="Arial" panose="020B0604020202020204" pitchFamily="34" charset="0"/>
              <a:buChar char="•"/>
            </a:pPr>
            <a:r>
              <a:rPr lang="en-IN" sz="1400" b="1" dirty="0">
                <a:solidFill>
                  <a:srgbClr val="000000"/>
                </a:solidFill>
                <a:latin typeface="Segoe UI" panose="020B0502040204020203" pitchFamily="34" charset="0"/>
              </a:rPr>
              <a:t>Perform tests</a:t>
            </a:r>
            <a:endParaRPr lang="en-IN" sz="1400" b="1" i="0" dirty="0">
              <a:solidFill>
                <a:srgbClr val="000000"/>
              </a:solidFill>
              <a:effectLst/>
              <a:latin typeface="Segoe UI" panose="020B0502040204020203" pitchFamily="34" charset="0"/>
            </a:endParaRPr>
          </a:p>
        </p:txBody>
      </p:sp>
      <p:grpSp>
        <p:nvGrpSpPr>
          <p:cNvPr id="21" name="Group 20">
            <a:extLst>
              <a:ext uri="{FF2B5EF4-FFF2-40B4-BE49-F238E27FC236}">
                <a16:creationId xmlns:a16="http://schemas.microsoft.com/office/drawing/2014/main" id="{C3A29983-762D-4F32-B668-B39E1C42DC6E}"/>
              </a:ext>
            </a:extLst>
          </p:cNvPr>
          <p:cNvGrpSpPr/>
          <p:nvPr/>
        </p:nvGrpSpPr>
        <p:grpSpPr>
          <a:xfrm>
            <a:off x="352783" y="3515543"/>
            <a:ext cx="11486434" cy="2260417"/>
            <a:chOff x="352783" y="2799263"/>
            <a:chExt cx="11486434" cy="2260417"/>
          </a:xfrm>
        </p:grpSpPr>
        <p:grpSp>
          <p:nvGrpSpPr>
            <p:cNvPr id="12" name="Group 11">
              <a:extLst>
                <a:ext uri="{FF2B5EF4-FFF2-40B4-BE49-F238E27FC236}">
                  <a16:creationId xmlns:a16="http://schemas.microsoft.com/office/drawing/2014/main" id="{2C96C460-413B-4C6A-9EE3-310784FD4399}"/>
                </a:ext>
              </a:extLst>
            </p:cNvPr>
            <p:cNvGrpSpPr/>
            <p:nvPr/>
          </p:nvGrpSpPr>
          <p:grpSpPr>
            <a:xfrm>
              <a:off x="352783" y="2838964"/>
              <a:ext cx="2725697" cy="2220716"/>
              <a:chOff x="581383" y="2838964"/>
              <a:chExt cx="3640098" cy="3125587"/>
            </a:xfrm>
          </p:grpSpPr>
          <p:sp>
            <p:nvSpPr>
              <p:cNvPr id="10" name="Rectangle: Rounded Corners 9">
                <a:extLst>
                  <a:ext uri="{FF2B5EF4-FFF2-40B4-BE49-F238E27FC236}">
                    <a16:creationId xmlns:a16="http://schemas.microsoft.com/office/drawing/2014/main" id="{E4D57573-98A9-43B0-819E-4A86D33B433E}"/>
                  </a:ext>
                </a:extLst>
              </p:cNvPr>
              <p:cNvSpPr/>
              <p:nvPr/>
            </p:nvSpPr>
            <p:spPr>
              <a:xfrm>
                <a:off x="581383" y="2838964"/>
                <a:ext cx="3640098" cy="3125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i="1" dirty="0"/>
                  <a:t>To test database migration, we need to use SQL queries. we must create the validation queries to run against both the source and the target databases. We validation queries should cover the scope you have defined.</a:t>
                </a:r>
              </a:p>
            </p:txBody>
          </p:sp>
          <p:sp>
            <p:nvSpPr>
              <p:cNvPr id="11" name="Rectangle 10">
                <a:extLst>
                  <a:ext uri="{FF2B5EF4-FFF2-40B4-BE49-F238E27FC236}">
                    <a16:creationId xmlns:a16="http://schemas.microsoft.com/office/drawing/2014/main" id="{89003F37-CBA6-4696-B503-3BAEC4ED1AEF}"/>
                  </a:ext>
                </a:extLst>
              </p:cNvPr>
              <p:cNvSpPr/>
              <p:nvPr/>
            </p:nvSpPr>
            <p:spPr>
              <a:xfrm>
                <a:off x="779585" y="3003172"/>
                <a:ext cx="3243693" cy="433186"/>
              </a:xfrm>
              <a:prstGeom prst="rect">
                <a:avLst/>
              </a:prstGeom>
            </p:spPr>
            <p:txBody>
              <a:bodyPr wrap="none">
                <a:spAutoFit/>
              </a:bodyPr>
              <a:lstStyle/>
              <a:p>
                <a:pPr>
                  <a:buFont typeface="+mj-lt"/>
                  <a:buAutoNum type="arabicPeriod"/>
                </a:pPr>
                <a:r>
                  <a:rPr lang="en-GB" sz="1400" b="1" i="1" dirty="0">
                    <a:solidFill>
                      <a:schemeClr val="bg1"/>
                    </a:solidFill>
                  </a:rPr>
                  <a:t>Develop validation tests.</a:t>
                </a:r>
              </a:p>
            </p:txBody>
          </p:sp>
        </p:grpSp>
        <p:sp>
          <p:nvSpPr>
            <p:cNvPr id="14" name="Rectangle: Rounded Corners 13">
              <a:extLst>
                <a:ext uri="{FF2B5EF4-FFF2-40B4-BE49-F238E27FC236}">
                  <a16:creationId xmlns:a16="http://schemas.microsoft.com/office/drawing/2014/main" id="{9705ADE2-BDD3-4322-9733-8FF03A21B83E}"/>
                </a:ext>
              </a:extLst>
            </p:cNvPr>
            <p:cNvSpPr/>
            <p:nvPr/>
          </p:nvSpPr>
          <p:spPr>
            <a:xfrm>
              <a:off x="3455356" y="2810179"/>
              <a:ext cx="2725697" cy="2220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i="1" dirty="0"/>
                <a:t>2. Set up test environment.</a:t>
              </a:r>
            </a:p>
            <a:p>
              <a:endParaRPr lang="en-GB" sz="1200" b="1" i="1" dirty="0"/>
            </a:p>
            <a:p>
              <a:r>
                <a:rPr lang="en-GB" sz="1200" b="1" i="1" dirty="0"/>
                <a:t>The test environment should contain a copy of the source database and the target database. Be sure to isolate the test environment</a:t>
              </a:r>
            </a:p>
            <a:p>
              <a:endParaRPr lang="en-GB" sz="1200" b="1" i="1" dirty="0"/>
            </a:p>
            <a:p>
              <a:r>
                <a:rPr lang="en-GB" sz="1200" b="1" i="1" dirty="0"/>
                <a:t>.</a:t>
              </a:r>
            </a:p>
            <a:p>
              <a:endParaRPr lang="en-GB" sz="1200" b="1" i="1" dirty="0"/>
            </a:p>
          </p:txBody>
        </p:sp>
        <p:sp>
          <p:nvSpPr>
            <p:cNvPr id="16" name="Rectangle: Rounded Corners 15">
              <a:extLst>
                <a:ext uri="{FF2B5EF4-FFF2-40B4-BE49-F238E27FC236}">
                  <a16:creationId xmlns:a16="http://schemas.microsoft.com/office/drawing/2014/main" id="{65934C67-E0D4-41BB-A33F-F5FCB488ABEC}"/>
                </a:ext>
              </a:extLst>
            </p:cNvPr>
            <p:cNvSpPr/>
            <p:nvPr/>
          </p:nvSpPr>
          <p:spPr>
            <a:xfrm>
              <a:off x="6505720" y="2810179"/>
              <a:ext cx="2725697" cy="2220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startAt="3"/>
              </a:pPr>
              <a:r>
                <a:rPr lang="en-GB" sz="1400" b="1" i="1" dirty="0"/>
                <a:t>Run validation tests.</a:t>
              </a:r>
            </a:p>
            <a:p>
              <a:endParaRPr lang="en-GB" sz="1400" b="1" i="1" dirty="0"/>
            </a:p>
            <a:p>
              <a:r>
                <a:rPr lang="en-GB" sz="1400" b="1" i="1" dirty="0"/>
                <a:t> Run the validation tests against the source and the target, and then analyze the results.</a:t>
              </a:r>
            </a:p>
            <a:p>
              <a:endParaRPr lang="en-GB" sz="1200" b="1" i="1" dirty="0"/>
            </a:p>
            <a:p>
              <a:r>
                <a:rPr lang="en-GB" sz="1200" b="1" i="1" dirty="0"/>
                <a:t>.</a:t>
              </a:r>
            </a:p>
            <a:p>
              <a:endParaRPr lang="en-GB" sz="1200" b="1" i="1" dirty="0"/>
            </a:p>
          </p:txBody>
        </p:sp>
        <p:sp>
          <p:nvSpPr>
            <p:cNvPr id="17" name="Rectangle: Rounded Corners 16">
              <a:extLst>
                <a:ext uri="{FF2B5EF4-FFF2-40B4-BE49-F238E27FC236}">
                  <a16:creationId xmlns:a16="http://schemas.microsoft.com/office/drawing/2014/main" id="{AD4DB167-3ADE-42D1-B621-E4C5D618A012}"/>
                </a:ext>
              </a:extLst>
            </p:cNvPr>
            <p:cNvSpPr/>
            <p:nvPr/>
          </p:nvSpPr>
          <p:spPr>
            <a:xfrm>
              <a:off x="9401320" y="2799263"/>
              <a:ext cx="2437897" cy="2220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i="1" dirty="0"/>
                <a:t>4. Run performance tests.</a:t>
              </a:r>
            </a:p>
            <a:p>
              <a:endParaRPr lang="en-GB" sz="1400" b="1" i="1" dirty="0"/>
            </a:p>
            <a:p>
              <a:r>
                <a:rPr lang="en-GB" sz="1400" b="1" i="1" dirty="0"/>
                <a:t>Run performance test against the source and the target, and then analyze and compare the results.</a:t>
              </a:r>
            </a:p>
          </p:txBody>
        </p:sp>
      </p:grpSp>
    </p:spTree>
    <p:extLst>
      <p:ext uri="{BB962C8B-B14F-4D97-AF65-F5344CB8AC3E}">
        <p14:creationId xmlns:p14="http://schemas.microsoft.com/office/powerpoint/2010/main" val="3008839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9B33D-7B01-2244-9627-07A2DB596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a:solidFill>
            <a:schemeClr val="tx1"/>
          </a:solidFill>
        </p:spPr>
      </p:pic>
      <p:sp>
        <p:nvSpPr>
          <p:cNvPr id="9" name="Rectangle 8">
            <a:extLst>
              <a:ext uri="{FF2B5EF4-FFF2-40B4-BE49-F238E27FC236}">
                <a16:creationId xmlns:a16="http://schemas.microsoft.com/office/drawing/2014/main" id="{98EEBA9B-52EE-7343-87A6-D9B8D770D555}"/>
              </a:ext>
            </a:extLst>
          </p:cNvPr>
          <p:cNvSpPr/>
          <p:nvPr/>
        </p:nvSpPr>
        <p:spPr>
          <a:xfrm>
            <a:off x="0" y="0"/>
            <a:ext cx="12192001" cy="6869514"/>
          </a:xfrm>
          <a:prstGeom prst="rect">
            <a:avLst/>
          </a:prstGeom>
          <a:solidFill>
            <a:srgbClr val="004281">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pic>
        <p:nvPicPr>
          <p:cNvPr id="7" name="Picture 6">
            <a:extLst>
              <a:ext uri="{FF2B5EF4-FFF2-40B4-BE49-F238E27FC236}">
                <a16:creationId xmlns:a16="http://schemas.microsoft.com/office/drawing/2014/main" id="{473C109A-125D-ED40-8E0E-CE77F1CBD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6011873" y="5984927"/>
            <a:ext cx="6180127" cy="873072"/>
          </a:xfrm>
          <a:prstGeom prst="rect">
            <a:avLst/>
          </a:prstGeom>
        </p:spPr>
      </p:pic>
      <p:sp>
        <p:nvSpPr>
          <p:cNvPr id="4" name="Title 1">
            <a:extLst>
              <a:ext uri="{FF2B5EF4-FFF2-40B4-BE49-F238E27FC236}">
                <a16:creationId xmlns:a16="http://schemas.microsoft.com/office/drawing/2014/main" id="{160F6BB5-C4CD-DE49-9038-94C5F0D6C320}"/>
              </a:ext>
            </a:extLst>
          </p:cNvPr>
          <p:cNvSpPr txBox="1">
            <a:spLocks/>
          </p:cNvSpPr>
          <p:nvPr/>
        </p:nvSpPr>
        <p:spPr>
          <a:xfrm>
            <a:off x="2478406" y="817264"/>
            <a:ext cx="7066934" cy="7879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4400" b="1" kern="0" dirty="0">
                <a:solidFill>
                  <a:schemeClr val="bg1"/>
                </a:solidFill>
                <a:latin typeface="Arial" panose="020B0604020202020204" pitchFamily="34" charset="0"/>
                <a:cs typeface="Arial" panose="020B0604020202020204" pitchFamily="34" charset="0"/>
              </a:rPr>
              <a:t>Monitor and Manage</a:t>
            </a:r>
          </a:p>
        </p:txBody>
      </p:sp>
      <p:graphicFrame>
        <p:nvGraphicFramePr>
          <p:cNvPr id="8" name="Table 7">
            <a:extLst>
              <a:ext uri="{FF2B5EF4-FFF2-40B4-BE49-F238E27FC236}">
                <a16:creationId xmlns:a16="http://schemas.microsoft.com/office/drawing/2014/main" id="{9510C587-E552-4129-9581-73393447A243}"/>
              </a:ext>
            </a:extLst>
          </p:cNvPr>
          <p:cNvGraphicFramePr>
            <a:graphicFrameLocks noGrp="1"/>
          </p:cNvGraphicFramePr>
          <p:nvPr>
            <p:extLst>
              <p:ext uri="{D42A27DB-BD31-4B8C-83A1-F6EECF244321}">
                <p14:modId xmlns:p14="http://schemas.microsoft.com/office/powerpoint/2010/main" val="1506663452"/>
              </p:ext>
            </p:extLst>
          </p:nvPr>
        </p:nvGraphicFramePr>
        <p:xfrm>
          <a:off x="3352799" y="2422444"/>
          <a:ext cx="5486400" cy="3362353"/>
        </p:xfrm>
        <a:graphic>
          <a:graphicData uri="http://schemas.openxmlformats.org/drawingml/2006/table">
            <a:tbl>
              <a:tblPr firstRow="1" bandRow="1">
                <a:tableStyleId>{5C22544A-7EE6-4342-B048-85BDC9FD1C3A}</a:tableStyleId>
              </a:tblPr>
              <a:tblGrid>
                <a:gridCol w="525518">
                  <a:extLst>
                    <a:ext uri="{9D8B030D-6E8A-4147-A177-3AD203B41FA5}">
                      <a16:colId xmlns:a16="http://schemas.microsoft.com/office/drawing/2014/main" val="798611684"/>
                    </a:ext>
                  </a:extLst>
                </a:gridCol>
                <a:gridCol w="4960882">
                  <a:extLst>
                    <a:ext uri="{9D8B030D-6E8A-4147-A177-3AD203B41FA5}">
                      <a16:colId xmlns:a16="http://schemas.microsoft.com/office/drawing/2014/main" val="3624280455"/>
                    </a:ext>
                  </a:extLst>
                </a:gridCol>
              </a:tblGrid>
              <a:tr h="319081">
                <a:tc>
                  <a:txBody>
                    <a:bodyPr/>
                    <a:lstStyle/>
                    <a:p>
                      <a:r>
                        <a:rPr lang="en-US" sz="1600" b="0">
                          <a:solidFill>
                            <a:schemeClr val="bg1"/>
                          </a:solidFill>
                        </a:rPr>
                        <a:t>1</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n-lt"/>
                          <a:ea typeface="+mn-ea"/>
                          <a:cs typeface="+mn-cs"/>
                        </a:rPr>
                        <a:t>Right size cloud workloads</a:t>
                      </a:r>
                      <a:endParaRPr lang="en-US" sz="1600" dirty="0">
                        <a:solidFill>
                          <a:schemeClr val="bg1"/>
                        </a:solidFill>
                      </a:endParaRP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95527815"/>
                  </a:ext>
                </a:extLst>
              </a:tr>
              <a:tr h="319081">
                <a:tc>
                  <a:txBody>
                    <a:bodyPr/>
                    <a:lstStyle/>
                    <a:p>
                      <a:r>
                        <a:rPr lang="en-US" sz="1600" b="0" dirty="0">
                          <a:solidFill>
                            <a:schemeClr val="bg1"/>
                          </a:solidFill>
                        </a:rPr>
                        <a:t>2</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Azure Monitor</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487833561"/>
                  </a:ext>
                </a:extLst>
              </a:tr>
              <a:tr h="319081">
                <a:tc>
                  <a:txBody>
                    <a:bodyPr/>
                    <a:lstStyle/>
                    <a:p>
                      <a:r>
                        <a:rPr lang="en-US" sz="1600" b="0" dirty="0">
                          <a:solidFill>
                            <a:schemeClr val="bg1"/>
                          </a:solidFill>
                        </a:rPr>
                        <a:t>3</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Manage Cloud Cost</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376137955"/>
                  </a:ext>
                </a:extLst>
              </a:tr>
              <a:tr h="566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4</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Azure SQL Analytics</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775677099"/>
                  </a:ext>
                </a:extLst>
              </a:tr>
              <a:tr h="566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5</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Performance</a:t>
                      </a: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813891003"/>
                  </a:ext>
                </a:extLst>
              </a:tr>
              <a:tr h="614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6</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solidFill>
                            <a:schemeClr val="bg1"/>
                          </a:solidFill>
                        </a:rPr>
                        <a:t>Accurately plan capacity</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kern="1200" dirty="0">
                        <a:solidFill>
                          <a:schemeClr val="bg1"/>
                        </a:solidFill>
                        <a:latin typeface="+mn-lt"/>
                        <a:ea typeface="+mn-ea"/>
                        <a:cs typeface="+mn-cs"/>
                      </a:endParaRP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2589539100"/>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rPr>
                        <a:t>7</a:t>
                      </a:r>
                    </a:p>
                  </a:txBody>
                  <a:tcPr marL="91427" marR="91427" marT="45713" marB="45713"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n-lt"/>
                          <a:ea typeface="+mn-ea"/>
                          <a:cs typeface="+mn-cs"/>
                        </a:rPr>
                        <a:t>Analyze costs, filter billing data and usage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kern="1200" dirty="0">
                        <a:solidFill>
                          <a:schemeClr val="bg1"/>
                        </a:solidFill>
                        <a:latin typeface="+mn-lt"/>
                        <a:ea typeface="+mn-ea"/>
                        <a:cs typeface="+mn-cs"/>
                      </a:endParaRPr>
                    </a:p>
                  </a:txBody>
                  <a:tcPr marL="91427" marR="91427" marT="45713" marB="45713" anchor="ctr">
                    <a:lnT w="12700" cap="flat" cmpd="sng" algn="ctr">
                      <a:solidFill>
                        <a:srgbClr val="0072C6"/>
                      </a:solidFill>
                      <a:prstDash val="solid"/>
                      <a:round/>
                      <a:headEnd type="none" w="med" len="med"/>
                      <a:tailEnd type="none" w="med" len="med"/>
                    </a:lnT>
                    <a:lnB w="12700" cap="flat" cmpd="sng" algn="ctr">
                      <a:solidFill>
                        <a:srgbClr val="0072C6"/>
                      </a:solidFill>
                      <a:prstDash val="solid"/>
                      <a:round/>
                      <a:headEnd type="none" w="med" len="med"/>
                      <a:tailEnd type="none" w="med" len="med"/>
                    </a:lnB>
                    <a:noFill/>
                  </a:tcPr>
                </a:tc>
                <a:extLst>
                  <a:ext uri="{0D108BD9-81ED-4DB2-BD59-A6C34878D82A}">
                    <a16:rowId xmlns:a16="http://schemas.microsoft.com/office/drawing/2014/main" val="3161886886"/>
                  </a:ext>
                </a:extLst>
              </a:tr>
            </a:tbl>
          </a:graphicData>
        </a:graphic>
      </p:graphicFrame>
    </p:spTree>
    <p:extLst>
      <p:ext uri="{BB962C8B-B14F-4D97-AF65-F5344CB8AC3E}">
        <p14:creationId xmlns:p14="http://schemas.microsoft.com/office/powerpoint/2010/main" val="531288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5BDED6C-5D41-4F96-B5BD-0C725F663E71}"/>
              </a:ext>
            </a:extLst>
          </p:cNvPr>
          <p:cNvSpPr>
            <a:spLocks noGrp="1"/>
          </p:cNvSpPr>
          <p:nvPr>
            <p:ph type="title"/>
          </p:nvPr>
        </p:nvSpPr>
        <p:spPr/>
        <p:txBody>
          <a:bodyPr/>
          <a:lstStyle/>
          <a:p>
            <a:br>
              <a:rPr lang="en-IN" dirty="0"/>
            </a:br>
            <a:endParaRPr lang="en-IN" dirty="0"/>
          </a:p>
        </p:txBody>
      </p:sp>
      <p:sp>
        <p:nvSpPr>
          <p:cNvPr id="41" name="Rectangle 40">
            <a:extLst>
              <a:ext uri="{FF2B5EF4-FFF2-40B4-BE49-F238E27FC236}">
                <a16:creationId xmlns:a16="http://schemas.microsoft.com/office/drawing/2014/main" id="{4D5B36B5-5078-4BF6-9D33-DDBF545BE352}"/>
              </a:ext>
            </a:extLst>
          </p:cNvPr>
          <p:cNvSpPr/>
          <p:nvPr/>
        </p:nvSpPr>
        <p:spPr>
          <a:xfrm>
            <a:off x="0" y="-5659"/>
            <a:ext cx="3879588" cy="523220"/>
          </a:xfrm>
          <a:prstGeom prst="rect">
            <a:avLst/>
          </a:prstGeom>
        </p:spPr>
        <p:txBody>
          <a:bodyPr wrap="none">
            <a:spAutoFit/>
          </a:bodyPr>
          <a:lstStyle/>
          <a:p>
            <a:r>
              <a:rPr lang="en-IN" sz="2800" b="1" dirty="0"/>
              <a:t>Monitor and Manage </a:t>
            </a:r>
          </a:p>
        </p:txBody>
      </p:sp>
      <p:sp>
        <p:nvSpPr>
          <p:cNvPr id="2" name="Rectangle 1">
            <a:extLst>
              <a:ext uri="{FF2B5EF4-FFF2-40B4-BE49-F238E27FC236}">
                <a16:creationId xmlns:a16="http://schemas.microsoft.com/office/drawing/2014/main" id="{6C352532-667C-443B-AC38-DAD69ECF0C63}"/>
              </a:ext>
            </a:extLst>
          </p:cNvPr>
          <p:cNvSpPr/>
          <p:nvPr/>
        </p:nvSpPr>
        <p:spPr>
          <a:xfrm>
            <a:off x="920966" y="1094480"/>
            <a:ext cx="1765035" cy="369332"/>
          </a:xfrm>
          <a:prstGeom prst="rect">
            <a:avLst/>
          </a:prstGeom>
        </p:spPr>
        <p:txBody>
          <a:bodyPr wrap="none">
            <a:spAutoFit/>
          </a:bodyPr>
          <a:lstStyle/>
          <a:p>
            <a:r>
              <a:rPr lang="en-IN" b="1" dirty="0">
                <a:latin typeface="Segoe UI" panose="020B0502040204020203" pitchFamily="34" charset="0"/>
              </a:rPr>
              <a:t>Azure Monitor</a:t>
            </a:r>
            <a:endParaRPr lang="en-IN" b="1" i="0" dirty="0">
              <a:effectLst/>
              <a:latin typeface="Segoe UI" panose="020B0502040204020203" pitchFamily="34" charset="0"/>
            </a:endParaRPr>
          </a:p>
        </p:txBody>
      </p:sp>
      <p:sp>
        <p:nvSpPr>
          <p:cNvPr id="3" name="Rectangle 2">
            <a:extLst>
              <a:ext uri="{FF2B5EF4-FFF2-40B4-BE49-F238E27FC236}">
                <a16:creationId xmlns:a16="http://schemas.microsoft.com/office/drawing/2014/main" id="{A7210FF4-8646-4E23-9548-3A3359C48AD0}"/>
              </a:ext>
            </a:extLst>
          </p:cNvPr>
          <p:cNvSpPr/>
          <p:nvPr/>
        </p:nvSpPr>
        <p:spPr>
          <a:xfrm>
            <a:off x="482644" y="1836466"/>
            <a:ext cx="3879588" cy="1015663"/>
          </a:xfrm>
          <a:prstGeom prst="rect">
            <a:avLst/>
          </a:prstGeom>
        </p:spPr>
        <p:txBody>
          <a:bodyPr wrap="square">
            <a:spAutoFit/>
          </a:bodyPr>
          <a:lstStyle/>
          <a:p>
            <a:pPr>
              <a:buFont typeface="Arial" panose="020B0604020202020204" pitchFamily="34" charset="0"/>
              <a:buChar char="•"/>
            </a:pPr>
            <a:r>
              <a:rPr lang="en-GB" sz="1200" dirty="0">
                <a:solidFill>
                  <a:srgbClr val="1A1A1F"/>
                </a:solidFill>
                <a:latin typeface="Segoe UI" panose="020B0502040204020203" pitchFamily="34" charset="0"/>
              </a:rPr>
              <a:t>Advanced analytics and machine learning to monitor application performance</a:t>
            </a:r>
          </a:p>
          <a:p>
            <a:pPr>
              <a:buFont typeface="Arial" panose="020B0604020202020204" pitchFamily="34" charset="0"/>
              <a:buChar char="•"/>
            </a:pPr>
            <a:r>
              <a:rPr lang="en-GB" sz="1200" dirty="0">
                <a:solidFill>
                  <a:srgbClr val="1A1A1F"/>
                </a:solidFill>
                <a:latin typeface="Segoe UI" panose="020B0502040204020203" pitchFamily="34" charset="0"/>
              </a:rPr>
              <a:t>Proactively identify issues and automatically respond to alerts</a:t>
            </a:r>
          </a:p>
          <a:p>
            <a:pPr>
              <a:buFont typeface="Arial" panose="020B0604020202020204" pitchFamily="34" charset="0"/>
              <a:buChar char="•"/>
            </a:pPr>
            <a:r>
              <a:rPr lang="en-GB" sz="1200" dirty="0">
                <a:solidFill>
                  <a:srgbClr val="1A1A1F"/>
                </a:solidFill>
                <a:latin typeface="Segoe UI" panose="020B0502040204020203" pitchFamily="34" charset="0"/>
              </a:rPr>
              <a:t>Integrate with and enhance your operational workflow</a:t>
            </a:r>
            <a:endParaRPr lang="en-GB" sz="1200" b="0" i="0" dirty="0">
              <a:solidFill>
                <a:srgbClr val="1A1A1F"/>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F0C71723-A91E-4BD4-9316-1ECAB9FE0B00}"/>
              </a:ext>
            </a:extLst>
          </p:cNvPr>
          <p:cNvPicPr>
            <a:picLocks noChangeAspect="1"/>
          </p:cNvPicPr>
          <p:nvPr/>
        </p:nvPicPr>
        <p:blipFill>
          <a:blip r:embed="rId3"/>
          <a:stretch>
            <a:fillRect/>
          </a:stretch>
        </p:blipFill>
        <p:spPr>
          <a:xfrm>
            <a:off x="0" y="747996"/>
            <a:ext cx="965289" cy="858035"/>
          </a:xfrm>
          <a:prstGeom prst="rect">
            <a:avLst/>
          </a:prstGeom>
        </p:spPr>
      </p:pic>
      <p:sp>
        <p:nvSpPr>
          <p:cNvPr id="8" name="Rectangle 7">
            <a:extLst>
              <a:ext uri="{FF2B5EF4-FFF2-40B4-BE49-F238E27FC236}">
                <a16:creationId xmlns:a16="http://schemas.microsoft.com/office/drawing/2014/main" id="{2D1A8A28-A2C6-4FF6-B56D-0C374BB0B4BF}"/>
              </a:ext>
            </a:extLst>
          </p:cNvPr>
          <p:cNvSpPr/>
          <p:nvPr/>
        </p:nvSpPr>
        <p:spPr>
          <a:xfrm>
            <a:off x="6278065" y="1606031"/>
            <a:ext cx="6578644" cy="738664"/>
          </a:xfrm>
          <a:prstGeom prst="rect">
            <a:avLst/>
          </a:prstGeom>
        </p:spPr>
        <p:txBody>
          <a:bodyPr wrap="square">
            <a:spAutoFit/>
          </a:bodyPr>
          <a:lstStyle/>
          <a:p>
            <a:r>
              <a:rPr lang="en-GB" sz="1400" b="1" dirty="0">
                <a:solidFill>
                  <a:srgbClr val="000000"/>
                </a:solidFill>
                <a:latin typeface="Segoe UI" panose="020B0502040204020203" pitchFamily="34" charset="0"/>
              </a:rPr>
              <a:t>Managed Instance and databases in Managed Instance view</a:t>
            </a:r>
          </a:p>
          <a:p>
            <a:br>
              <a:rPr lang="en-GB" sz="1400" dirty="0"/>
            </a:br>
            <a:endParaRPr lang="en-IN" sz="1400" dirty="0"/>
          </a:p>
        </p:txBody>
      </p:sp>
      <p:pic>
        <p:nvPicPr>
          <p:cNvPr id="10242" name="Picture 2" descr="Azure SQL Analytics Overview">
            <a:extLst>
              <a:ext uri="{FF2B5EF4-FFF2-40B4-BE49-F238E27FC236}">
                <a16:creationId xmlns:a16="http://schemas.microsoft.com/office/drawing/2014/main" id="{C84E84E0-7080-48AF-97BC-30CA2A8EE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065" y="2026659"/>
            <a:ext cx="5734143" cy="402366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C732D65-1E56-4078-AA19-B349D14826D4}"/>
              </a:ext>
            </a:extLst>
          </p:cNvPr>
          <p:cNvSpPr/>
          <p:nvPr/>
        </p:nvSpPr>
        <p:spPr>
          <a:xfrm>
            <a:off x="6299119" y="1315911"/>
            <a:ext cx="2345066" cy="369332"/>
          </a:xfrm>
          <a:prstGeom prst="rect">
            <a:avLst/>
          </a:prstGeom>
        </p:spPr>
        <p:txBody>
          <a:bodyPr wrap="none">
            <a:spAutoFit/>
          </a:bodyPr>
          <a:lstStyle/>
          <a:p>
            <a:r>
              <a:rPr lang="en-IN" b="1" dirty="0">
                <a:solidFill>
                  <a:srgbClr val="000000"/>
                </a:solidFill>
                <a:latin typeface="Segoe UI" panose="020B0502040204020203" pitchFamily="34" charset="0"/>
              </a:rPr>
              <a:t>Azure SQL Analytics</a:t>
            </a:r>
            <a:endParaRPr lang="en-IN" b="1" i="0" dirty="0">
              <a:solidFill>
                <a:srgbClr val="000000"/>
              </a:solidFill>
              <a:effectLst/>
              <a:latin typeface="Segoe UI" panose="020B0502040204020203" pitchFamily="34" charset="0"/>
            </a:endParaRPr>
          </a:p>
        </p:txBody>
      </p:sp>
      <p:pic>
        <p:nvPicPr>
          <p:cNvPr id="10244" name="Picture 4" descr="Azure SQL Analytics symbol">
            <a:extLst>
              <a:ext uri="{FF2B5EF4-FFF2-40B4-BE49-F238E27FC236}">
                <a16:creationId xmlns:a16="http://schemas.microsoft.com/office/drawing/2014/main" id="{3F05F215-93D2-4F21-A7B8-ACF4A752B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253" y="1282181"/>
            <a:ext cx="6381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Azure SQL Analytics Overview">
            <a:extLst>
              <a:ext uri="{FF2B5EF4-FFF2-40B4-BE49-F238E27FC236}">
                <a16:creationId xmlns:a16="http://schemas.microsoft.com/office/drawing/2014/main" id="{4E51FE50-800A-4554-8641-74C84C2784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531" y="4171034"/>
            <a:ext cx="5302469" cy="244617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DC1AD0A-7146-44BF-AD7A-736D04C11FB5}"/>
              </a:ext>
            </a:extLst>
          </p:cNvPr>
          <p:cNvSpPr/>
          <p:nvPr/>
        </p:nvSpPr>
        <p:spPr>
          <a:xfrm>
            <a:off x="2106399" y="3618488"/>
            <a:ext cx="1636602" cy="369332"/>
          </a:xfrm>
          <a:prstGeom prst="rect">
            <a:avLst/>
          </a:prstGeom>
        </p:spPr>
        <p:txBody>
          <a:bodyPr wrap="none">
            <a:spAutoFit/>
          </a:bodyPr>
          <a:lstStyle/>
          <a:p>
            <a:r>
              <a:rPr lang="en-IN" b="1" dirty="0">
                <a:solidFill>
                  <a:srgbClr val="000000"/>
                </a:solidFill>
                <a:latin typeface="Segoe UI" panose="020B0502040204020203" pitchFamily="34" charset="0"/>
              </a:rPr>
              <a:t>Performance </a:t>
            </a:r>
            <a:endParaRPr lang="en-IN" b="1" i="0" dirty="0">
              <a:solidFill>
                <a:srgbClr val="000000"/>
              </a:solidFill>
              <a:effectLst/>
              <a:latin typeface="Segoe UI" panose="020B0502040204020203" pitchFamily="34" charset="0"/>
            </a:endParaRPr>
          </a:p>
        </p:txBody>
      </p:sp>
      <p:pic>
        <p:nvPicPr>
          <p:cNvPr id="10252" name="Picture 12" descr="Image result for Performance icon">
            <a:extLst>
              <a:ext uri="{FF2B5EF4-FFF2-40B4-BE49-F238E27FC236}">
                <a16:creationId xmlns:a16="http://schemas.microsoft.com/office/drawing/2014/main" id="{9E0DE064-168F-4765-97BA-CC6DF8D43D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096" y="3410765"/>
            <a:ext cx="138112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514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5BDED6C-5D41-4F96-B5BD-0C725F663E71}"/>
              </a:ext>
            </a:extLst>
          </p:cNvPr>
          <p:cNvSpPr>
            <a:spLocks noGrp="1"/>
          </p:cNvSpPr>
          <p:nvPr>
            <p:ph type="title"/>
          </p:nvPr>
        </p:nvSpPr>
        <p:spPr/>
        <p:txBody>
          <a:bodyPr/>
          <a:lstStyle/>
          <a:p>
            <a:br>
              <a:rPr lang="en-IN" dirty="0"/>
            </a:br>
            <a:endParaRPr lang="en-IN" dirty="0"/>
          </a:p>
        </p:txBody>
      </p:sp>
      <p:pic>
        <p:nvPicPr>
          <p:cNvPr id="17" name="Picture 8" descr="Related image">
            <a:extLst>
              <a:ext uri="{FF2B5EF4-FFF2-40B4-BE49-F238E27FC236}">
                <a16:creationId xmlns:a16="http://schemas.microsoft.com/office/drawing/2014/main" id="{B8A0500A-F570-4C26-BC0C-E024C44576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27" y="4049129"/>
            <a:ext cx="4804523" cy="255443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347C1DE-7756-4020-894C-2880AB83976B}"/>
              </a:ext>
            </a:extLst>
          </p:cNvPr>
          <p:cNvSpPr/>
          <p:nvPr/>
        </p:nvSpPr>
        <p:spPr>
          <a:xfrm>
            <a:off x="1216701" y="198664"/>
            <a:ext cx="3047629" cy="461665"/>
          </a:xfrm>
          <a:prstGeom prst="rect">
            <a:avLst/>
          </a:prstGeom>
        </p:spPr>
        <p:txBody>
          <a:bodyPr wrap="none">
            <a:spAutoFit/>
          </a:bodyPr>
          <a:lstStyle/>
          <a:p>
            <a:r>
              <a:rPr lang="en-IN" sz="2400" b="1" dirty="0">
                <a:solidFill>
                  <a:srgbClr val="323237"/>
                </a:solidFill>
                <a:latin typeface="Segoe UI" panose="020B0502040204020203" pitchFamily="34" charset="0"/>
              </a:rPr>
              <a:t>Manage cloud costs</a:t>
            </a:r>
            <a:endParaRPr lang="en-IN" sz="2400" b="1" i="0" dirty="0">
              <a:solidFill>
                <a:srgbClr val="323237"/>
              </a:solidFill>
              <a:effectLst/>
              <a:latin typeface="Segoe UI" panose="020B0502040204020203" pitchFamily="34" charset="0"/>
            </a:endParaRPr>
          </a:p>
        </p:txBody>
      </p:sp>
      <p:pic>
        <p:nvPicPr>
          <p:cNvPr id="19" name="Picture 6" descr="Image result for Azure cloud cost icon">
            <a:extLst>
              <a:ext uri="{FF2B5EF4-FFF2-40B4-BE49-F238E27FC236}">
                <a16:creationId xmlns:a16="http://schemas.microsoft.com/office/drawing/2014/main" id="{221B5E08-669A-471A-9AE2-62D37FF9A9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2117"/>
            <a:ext cx="1216701" cy="5747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18E34AE-24B7-4510-A303-4068BBB49F1E}"/>
              </a:ext>
            </a:extLst>
          </p:cNvPr>
          <p:cNvPicPr>
            <a:picLocks noChangeAspect="1"/>
          </p:cNvPicPr>
          <p:nvPr/>
        </p:nvPicPr>
        <p:blipFill>
          <a:blip r:embed="rId5"/>
          <a:stretch>
            <a:fillRect/>
          </a:stretch>
        </p:blipFill>
        <p:spPr>
          <a:xfrm>
            <a:off x="838200" y="1535766"/>
            <a:ext cx="4804523" cy="2420338"/>
          </a:xfrm>
          <a:prstGeom prst="rect">
            <a:avLst/>
          </a:prstGeom>
        </p:spPr>
      </p:pic>
      <p:sp>
        <p:nvSpPr>
          <p:cNvPr id="23" name="Rectangle 22">
            <a:extLst>
              <a:ext uri="{FF2B5EF4-FFF2-40B4-BE49-F238E27FC236}">
                <a16:creationId xmlns:a16="http://schemas.microsoft.com/office/drawing/2014/main" id="{F7E48BC0-9161-4814-8FFE-90A53B84CCCD}"/>
              </a:ext>
            </a:extLst>
          </p:cNvPr>
          <p:cNvSpPr/>
          <p:nvPr/>
        </p:nvSpPr>
        <p:spPr>
          <a:xfrm>
            <a:off x="333061" y="956014"/>
            <a:ext cx="2557175" cy="369332"/>
          </a:xfrm>
          <a:prstGeom prst="rect">
            <a:avLst/>
          </a:prstGeom>
        </p:spPr>
        <p:txBody>
          <a:bodyPr wrap="none">
            <a:spAutoFit/>
          </a:bodyPr>
          <a:lstStyle/>
          <a:p>
            <a:r>
              <a:rPr lang="en-IN" b="1"/>
              <a:t>Track resource usage</a:t>
            </a:r>
            <a:endParaRPr lang="en-IN" b="1" i="0" dirty="0">
              <a:solidFill>
                <a:srgbClr val="323237"/>
              </a:solidFill>
              <a:effectLst/>
              <a:latin typeface="Segoe UI" panose="020B0502040204020203" pitchFamily="34" charset="0"/>
            </a:endParaRPr>
          </a:p>
        </p:txBody>
      </p:sp>
      <p:sp>
        <p:nvSpPr>
          <p:cNvPr id="12" name="Rectangle 11">
            <a:extLst>
              <a:ext uri="{FF2B5EF4-FFF2-40B4-BE49-F238E27FC236}">
                <a16:creationId xmlns:a16="http://schemas.microsoft.com/office/drawing/2014/main" id="{3AD2359D-06CD-442F-9E0F-BC54C98CF81B}"/>
              </a:ext>
            </a:extLst>
          </p:cNvPr>
          <p:cNvSpPr/>
          <p:nvPr/>
        </p:nvSpPr>
        <p:spPr>
          <a:xfrm>
            <a:off x="7236393" y="1140680"/>
            <a:ext cx="2940228" cy="369332"/>
          </a:xfrm>
          <a:prstGeom prst="rect">
            <a:avLst/>
          </a:prstGeom>
        </p:spPr>
        <p:txBody>
          <a:bodyPr wrap="none">
            <a:spAutoFit/>
          </a:bodyPr>
          <a:lstStyle/>
          <a:p>
            <a:r>
              <a:rPr lang="en-IN" b="1" dirty="0">
                <a:solidFill>
                  <a:srgbClr val="323237"/>
                </a:solidFill>
                <a:latin typeface="Segoe UI" panose="020B0502040204020203" pitchFamily="34" charset="0"/>
              </a:rPr>
              <a:t>Optimize cloud efficiency</a:t>
            </a:r>
            <a:endParaRPr lang="en-IN" b="1" i="0" dirty="0">
              <a:solidFill>
                <a:srgbClr val="323237"/>
              </a:solidFill>
              <a:effectLst/>
              <a:latin typeface="Segoe UI" panose="020B0502040204020203" pitchFamily="34" charset="0"/>
            </a:endParaRPr>
          </a:p>
        </p:txBody>
      </p:sp>
      <p:sp>
        <p:nvSpPr>
          <p:cNvPr id="15" name="Rectangle 3">
            <a:extLst>
              <a:ext uri="{FF2B5EF4-FFF2-40B4-BE49-F238E27FC236}">
                <a16:creationId xmlns:a16="http://schemas.microsoft.com/office/drawing/2014/main" id="{8D553BEE-2643-4F94-954E-B2AF4AB63ECD}"/>
              </a:ext>
            </a:extLst>
          </p:cNvPr>
          <p:cNvSpPr>
            <a:spLocks noChangeArrowheads="1"/>
          </p:cNvSpPr>
          <p:nvPr/>
        </p:nvSpPr>
        <p:spPr bwMode="auto">
          <a:xfrm>
            <a:off x="83820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0" name="Table 19">
            <a:extLst>
              <a:ext uri="{FF2B5EF4-FFF2-40B4-BE49-F238E27FC236}">
                <a16:creationId xmlns:a16="http://schemas.microsoft.com/office/drawing/2014/main" id="{DA5A29EF-FE19-4180-A1A2-CBB2D388634B}"/>
              </a:ext>
            </a:extLst>
          </p:cNvPr>
          <p:cNvGraphicFramePr>
            <a:graphicFrameLocks noGrp="1"/>
          </p:cNvGraphicFramePr>
          <p:nvPr>
            <p:extLst>
              <p:ext uri="{D42A27DB-BD31-4B8C-83A1-F6EECF244321}">
                <p14:modId xmlns:p14="http://schemas.microsoft.com/office/powerpoint/2010/main" val="370872191"/>
              </p:ext>
            </p:extLst>
          </p:nvPr>
        </p:nvGraphicFramePr>
        <p:xfrm>
          <a:off x="6549278" y="2154290"/>
          <a:ext cx="5337921" cy="3283036"/>
        </p:xfrm>
        <a:graphic>
          <a:graphicData uri="http://schemas.openxmlformats.org/drawingml/2006/table">
            <a:tbl>
              <a:tblPr/>
              <a:tblGrid>
                <a:gridCol w="2053047">
                  <a:extLst>
                    <a:ext uri="{9D8B030D-6E8A-4147-A177-3AD203B41FA5}">
                      <a16:colId xmlns:a16="http://schemas.microsoft.com/office/drawing/2014/main" val="2402471825"/>
                    </a:ext>
                  </a:extLst>
                </a:gridCol>
                <a:gridCol w="3284874">
                  <a:extLst>
                    <a:ext uri="{9D8B030D-6E8A-4147-A177-3AD203B41FA5}">
                      <a16:colId xmlns:a16="http://schemas.microsoft.com/office/drawing/2014/main" val="2539434943"/>
                    </a:ext>
                  </a:extLst>
                </a:gridCol>
              </a:tblGrid>
              <a:tr h="527982">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Reporting</a:t>
                      </a:r>
                    </a:p>
                  </a:txBody>
                  <a:tcPr marL="9525" marR="9525" marT="114300" marB="1143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GB" sz="1600" b="1" i="0" u="none" strike="noStrike">
                          <a:solidFill>
                            <a:srgbClr val="000000"/>
                          </a:solidFill>
                          <a:effectLst/>
                          <a:latin typeface="Calibri" panose="020F0502020204030204" pitchFamily="34" charset="0"/>
                        </a:rPr>
                        <a:t>Report on cost and usage</a:t>
                      </a:r>
                    </a:p>
                  </a:txBody>
                  <a:tcPr marL="9525" marR="9525" marT="114300" marB="1143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054246"/>
                  </a:ext>
                </a:extLst>
              </a:tr>
              <a:tr h="527982">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Data enrichment</a:t>
                      </a:r>
                    </a:p>
                  </a:txBody>
                  <a:tcPr marL="9525" marR="9525" marT="114300" marB="1143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IN" sz="1600" b="1" i="0" u="none" strike="noStrike">
                          <a:solidFill>
                            <a:srgbClr val="000000"/>
                          </a:solidFill>
                          <a:effectLst/>
                          <a:latin typeface="Calibri" panose="020F0502020204030204" pitchFamily="34" charset="0"/>
                        </a:rPr>
                        <a:t>Categorise by resource tags</a:t>
                      </a:r>
                    </a:p>
                  </a:txBody>
                  <a:tcPr marL="9525" marR="9525" marT="114300" marB="1143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4095268"/>
                  </a:ext>
                </a:extLst>
              </a:tr>
              <a:tr h="527982">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Budgets</a:t>
                      </a:r>
                    </a:p>
                  </a:txBody>
                  <a:tcPr marL="9525" marR="9525" marT="114300" marB="1143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GB" sz="1600" b="1" i="0" u="none" strike="noStrike">
                          <a:solidFill>
                            <a:srgbClr val="000000"/>
                          </a:solidFill>
                          <a:effectLst/>
                          <a:latin typeface="Calibri" panose="020F0502020204030204" pitchFamily="34" charset="0"/>
                        </a:rPr>
                        <a:t>Create and manage cost and usage budgets</a:t>
                      </a:r>
                    </a:p>
                  </a:txBody>
                  <a:tcPr marL="9525" marR="9525" marT="114300" marB="1143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5586434"/>
                  </a:ext>
                </a:extLst>
              </a:tr>
              <a:tr h="527982">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Alerting</a:t>
                      </a:r>
                    </a:p>
                  </a:txBody>
                  <a:tcPr marL="9525" marR="9525" marT="114300" marB="1143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GB" sz="1600" b="1" i="0" u="none" strike="noStrike">
                          <a:solidFill>
                            <a:srgbClr val="000000"/>
                          </a:solidFill>
                          <a:effectLst/>
                          <a:latin typeface="Calibri" panose="020F0502020204030204" pitchFamily="34" charset="0"/>
                        </a:rPr>
                        <a:t>Create alerts on cost and usage budgets</a:t>
                      </a:r>
                    </a:p>
                  </a:txBody>
                  <a:tcPr marL="9525" marR="9525" marT="114300" marB="1143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3468164"/>
                  </a:ext>
                </a:extLst>
              </a:tr>
              <a:tr h="527982">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Recommendations</a:t>
                      </a:r>
                    </a:p>
                  </a:txBody>
                  <a:tcPr marL="9525" marR="9525" marT="114300" marB="1143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IN" sz="1600" b="1" i="0" u="none" strike="noStrike">
                          <a:solidFill>
                            <a:srgbClr val="000000"/>
                          </a:solidFill>
                          <a:effectLst/>
                          <a:latin typeface="Calibri" panose="020F0502020204030204" pitchFamily="34" charset="0"/>
                        </a:rPr>
                        <a:t>Eliminate idle cloud resources </a:t>
                      </a:r>
                    </a:p>
                  </a:txBody>
                  <a:tcPr marL="9525" marR="9525" marT="114300" marB="1143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395703"/>
                  </a:ext>
                </a:extLst>
              </a:tr>
              <a:tr h="266530">
                <a:tc>
                  <a:txBody>
                    <a:bodyPr/>
                    <a:lstStyle/>
                    <a:p>
                      <a:pPr marL="0" indent="0" algn="ctr" fontAlgn="ctr">
                        <a:buFont typeface="Arial" panose="020B0604020202020204" pitchFamily="34" charset="0"/>
                        <a:buNone/>
                      </a:pPr>
                      <a:r>
                        <a:rPr lang="en-IN" sz="1600" b="1"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fontAlgn="b">
                        <a:buFont typeface="Arial" panose="020B0604020202020204" pitchFamily="34" charset="0"/>
                        <a:buNone/>
                      </a:pPr>
                      <a:r>
                        <a:rPr lang="en-IN" sz="1600" b="1" i="0" u="none" strike="noStrike" dirty="0">
                          <a:solidFill>
                            <a:srgbClr val="000000"/>
                          </a:solidFill>
                          <a:effectLst/>
                          <a:latin typeface="Calibri" panose="020F0502020204030204" pitchFamily="34" charset="0"/>
                        </a:rPr>
                        <a:t>Right-size cloud resources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830634"/>
                  </a:ext>
                </a:extLst>
              </a:tr>
            </a:tbl>
          </a:graphicData>
        </a:graphic>
      </p:graphicFrame>
    </p:spTree>
    <p:extLst>
      <p:ext uri="{BB962C8B-B14F-4D97-AF65-F5344CB8AC3E}">
        <p14:creationId xmlns:p14="http://schemas.microsoft.com/office/powerpoint/2010/main" val="37688971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5B91-F8B4-4B81-9E25-F3C3CFFB5E71}"/>
              </a:ext>
            </a:extLst>
          </p:cNvPr>
          <p:cNvSpPr>
            <a:spLocks noGrp="1"/>
          </p:cNvSpPr>
          <p:nvPr>
            <p:ph type="title"/>
          </p:nvPr>
        </p:nvSpPr>
        <p:spPr/>
        <p:txBody>
          <a:bodyPr/>
          <a:lstStyle/>
          <a:p>
            <a:r>
              <a:rPr lang="en-IN" kern="0" dirty="0">
                <a:latin typeface="Arial" panose="020B0604020202020204" pitchFamily="34" charset="0"/>
                <a:cs typeface="Arial" panose="020B0604020202020204" pitchFamily="34" charset="0"/>
              </a:rPr>
              <a:t> </a:t>
            </a:r>
            <a:br>
              <a:rPr lang="en-IN" kern="0" dirty="0">
                <a:latin typeface="Arial" panose="020B0604020202020204" pitchFamily="34" charset="0"/>
                <a:cs typeface="Arial" panose="020B0604020202020204" pitchFamily="34" charset="0"/>
              </a:rPr>
            </a:br>
            <a:endParaRPr lang="en-IN" dirty="0"/>
          </a:p>
        </p:txBody>
      </p:sp>
      <p:sp>
        <p:nvSpPr>
          <p:cNvPr id="3" name="TextBox 2">
            <a:extLst>
              <a:ext uri="{FF2B5EF4-FFF2-40B4-BE49-F238E27FC236}">
                <a16:creationId xmlns:a16="http://schemas.microsoft.com/office/drawing/2014/main" id="{D1BEBAED-E3D5-4709-933A-C3283320D69E}"/>
              </a:ext>
            </a:extLst>
          </p:cNvPr>
          <p:cNvSpPr txBox="1"/>
          <p:nvPr/>
        </p:nvSpPr>
        <p:spPr>
          <a:xfrm>
            <a:off x="3368039" y="2346539"/>
            <a:ext cx="3789505" cy="861744"/>
          </a:xfrm>
          <a:prstGeom prst="rect">
            <a:avLst/>
          </a:prstGeom>
          <a:noFill/>
          <a:ln>
            <a:noFill/>
          </a:ln>
        </p:spPr>
        <p:txBody>
          <a:bodyPr spcFirstLastPara="1" wrap="square" lIns="91425" tIns="91425" rIns="91425" bIns="91425" rtlCol="0" anchor="t" anchorCtr="0">
            <a:spAutoFit/>
          </a:bodyPr>
          <a:lstStyle/>
          <a:p>
            <a:pPr algn="l"/>
            <a:r>
              <a:rPr lang="en-IN" sz="4400" b="1" kern="0" dirty="0">
                <a:latin typeface="Arial" panose="020B0604020202020204" pitchFamily="34" charset="0"/>
                <a:cs typeface="Arial" panose="020B0604020202020204" pitchFamily="34" charset="0"/>
              </a:rPr>
              <a:t>Appendix </a:t>
            </a:r>
          </a:p>
        </p:txBody>
      </p:sp>
    </p:spTree>
    <p:extLst>
      <p:ext uri="{BB962C8B-B14F-4D97-AF65-F5344CB8AC3E}">
        <p14:creationId xmlns:p14="http://schemas.microsoft.com/office/powerpoint/2010/main" val="14674228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8">
            <a:extLst>
              <a:ext uri="{FF2B5EF4-FFF2-40B4-BE49-F238E27FC236}">
                <a16:creationId xmlns:a16="http://schemas.microsoft.com/office/drawing/2014/main" id="{81897076-BDA1-4CF3-895B-3CE1E13FA19A}"/>
              </a:ext>
            </a:extLst>
          </p:cNvPr>
          <p:cNvSpPr txBox="1">
            <a:spLocks/>
          </p:cNvSpPr>
          <p:nvPr/>
        </p:nvSpPr>
        <p:spPr>
          <a:xfrm>
            <a:off x="426087" y="467843"/>
            <a:ext cx="11178538"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GB" sz="3200" b="1" kern="0" dirty="0">
                <a:solidFill>
                  <a:srgbClr val="181D22"/>
                </a:solidFill>
                <a:latin typeface="Arial" panose="020B0604020202020204" pitchFamily="34" charset="0"/>
                <a:cs typeface="Arial" panose="020B0604020202020204" pitchFamily="34" charset="0"/>
              </a:rPr>
              <a:t>SECURITY BEST PRACTICES INFUSED </a:t>
            </a:r>
            <a:br>
              <a:rPr lang="en-GB" sz="3200" b="1" kern="0" dirty="0">
                <a:solidFill>
                  <a:srgbClr val="181D22"/>
                </a:solidFill>
                <a:latin typeface="Arial" panose="020B0604020202020204" pitchFamily="34" charset="0"/>
                <a:cs typeface="Arial" panose="020B0604020202020204" pitchFamily="34" charset="0"/>
              </a:rPr>
            </a:br>
            <a:r>
              <a:rPr lang="en-GB" sz="3200" b="1" kern="0" dirty="0">
                <a:solidFill>
                  <a:srgbClr val="181D22"/>
                </a:solidFill>
                <a:latin typeface="Arial" panose="020B0604020202020204" pitchFamily="34" charset="0"/>
                <a:cs typeface="Arial" panose="020B0604020202020204" pitchFamily="34" charset="0"/>
              </a:rPr>
              <a:t>INTO OUR PROCESS</a:t>
            </a:r>
          </a:p>
        </p:txBody>
      </p:sp>
      <p:sp>
        <p:nvSpPr>
          <p:cNvPr id="56" name="Rectangle 55">
            <a:extLst>
              <a:ext uri="{FF2B5EF4-FFF2-40B4-BE49-F238E27FC236}">
                <a16:creationId xmlns:a16="http://schemas.microsoft.com/office/drawing/2014/main" id="{4723E0AC-9B6B-45DF-AD55-DC46803A786B}"/>
              </a:ext>
            </a:extLst>
          </p:cNvPr>
          <p:cNvSpPr/>
          <p:nvPr/>
        </p:nvSpPr>
        <p:spPr>
          <a:xfrm>
            <a:off x="571500" y="1521758"/>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23E92E6-8B22-4476-8D08-F31B36A9691D}"/>
              </a:ext>
            </a:extLst>
          </p:cNvPr>
          <p:cNvGrpSpPr/>
          <p:nvPr/>
        </p:nvGrpSpPr>
        <p:grpSpPr>
          <a:xfrm>
            <a:off x="426087" y="2154882"/>
            <a:ext cx="11520217" cy="3912148"/>
            <a:chOff x="587374" y="1949142"/>
            <a:chExt cx="11520217" cy="3912148"/>
          </a:xfrm>
        </p:grpSpPr>
        <p:sp>
          <p:nvSpPr>
            <p:cNvPr id="50" name="Oval 49">
              <a:extLst>
                <a:ext uri="{FF2B5EF4-FFF2-40B4-BE49-F238E27FC236}">
                  <a16:creationId xmlns:a16="http://schemas.microsoft.com/office/drawing/2014/main" id="{976C38A3-AB74-4EE2-BE76-A34697C696C2}"/>
                </a:ext>
              </a:extLst>
            </p:cNvPr>
            <p:cNvSpPr/>
            <p:nvPr/>
          </p:nvSpPr>
          <p:spPr>
            <a:xfrm>
              <a:off x="3845267" y="4762800"/>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dirty="0">
                <a:ln>
                  <a:noFill/>
                </a:ln>
                <a:solidFill>
                  <a:prstClr val="black">
                    <a:lumMod val="75000"/>
                    <a:lumOff val="25000"/>
                  </a:prstClr>
                </a:solidFill>
                <a:effectLst/>
                <a:uLnTx/>
                <a:uFillTx/>
                <a:latin typeface="Calibri" panose="020F0502020204030204"/>
                <a:ea typeface="Arial Unicode MS"/>
                <a:cs typeface="+mn-cs"/>
              </a:endParaRPr>
            </a:p>
          </p:txBody>
        </p:sp>
        <p:sp>
          <p:nvSpPr>
            <p:cNvPr id="18" name="Oval 17">
              <a:extLst>
                <a:ext uri="{FF2B5EF4-FFF2-40B4-BE49-F238E27FC236}">
                  <a16:creationId xmlns:a16="http://schemas.microsoft.com/office/drawing/2014/main" id="{34D69853-4B81-44ED-A003-FFC2017D97FF}"/>
                </a:ext>
              </a:extLst>
            </p:cNvPr>
            <p:cNvSpPr/>
            <p:nvPr/>
          </p:nvSpPr>
          <p:spPr>
            <a:xfrm>
              <a:off x="5490907" y="3094891"/>
              <a:ext cx="1480803" cy="148080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20" name="Oval 19">
              <a:extLst>
                <a:ext uri="{FF2B5EF4-FFF2-40B4-BE49-F238E27FC236}">
                  <a16:creationId xmlns:a16="http://schemas.microsoft.com/office/drawing/2014/main" id="{91C6B27B-2C6C-46DA-8982-5341647BE2AF}"/>
                </a:ext>
              </a:extLst>
            </p:cNvPr>
            <p:cNvSpPr/>
            <p:nvPr/>
          </p:nvSpPr>
          <p:spPr>
            <a:xfrm>
              <a:off x="3845267" y="3398121"/>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22" name="TextBox 21">
              <a:extLst>
                <a:ext uri="{FF2B5EF4-FFF2-40B4-BE49-F238E27FC236}">
                  <a16:creationId xmlns:a16="http://schemas.microsoft.com/office/drawing/2014/main" id="{63B42E53-C830-493C-9DD2-E4D135EC8612}"/>
                </a:ext>
              </a:extLst>
            </p:cNvPr>
            <p:cNvSpPr txBox="1"/>
            <p:nvPr/>
          </p:nvSpPr>
          <p:spPr>
            <a:xfrm>
              <a:off x="587374" y="2335765"/>
              <a:ext cx="3146707" cy="938719"/>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The business data used across different projects is in compliance with the corporate data privacy regulations and external regulatory requirements. Secure coding practices are followed across all projects </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23" name="TextBox 22">
              <a:extLst>
                <a:ext uri="{FF2B5EF4-FFF2-40B4-BE49-F238E27FC236}">
                  <a16:creationId xmlns:a16="http://schemas.microsoft.com/office/drawing/2014/main" id="{2D1840F0-0102-4463-ADCF-44515C0BEA06}"/>
                </a:ext>
              </a:extLst>
            </p:cNvPr>
            <p:cNvSpPr txBox="1"/>
            <p:nvPr/>
          </p:nvSpPr>
          <p:spPr>
            <a:xfrm>
              <a:off x="587374" y="1983866"/>
              <a:ext cx="3146707" cy="326352"/>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rPr>
                <a:t>Data Governance &amp; SDLC</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endParaRPr>
            </a:p>
          </p:txBody>
        </p:sp>
        <p:sp>
          <p:nvSpPr>
            <p:cNvPr id="25" name="TextBox 24">
              <a:extLst>
                <a:ext uri="{FF2B5EF4-FFF2-40B4-BE49-F238E27FC236}">
                  <a16:creationId xmlns:a16="http://schemas.microsoft.com/office/drawing/2014/main" id="{6FD4EF84-CFEB-4048-AA51-A7E87C2D2629}"/>
                </a:ext>
              </a:extLst>
            </p:cNvPr>
            <p:cNvSpPr txBox="1"/>
            <p:nvPr/>
          </p:nvSpPr>
          <p:spPr>
            <a:xfrm>
              <a:off x="587374" y="3666071"/>
              <a:ext cx="3146707" cy="769441"/>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All the Chinese sites are ISO27001 certified. Redmond (USA) and Hyderabad </a:t>
              </a:r>
            </a:p>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(India) sites are in the process to get certified in the next 6 months </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26" name="TextBox 25">
              <a:extLst>
                <a:ext uri="{FF2B5EF4-FFF2-40B4-BE49-F238E27FC236}">
                  <a16:creationId xmlns:a16="http://schemas.microsoft.com/office/drawing/2014/main" id="{26934323-3D68-49F4-AE6B-2CCCC26B5716}"/>
                </a:ext>
              </a:extLst>
            </p:cNvPr>
            <p:cNvSpPr txBox="1"/>
            <p:nvPr/>
          </p:nvSpPr>
          <p:spPr>
            <a:xfrm>
              <a:off x="587374" y="3365418"/>
              <a:ext cx="3146707" cy="326352"/>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rPr>
                <a:t>ISO27001 Implementation</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endParaRPr>
            </a:p>
          </p:txBody>
        </p:sp>
        <p:sp>
          <p:nvSpPr>
            <p:cNvPr id="28" name="TextBox 27">
              <a:extLst>
                <a:ext uri="{FF2B5EF4-FFF2-40B4-BE49-F238E27FC236}">
                  <a16:creationId xmlns:a16="http://schemas.microsoft.com/office/drawing/2014/main" id="{3317E01F-A965-401E-A81B-58C697A0CE69}"/>
                </a:ext>
              </a:extLst>
            </p:cNvPr>
            <p:cNvSpPr txBox="1"/>
            <p:nvPr/>
          </p:nvSpPr>
          <p:spPr>
            <a:xfrm>
              <a:off x="587374" y="5055983"/>
              <a:ext cx="3146707" cy="600164"/>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Adequate physical and administrative environment is setup in compliance with HIPAA requirements</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29" name="TextBox 28">
              <a:extLst>
                <a:ext uri="{FF2B5EF4-FFF2-40B4-BE49-F238E27FC236}">
                  <a16:creationId xmlns:a16="http://schemas.microsoft.com/office/drawing/2014/main" id="{F5138F2E-D7D8-45D6-9DDC-2315A5C68997}"/>
                </a:ext>
              </a:extLst>
            </p:cNvPr>
            <p:cNvSpPr txBox="1"/>
            <p:nvPr/>
          </p:nvSpPr>
          <p:spPr>
            <a:xfrm>
              <a:off x="587374" y="4758936"/>
              <a:ext cx="3146707" cy="326352"/>
            </a:xfrm>
            <a:prstGeom prst="rect">
              <a:avLst/>
            </a:prstGeom>
            <a:noFill/>
          </p:spPr>
          <p:txBody>
            <a:bodyPr wrap="square" rtlCol="0" anchor="ctr">
              <a:spAutoFit/>
            </a:bodyPr>
            <a:lstStyle/>
            <a:p>
              <a:pPr marL="0" marR="0" lvl="0" indent="0" algn="r"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rPr>
                <a:t>HIPAA Compliance</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endParaRPr>
            </a:p>
          </p:txBody>
        </p:sp>
        <p:sp>
          <p:nvSpPr>
            <p:cNvPr id="30" name="Oval 29">
              <a:extLst>
                <a:ext uri="{FF2B5EF4-FFF2-40B4-BE49-F238E27FC236}">
                  <a16:creationId xmlns:a16="http://schemas.microsoft.com/office/drawing/2014/main" id="{DD687916-6CD6-4794-A2A6-0610AC58B0CB}"/>
                </a:ext>
              </a:extLst>
            </p:cNvPr>
            <p:cNvSpPr/>
            <p:nvPr/>
          </p:nvSpPr>
          <p:spPr>
            <a:xfrm flipH="1">
              <a:off x="7760314" y="1951825"/>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l"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31" name="Oval 30">
              <a:extLst>
                <a:ext uri="{FF2B5EF4-FFF2-40B4-BE49-F238E27FC236}">
                  <a16:creationId xmlns:a16="http://schemas.microsoft.com/office/drawing/2014/main" id="{13052D22-A54A-432B-91FC-256CCA3E2682}"/>
                </a:ext>
              </a:extLst>
            </p:cNvPr>
            <p:cNvSpPr/>
            <p:nvPr/>
          </p:nvSpPr>
          <p:spPr>
            <a:xfrm flipH="1">
              <a:off x="7760314" y="3398121"/>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l"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33" name="TextBox 32">
              <a:extLst>
                <a:ext uri="{FF2B5EF4-FFF2-40B4-BE49-F238E27FC236}">
                  <a16:creationId xmlns:a16="http://schemas.microsoft.com/office/drawing/2014/main" id="{545E6D03-C878-45DD-8E42-D99870FB7ACB}"/>
                </a:ext>
              </a:extLst>
            </p:cNvPr>
            <p:cNvSpPr txBox="1"/>
            <p:nvPr/>
          </p:nvSpPr>
          <p:spPr>
            <a:xfrm flipH="1">
              <a:off x="8745844" y="2241996"/>
              <a:ext cx="3146707" cy="769441"/>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Risk Management procedures are formalized and implemented to reduce the risk impact through unified risk identification, analysis and treatment</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34" name="TextBox 33">
              <a:extLst>
                <a:ext uri="{FF2B5EF4-FFF2-40B4-BE49-F238E27FC236}">
                  <a16:creationId xmlns:a16="http://schemas.microsoft.com/office/drawing/2014/main" id="{B4FD8540-A5B8-4583-A082-144A58D06B0D}"/>
                </a:ext>
              </a:extLst>
            </p:cNvPr>
            <p:cNvSpPr txBox="1"/>
            <p:nvPr/>
          </p:nvSpPr>
          <p:spPr>
            <a:xfrm flipH="1">
              <a:off x="8745843" y="1949142"/>
              <a:ext cx="3146707" cy="326351"/>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Arial Unicode MS"/>
                  <a:cs typeface="Arial" pitchFamily="34" charset="0"/>
                </a:rPr>
                <a:t>Risk Management</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Arial Unicode MS"/>
                <a:cs typeface="Arial" pitchFamily="34" charset="0"/>
              </a:endParaRPr>
            </a:p>
          </p:txBody>
        </p:sp>
        <p:sp>
          <p:nvSpPr>
            <p:cNvPr id="36" name="TextBox 35">
              <a:extLst>
                <a:ext uri="{FF2B5EF4-FFF2-40B4-BE49-F238E27FC236}">
                  <a16:creationId xmlns:a16="http://schemas.microsoft.com/office/drawing/2014/main" id="{77B3DF7E-BADA-43A7-A8C0-AF05EB0EC060}"/>
                </a:ext>
              </a:extLst>
            </p:cNvPr>
            <p:cNvSpPr txBox="1"/>
            <p:nvPr/>
          </p:nvSpPr>
          <p:spPr>
            <a:xfrm flipH="1">
              <a:off x="8745844" y="3817837"/>
              <a:ext cx="3146707" cy="600164"/>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Data protection regulations such as GDPR are implemented with strong security and privacy controls in place </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37" name="TextBox 36">
              <a:extLst>
                <a:ext uri="{FF2B5EF4-FFF2-40B4-BE49-F238E27FC236}">
                  <a16:creationId xmlns:a16="http://schemas.microsoft.com/office/drawing/2014/main" id="{B549236D-35B4-462E-BB5E-0F4BDBA4436C}"/>
                </a:ext>
              </a:extLst>
            </p:cNvPr>
            <p:cNvSpPr txBox="1"/>
            <p:nvPr/>
          </p:nvSpPr>
          <p:spPr>
            <a:xfrm flipH="1">
              <a:off x="8745841" y="3270795"/>
              <a:ext cx="3361750" cy="584775"/>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rPr>
                <a:t>General Data Protection Regulation</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endParaRPr>
            </a:p>
          </p:txBody>
        </p:sp>
        <p:sp>
          <p:nvSpPr>
            <p:cNvPr id="39" name="TextBox 38">
              <a:extLst>
                <a:ext uri="{FF2B5EF4-FFF2-40B4-BE49-F238E27FC236}">
                  <a16:creationId xmlns:a16="http://schemas.microsoft.com/office/drawing/2014/main" id="{77E1AB90-01ED-4B08-ABA6-4A94D05408A4}"/>
                </a:ext>
              </a:extLst>
            </p:cNvPr>
            <p:cNvSpPr txBox="1"/>
            <p:nvPr/>
          </p:nvSpPr>
          <p:spPr>
            <a:xfrm flipH="1">
              <a:off x="8745843" y="5091849"/>
              <a:ext cx="3146707" cy="769441"/>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rPr>
                <a:t>Required infrastructure controls related to network security and information security are setup to be in compliance with client and regulatory requirements </a:t>
              </a:r>
              <a:endParaRPr kumimoji="0" lang="ko-KR" altLang="en-US" sz="1100" b="0" i="0" u="none" strike="noStrike" kern="1200" cap="none" spc="0" normalizeH="0" baseline="0" noProof="0" dirty="0">
                <a:ln>
                  <a:noFill/>
                </a:ln>
                <a:solidFill>
                  <a:srgbClr val="0F1622"/>
                </a:solidFill>
                <a:effectLst/>
                <a:uLnTx/>
                <a:uFillTx/>
                <a:latin typeface="Arial" panose="020B0604020202020204"/>
                <a:ea typeface="Arial Unicode MS"/>
                <a:cs typeface="Arial" pitchFamily="34" charset="0"/>
              </a:endParaRPr>
            </a:p>
          </p:txBody>
        </p:sp>
        <p:sp>
          <p:nvSpPr>
            <p:cNvPr id="40" name="TextBox 39">
              <a:extLst>
                <a:ext uri="{FF2B5EF4-FFF2-40B4-BE49-F238E27FC236}">
                  <a16:creationId xmlns:a16="http://schemas.microsoft.com/office/drawing/2014/main" id="{740ED48F-B55C-494B-8717-396C6155B766}"/>
                </a:ext>
              </a:extLst>
            </p:cNvPr>
            <p:cNvSpPr txBox="1"/>
            <p:nvPr/>
          </p:nvSpPr>
          <p:spPr>
            <a:xfrm flipH="1">
              <a:off x="8745843" y="4796053"/>
              <a:ext cx="3146707" cy="326351"/>
            </a:xfrm>
            <a:prstGeom prst="rect">
              <a:avLst/>
            </a:prstGeom>
            <a:noFill/>
          </p:spPr>
          <p:txBody>
            <a:bodyPr wrap="square" rtlCol="0" anchor="ctr">
              <a:spAutoFit/>
            </a:bodyPr>
            <a:lstStyle/>
            <a:p>
              <a:pPr marL="0" marR="0" lvl="0" indent="0" algn="l" defTabSz="121917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rPr>
                <a:t>Infrastructure Security</a:t>
              </a:r>
              <a:endParaRPr kumimoji="0" lang="ko-KR" altLang="en-US" sz="1600" b="1" i="0" u="none" strike="noStrike" kern="1200" cap="none" spc="0" normalizeH="0" baseline="0" noProof="0" dirty="0">
                <a:ln>
                  <a:noFill/>
                </a:ln>
                <a:solidFill>
                  <a:srgbClr val="004281"/>
                </a:solidFill>
                <a:effectLst/>
                <a:uLnTx/>
                <a:uFillTx/>
                <a:latin typeface="Arial" panose="020B0604020202020204"/>
                <a:ea typeface="굴림" panose="020B0600000101010101" pitchFamily="34" charset="-127"/>
                <a:cs typeface="Arial" pitchFamily="34" charset="0"/>
              </a:endParaRPr>
            </a:p>
          </p:txBody>
        </p:sp>
        <p:cxnSp>
          <p:nvCxnSpPr>
            <p:cNvPr id="41" name="Straight Connector 40">
              <a:extLst>
                <a:ext uri="{FF2B5EF4-FFF2-40B4-BE49-F238E27FC236}">
                  <a16:creationId xmlns:a16="http://schemas.microsoft.com/office/drawing/2014/main" id="{B4A892B4-5C9B-4FBC-8F0D-9DF709666FBE}"/>
                </a:ext>
              </a:extLst>
            </p:cNvPr>
            <p:cNvCxnSpPr>
              <a:cxnSpLocks/>
              <a:stCxn id="18" idx="2"/>
              <a:endCxn id="20" idx="6"/>
            </p:cNvCxnSpPr>
            <p:nvPr/>
          </p:nvCxnSpPr>
          <p:spPr>
            <a:xfrm flipH="1">
              <a:off x="4719610" y="3835292"/>
              <a:ext cx="771297" cy="0"/>
            </a:xfrm>
            <a:prstGeom prst="line">
              <a:avLst/>
            </a:prstGeom>
            <a:noFill/>
            <a:ln w="25400" cap="flat" cmpd="sng" algn="ctr">
              <a:solidFill>
                <a:schemeClr val="accent2"/>
              </a:solidFill>
              <a:prstDash val="solid"/>
              <a:miter lim="800000"/>
            </a:ln>
            <a:effectLst/>
          </p:spPr>
        </p:cxnSp>
        <p:cxnSp>
          <p:nvCxnSpPr>
            <p:cNvPr id="42" name="Straight Connector 41">
              <a:extLst>
                <a:ext uri="{FF2B5EF4-FFF2-40B4-BE49-F238E27FC236}">
                  <a16:creationId xmlns:a16="http://schemas.microsoft.com/office/drawing/2014/main" id="{4DA468DC-C13E-4118-AED1-19A974CA4041}"/>
                </a:ext>
              </a:extLst>
            </p:cNvPr>
            <p:cNvCxnSpPr>
              <a:stCxn id="18" idx="6"/>
              <a:endCxn id="31" idx="6"/>
            </p:cNvCxnSpPr>
            <p:nvPr/>
          </p:nvCxnSpPr>
          <p:spPr>
            <a:xfrm>
              <a:off x="6971709" y="3835292"/>
              <a:ext cx="788605" cy="0"/>
            </a:xfrm>
            <a:prstGeom prst="line">
              <a:avLst/>
            </a:prstGeom>
            <a:noFill/>
            <a:ln w="25400" cap="flat" cmpd="sng" algn="ctr">
              <a:solidFill>
                <a:schemeClr val="accent2"/>
              </a:solidFill>
              <a:prstDash val="solid"/>
              <a:miter lim="800000"/>
            </a:ln>
            <a:effectLst/>
          </p:spPr>
        </p:cxnSp>
        <p:cxnSp>
          <p:nvCxnSpPr>
            <p:cNvPr id="43" name="Elbow Connector 32">
              <a:extLst>
                <a:ext uri="{FF2B5EF4-FFF2-40B4-BE49-F238E27FC236}">
                  <a16:creationId xmlns:a16="http://schemas.microsoft.com/office/drawing/2014/main" id="{B5CD7421-22C1-4FA4-9DAB-CC94F56D679E}"/>
                </a:ext>
              </a:extLst>
            </p:cNvPr>
            <p:cNvCxnSpPr>
              <a:cxnSpLocks/>
              <a:stCxn id="18" idx="3"/>
              <a:endCxn id="50" idx="6"/>
            </p:cNvCxnSpPr>
            <p:nvPr/>
          </p:nvCxnSpPr>
          <p:spPr>
            <a:xfrm rot="5400000">
              <a:off x="4793123" y="4285326"/>
              <a:ext cx="841135" cy="988156"/>
            </a:xfrm>
            <a:prstGeom prst="bentConnector2">
              <a:avLst/>
            </a:prstGeom>
            <a:noFill/>
            <a:ln w="25400" cap="flat" cmpd="sng" algn="ctr">
              <a:solidFill>
                <a:schemeClr val="accent2"/>
              </a:solidFill>
              <a:prstDash val="solid"/>
              <a:miter lim="800000"/>
            </a:ln>
            <a:effectLst/>
          </p:spPr>
        </p:cxnSp>
        <p:cxnSp>
          <p:nvCxnSpPr>
            <p:cNvPr id="44" name="Elbow Connector 33">
              <a:extLst>
                <a:ext uri="{FF2B5EF4-FFF2-40B4-BE49-F238E27FC236}">
                  <a16:creationId xmlns:a16="http://schemas.microsoft.com/office/drawing/2014/main" id="{191B4DB0-C1AC-4560-885E-2F5EFED4CAFB}"/>
                </a:ext>
              </a:extLst>
            </p:cNvPr>
            <p:cNvCxnSpPr>
              <a:cxnSpLocks/>
              <a:stCxn id="18" idx="1"/>
            </p:cNvCxnSpPr>
            <p:nvPr/>
          </p:nvCxnSpPr>
          <p:spPr>
            <a:xfrm rot="16200000" flipV="1">
              <a:off x="4793123" y="2397105"/>
              <a:ext cx="841135" cy="988156"/>
            </a:xfrm>
            <a:prstGeom prst="bentConnector2">
              <a:avLst/>
            </a:prstGeom>
            <a:noFill/>
            <a:ln w="25400" cap="flat" cmpd="sng" algn="ctr">
              <a:solidFill>
                <a:schemeClr val="accent2"/>
              </a:solidFill>
              <a:prstDash val="solid"/>
              <a:miter lim="800000"/>
            </a:ln>
            <a:effectLst/>
          </p:spPr>
        </p:cxnSp>
        <p:cxnSp>
          <p:nvCxnSpPr>
            <p:cNvPr id="45" name="Elbow Connector 34">
              <a:extLst>
                <a:ext uri="{FF2B5EF4-FFF2-40B4-BE49-F238E27FC236}">
                  <a16:creationId xmlns:a16="http://schemas.microsoft.com/office/drawing/2014/main" id="{4EA55D80-3190-42AC-AD86-2B608BFA94FF}"/>
                </a:ext>
              </a:extLst>
            </p:cNvPr>
            <p:cNvCxnSpPr>
              <a:cxnSpLocks/>
              <a:stCxn id="18" idx="7"/>
            </p:cNvCxnSpPr>
            <p:nvPr/>
          </p:nvCxnSpPr>
          <p:spPr>
            <a:xfrm rot="5400000" flipH="1" flipV="1">
              <a:off x="6837017" y="2388453"/>
              <a:ext cx="841135" cy="1005462"/>
            </a:xfrm>
            <a:prstGeom prst="bentConnector2">
              <a:avLst/>
            </a:prstGeom>
            <a:noFill/>
            <a:ln w="25400" cap="flat" cmpd="sng" algn="ctr">
              <a:solidFill>
                <a:schemeClr val="accent2"/>
              </a:solidFill>
              <a:prstDash val="solid"/>
              <a:miter lim="800000"/>
            </a:ln>
            <a:effectLst/>
          </p:spPr>
        </p:cxnSp>
        <p:cxnSp>
          <p:nvCxnSpPr>
            <p:cNvPr id="46" name="Elbow Connector 35">
              <a:extLst>
                <a:ext uri="{FF2B5EF4-FFF2-40B4-BE49-F238E27FC236}">
                  <a16:creationId xmlns:a16="http://schemas.microsoft.com/office/drawing/2014/main" id="{043C4349-7DF0-4850-98D8-C86757B15AC5}"/>
                </a:ext>
              </a:extLst>
            </p:cNvPr>
            <p:cNvCxnSpPr>
              <a:cxnSpLocks/>
              <a:stCxn id="18" idx="5"/>
              <a:endCxn id="59" idx="6"/>
            </p:cNvCxnSpPr>
            <p:nvPr/>
          </p:nvCxnSpPr>
          <p:spPr>
            <a:xfrm rot="16200000" flipH="1">
              <a:off x="6837017" y="4276672"/>
              <a:ext cx="841135" cy="1005462"/>
            </a:xfrm>
            <a:prstGeom prst="bentConnector2">
              <a:avLst/>
            </a:prstGeom>
            <a:noFill/>
            <a:ln w="25400" cap="flat" cmpd="sng" algn="ctr">
              <a:solidFill>
                <a:schemeClr val="accent2"/>
              </a:solidFill>
              <a:prstDash val="solid"/>
              <a:miter lim="800000"/>
            </a:ln>
            <a:effectLst/>
          </p:spPr>
        </p:cxnSp>
        <p:sp>
          <p:nvSpPr>
            <p:cNvPr id="53" name="Oval 52">
              <a:extLst>
                <a:ext uri="{FF2B5EF4-FFF2-40B4-BE49-F238E27FC236}">
                  <a16:creationId xmlns:a16="http://schemas.microsoft.com/office/drawing/2014/main" id="{6528EBA9-B914-4E2F-998A-FEBF9691A6F2}"/>
                </a:ext>
              </a:extLst>
            </p:cNvPr>
            <p:cNvSpPr/>
            <p:nvPr/>
          </p:nvSpPr>
          <p:spPr>
            <a:xfrm>
              <a:off x="3845267" y="1951825"/>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57" name="Oval 21">
              <a:extLst>
                <a:ext uri="{FF2B5EF4-FFF2-40B4-BE49-F238E27FC236}">
                  <a16:creationId xmlns:a16="http://schemas.microsoft.com/office/drawing/2014/main" id="{A6C0D08D-51D0-40D7-AF6F-1806DE7C405E}"/>
                </a:ext>
              </a:extLst>
            </p:cNvPr>
            <p:cNvSpPr>
              <a:spLocks noChangeAspect="1"/>
            </p:cNvSpPr>
            <p:nvPr/>
          </p:nvSpPr>
          <p:spPr>
            <a:xfrm>
              <a:off x="5953901" y="3555566"/>
              <a:ext cx="554816" cy="55945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ysClr val="window" lastClr="FFFFFF"/>
            </a:solidFill>
            <a:ln w="1270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sp>
          <p:nvSpPr>
            <p:cNvPr id="59" name="Oval 58">
              <a:extLst>
                <a:ext uri="{FF2B5EF4-FFF2-40B4-BE49-F238E27FC236}">
                  <a16:creationId xmlns:a16="http://schemas.microsoft.com/office/drawing/2014/main" id="{8D49DE08-95E1-4D3C-8D88-27AEB6A76DC4}"/>
                </a:ext>
              </a:extLst>
            </p:cNvPr>
            <p:cNvSpPr/>
            <p:nvPr/>
          </p:nvSpPr>
          <p:spPr>
            <a:xfrm flipH="1">
              <a:off x="7760314" y="4762800"/>
              <a:ext cx="874343" cy="874343"/>
            </a:xfrm>
            <a:prstGeom prst="ellipse">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l"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black">
                    <a:lumMod val="75000"/>
                    <a:lumOff val="25000"/>
                  </a:prstClr>
                </a:solidFill>
                <a:effectLst/>
                <a:uLnTx/>
                <a:uFillTx/>
                <a:latin typeface="Calibri" panose="020F0502020204030204"/>
                <a:ea typeface="Arial Unicode MS"/>
                <a:cs typeface="+mn-cs"/>
              </a:endParaRPr>
            </a:p>
          </p:txBody>
        </p:sp>
        <p:pic>
          <p:nvPicPr>
            <p:cNvPr id="4" name="Graphic 3">
              <a:extLst>
                <a:ext uri="{FF2B5EF4-FFF2-40B4-BE49-F238E27FC236}">
                  <a16:creationId xmlns:a16="http://schemas.microsoft.com/office/drawing/2014/main" id="{283FC724-B163-4DD1-BFC0-CCB7C6E7212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746" y="3618066"/>
              <a:ext cx="572365" cy="427138"/>
            </a:xfrm>
            <a:prstGeom prst="rect">
              <a:avLst/>
            </a:prstGeom>
          </p:spPr>
        </p:pic>
        <p:pic>
          <p:nvPicPr>
            <p:cNvPr id="5" name="Graphic 4">
              <a:extLst>
                <a:ext uri="{FF2B5EF4-FFF2-40B4-BE49-F238E27FC236}">
                  <a16:creationId xmlns:a16="http://schemas.microsoft.com/office/drawing/2014/main" id="{C284742E-D6CF-45CE-BF1D-BCEF3D9550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800" y="3323879"/>
              <a:ext cx="1028665" cy="1028665"/>
            </a:xfrm>
            <a:prstGeom prst="rect">
              <a:avLst/>
            </a:prstGeom>
          </p:spPr>
        </p:pic>
        <p:pic>
          <p:nvPicPr>
            <p:cNvPr id="10" name="Graphic 9">
              <a:extLst>
                <a:ext uri="{FF2B5EF4-FFF2-40B4-BE49-F238E27FC236}">
                  <a16:creationId xmlns:a16="http://schemas.microsoft.com/office/drawing/2014/main" id="{C30ACFCF-F0F1-4D33-8E44-DE72E7245E8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1896" y="5000597"/>
              <a:ext cx="476304" cy="432137"/>
            </a:xfrm>
            <a:prstGeom prst="rect">
              <a:avLst/>
            </a:prstGeom>
          </p:spPr>
        </p:pic>
        <p:pic>
          <p:nvPicPr>
            <p:cNvPr id="11" name="Graphic 10">
              <a:extLst>
                <a:ext uri="{FF2B5EF4-FFF2-40B4-BE49-F238E27FC236}">
                  <a16:creationId xmlns:a16="http://schemas.microsoft.com/office/drawing/2014/main" id="{B3C28356-FA92-4DD6-ABD4-ED5185DC261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19537" y="2093067"/>
              <a:ext cx="566144" cy="566144"/>
            </a:xfrm>
            <a:prstGeom prst="rect">
              <a:avLst/>
            </a:prstGeom>
          </p:spPr>
        </p:pic>
        <p:pic>
          <p:nvPicPr>
            <p:cNvPr id="12" name="Graphic 11">
              <a:extLst>
                <a:ext uri="{FF2B5EF4-FFF2-40B4-BE49-F238E27FC236}">
                  <a16:creationId xmlns:a16="http://schemas.microsoft.com/office/drawing/2014/main" id="{4A374E2B-BB1E-4C21-A5F3-4264AD4362B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20162" y="2141807"/>
              <a:ext cx="528800" cy="505974"/>
            </a:xfrm>
            <a:prstGeom prst="rect">
              <a:avLst/>
            </a:prstGeom>
          </p:spPr>
        </p:pic>
        <p:pic>
          <p:nvPicPr>
            <p:cNvPr id="13" name="Graphic 12">
              <a:extLst>
                <a:ext uri="{FF2B5EF4-FFF2-40B4-BE49-F238E27FC236}">
                  <a16:creationId xmlns:a16="http://schemas.microsoft.com/office/drawing/2014/main" id="{78A263D9-86BF-4137-8E9A-5BE147159B4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7707" y="3632668"/>
              <a:ext cx="545546" cy="389675"/>
            </a:xfrm>
            <a:prstGeom prst="rect">
              <a:avLst/>
            </a:prstGeom>
          </p:spPr>
        </p:pic>
        <p:sp>
          <p:nvSpPr>
            <p:cNvPr id="15" name="Flowchart: Merge 14">
              <a:extLst>
                <a:ext uri="{FF2B5EF4-FFF2-40B4-BE49-F238E27FC236}">
                  <a16:creationId xmlns:a16="http://schemas.microsoft.com/office/drawing/2014/main" id="{ADD8629B-A745-48B4-B98A-A5DE423ED2BB}"/>
                </a:ext>
              </a:extLst>
            </p:cNvPr>
            <p:cNvSpPr/>
            <p:nvPr/>
          </p:nvSpPr>
          <p:spPr>
            <a:xfrm rot="16200000">
              <a:off x="4203056" y="5096650"/>
              <a:ext cx="197494" cy="197494"/>
            </a:xfrm>
            <a:prstGeom prst="flowChartMerg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20983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86BC546-1B35-41D6-B597-6B47995652AF}"/>
              </a:ext>
            </a:extLst>
          </p:cNvPr>
          <p:cNvPicPr>
            <a:picLocks noChangeAspect="1"/>
          </p:cNvPicPr>
          <p:nvPr/>
        </p:nvPicPr>
        <p:blipFill rotWithShape="1">
          <a:blip r:embed="rId2">
            <a:extLst>
              <a:ext uri="{28A0092B-C50C-407E-A947-70E740481C1C}">
                <a14:useLocalDpi xmlns:a14="http://schemas.microsoft.com/office/drawing/2010/main" val="0"/>
              </a:ext>
            </a:extLst>
          </a:blip>
          <a:srcRect l="2121" t="7762" r="15057" b="7813"/>
          <a:stretch/>
        </p:blipFill>
        <p:spPr>
          <a:xfrm>
            <a:off x="0" y="0"/>
            <a:ext cx="12199063" cy="6858000"/>
          </a:xfrm>
          <a:prstGeom prst="rect">
            <a:avLst/>
          </a:prstGeom>
        </p:spPr>
      </p:pic>
      <p:sp>
        <p:nvSpPr>
          <p:cNvPr id="32" name="Rectangle 31">
            <a:extLst>
              <a:ext uri="{FF2B5EF4-FFF2-40B4-BE49-F238E27FC236}">
                <a16:creationId xmlns:a16="http://schemas.microsoft.com/office/drawing/2014/main" id="{3AFDFACE-0605-4200-80E3-6C18F8BDACE5}"/>
              </a:ext>
            </a:extLst>
          </p:cNvPr>
          <p:cNvSpPr/>
          <p:nvPr/>
        </p:nvSpPr>
        <p:spPr>
          <a:xfrm>
            <a:off x="0" y="-3083"/>
            <a:ext cx="12199063" cy="6858000"/>
          </a:xfrm>
          <a:prstGeom prst="rect">
            <a:avLst/>
          </a:prstGeom>
          <a:solidFill>
            <a:srgbClr val="0F162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20745A2C-DF2F-594B-ABB7-4156003C3CDA}"/>
              </a:ext>
            </a:extLst>
          </p:cNvPr>
          <p:cNvGrpSpPr/>
          <p:nvPr/>
        </p:nvGrpSpPr>
        <p:grpSpPr>
          <a:xfrm>
            <a:off x="5448982" y="3355511"/>
            <a:ext cx="6651277" cy="3083804"/>
            <a:chOff x="572485" y="2588174"/>
            <a:chExt cx="6651277" cy="3083804"/>
          </a:xfrm>
        </p:grpSpPr>
        <p:sp>
          <p:nvSpPr>
            <p:cNvPr id="13" name="TextBox 104">
              <a:extLst>
                <a:ext uri="{FF2B5EF4-FFF2-40B4-BE49-F238E27FC236}">
                  <a16:creationId xmlns:a16="http://schemas.microsoft.com/office/drawing/2014/main" id="{47190B0A-D442-447F-8733-F5D1853B4A27}"/>
                </a:ext>
              </a:extLst>
            </p:cNvPr>
            <p:cNvSpPr txBox="1">
              <a:spLocks noChangeArrowheads="1"/>
            </p:cNvSpPr>
            <p:nvPr/>
          </p:nvSpPr>
          <p:spPr bwMode="auto">
            <a:xfrm>
              <a:off x="4185660" y="3640801"/>
              <a:ext cx="3038102" cy="203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332">
                <a:spcAft>
                  <a:spcPts val="600"/>
                </a:spcAft>
                <a:defRPr/>
              </a:pPr>
              <a:r>
                <a:rPr lang="en-US" altLang="en-US" sz="2400" b="1" dirty="0">
                  <a:solidFill>
                    <a:srgbClr val="FF0000"/>
                  </a:solidFill>
                </a:rPr>
                <a:t>RUN DIFFERENT</a:t>
              </a:r>
            </a:p>
            <a:p>
              <a:pPr defTabSz="914332">
                <a:lnSpc>
                  <a:spcPts val="2200"/>
                </a:lnSpc>
                <a:spcAft>
                  <a:spcPts val="600"/>
                </a:spcAft>
                <a:defRPr/>
              </a:pPr>
              <a:r>
                <a:rPr lang="en-US" altLang="en-US" dirty="0">
                  <a:solidFill>
                    <a:schemeClr val="bg1"/>
                  </a:solidFill>
                </a:rPr>
                <a:t>New </a:t>
              </a:r>
              <a:r>
                <a:rPr lang="en-US" altLang="en-US" b="1" dirty="0">
                  <a:solidFill>
                    <a:schemeClr val="bg1"/>
                  </a:solidFill>
                </a:rPr>
                <a:t>digital business capabilities </a:t>
              </a:r>
              <a:r>
                <a:rPr lang="en-US" altLang="en-US" dirty="0">
                  <a:solidFill>
                    <a:schemeClr val="bg1"/>
                  </a:solidFill>
                </a:rPr>
                <a:t>to drive relevance, </a:t>
              </a:r>
              <a:br>
                <a:rPr lang="en-US" altLang="en-US" dirty="0">
                  <a:solidFill>
                    <a:schemeClr val="bg1"/>
                  </a:solidFill>
                </a:rPr>
              </a:br>
              <a:r>
                <a:rPr lang="en-US" altLang="en-US" dirty="0">
                  <a:solidFill>
                    <a:schemeClr val="bg1"/>
                  </a:solidFill>
                </a:rPr>
                <a:t>revenue &amp; growth.</a:t>
              </a:r>
            </a:p>
          </p:txBody>
        </p:sp>
        <p:sp>
          <p:nvSpPr>
            <p:cNvPr id="14" name="TextBox 104">
              <a:extLst>
                <a:ext uri="{FF2B5EF4-FFF2-40B4-BE49-F238E27FC236}">
                  <a16:creationId xmlns:a16="http://schemas.microsoft.com/office/drawing/2014/main" id="{068F50C2-2EE1-4A39-9EFE-481A6681D634}"/>
                </a:ext>
              </a:extLst>
            </p:cNvPr>
            <p:cNvSpPr txBox="1">
              <a:spLocks noChangeArrowheads="1"/>
            </p:cNvSpPr>
            <p:nvPr/>
          </p:nvSpPr>
          <p:spPr bwMode="auto">
            <a:xfrm>
              <a:off x="572485" y="3640801"/>
              <a:ext cx="2963195" cy="18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defTabSz="914332">
                <a:spcAft>
                  <a:spcPts val="600"/>
                </a:spcAft>
                <a:defRPr/>
              </a:pPr>
              <a:r>
                <a:rPr lang="en-US" altLang="en-US" sz="2400" b="1" dirty="0">
                  <a:solidFill>
                    <a:srgbClr val="FF0000"/>
                  </a:solidFill>
                </a:rPr>
                <a:t>RUN FASTER</a:t>
              </a:r>
            </a:p>
            <a:p>
              <a:pPr algn="r" defTabSz="914332">
                <a:lnSpc>
                  <a:spcPts val="2200"/>
                </a:lnSpc>
                <a:spcAft>
                  <a:spcPts val="600"/>
                </a:spcAft>
                <a:defRPr/>
              </a:pPr>
              <a:r>
                <a:rPr lang="en-IN" altLang="en-US" dirty="0">
                  <a:solidFill>
                    <a:schemeClr val="bg1"/>
                  </a:solidFill>
                </a:rPr>
                <a:t>Achieve new levels of </a:t>
              </a:r>
              <a:r>
                <a:rPr lang="en-IN" altLang="en-US" b="1" dirty="0">
                  <a:solidFill>
                    <a:schemeClr val="bg1"/>
                  </a:solidFill>
                </a:rPr>
                <a:t>performance</a:t>
              </a:r>
              <a:r>
                <a:rPr lang="en-IN" altLang="en-US" dirty="0">
                  <a:solidFill>
                    <a:schemeClr val="bg1"/>
                  </a:solidFill>
                </a:rPr>
                <a:t> to </a:t>
              </a:r>
              <a:r>
                <a:rPr lang="en-IN" altLang="en-US" b="1" dirty="0">
                  <a:solidFill>
                    <a:schemeClr val="bg1"/>
                  </a:solidFill>
                </a:rPr>
                <a:t>reduce cost </a:t>
              </a:r>
              <a:r>
                <a:rPr lang="en-IN" altLang="en-US" dirty="0">
                  <a:solidFill>
                    <a:schemeClr val="bg1"/>
                  </a:solidFill>
                </a:rPr>
                <a:t>and improve </a:t>
              </a:r>
              <a:br>
                <a:rPr lang="en-IN" altLang="en-US" dirty="0">
                  <a:solidFill>
                    <a:schemeClr val="bg1"/>
                  </a:solidFill>
                </a:rPr>
              </a:br>
              <a:r>
                <a:rPr lang="en-IN" altLang="en-US" b="1" dirty="0">
                  <a:solidFill>
                    <a:schemeClr val="bg1"/>
                  </a:solidFill>
                </a:rPr>
                <a:t>operational efficiency.</a:t>
              </a:r>
            </a:p>
          </p:txBody>
        </p:sp>
        <p:cxnSp>
          <p:nvCxnSpPr>
            <p:cNvPr id="25" name="Straight Connector 24">
              <a:extLst>
                <a:ext uri="{FF2B5EF4-FFF2-40B4-BE49-F238E27FC236}">
                  <a16:creationId xmlns:a16="http://schemas.microsoft.com/office/drawing/2014/main" id="{A05CB0F5-EFF2-4972-B801-E8E7D077816F}"/>
                </a:ext>
              </a:extLst>
            </p:cNvPr>
            <p:cNvCxnSpPr>
              <a:cxnSpLocks/>
            </p:cNvCxnSpPr>
            <p:nvPr/>
          </p:nvCxnSpPr>
          <p:spPr>
            <a:xfrm>
              <a:off x="3916680" y="3740356"/>
              <a:ext cx="0" cy="14368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0B0F93D-C047-4CFA-AF30-9CFE149A79AB}"/>
                </a:ext>
              </a:extLst>
            </p:cNvPr>
            <p:cNvSpPr/>
            <p:nvPr/>
          </p:nvSpPr>
          <p:spPr>
            <a:xfrm>
              <a:off x="1939650" y="2588174"/>
              <a:ext cx="3965124" cy="954107"/>
            </a:xfrm>
            <a:prstGeom prst="rect">
              <a:avLst/>
            </a:prstGeom>
          </p:spPr>
          <p:txBody>
            <a:bodyPr wrap="none">
              <a:spAutoFit/>
            </a:bodyPr>
            <a:lstStyle/>
            <a:p>
              <a:pPr algn="ctr"/>
              <a:r>
                <a:rPr lang="en-US" sz="2800" b="1" dirty="0">
                  <a:solidFill>
                    <a:schemeClr val="bg1"/>
                  </a:solidFill>
                </a:rPr>
                <a:t>DOUBLE-AXIS</a:t>
              </a:r>
              <a:br>
                <a:rPr lang="en-US" sz="2800" b="1" dirty="0">
                  <a:solidFill>
                    <a:schemeClr val="bg1"/>
                  </a:solidFill>
                </a:rPr>
              </a:br>
              <a:r>
                <a:rPr lang="en-US" sz="2800" b="1" dirty="0">
                  <a:solidFill>
                    <a:schemeClr val="bg1"/>
                  </a:solidFill>
                </a:rPr>
                <a:t>VALUE PROPOSITION</a:t>
              </a:r>
            </a:p>
          </p:txBody>
        </p:sp>
      </p:grpSp>
      <p:grpSp>
        <p:nvGrpSpPr>
          <p:cNvPr id="38" name="Group 37">
            <a:extLst>
              <a:ext uri="{FF2B5EF4-FFF2-40B4-BE49-F238E27FC236}">
                <a16:creationId xmlns:a16="http://schemas.microsoft.com/office/drawing/2014/main" id="{8BCC9636-9AAB-4BF1-B1F2-D0FE32247A2E}"/>
              </a:ext>
            </a:extLst>
          </p:cNvPr>
          <p:cNvGrpSpPr/>
          <p:nvPr/>
        </p:nvGrpSpPr>
        <p:grpSpPr>
          <a:xfrm>
            <a:off x="587375" y="68152"/>
            <a:ext cx="3216275" cy="2755616"/>
            <a:chOff x="593725" y="1000838"/>
            <a:chExt cx="3216275" cy="2755616"/>
          </a:xfrm>
        </p:grpSpPr>
        <p:sp>
          <p:nvSpPr>
            <p:cNvPr id="19" name="Shape 58">
              <a:extLst>
                <a:ext uri="{FF2B5EF4-FFF2-40B4-BE49-F238E27FC236}">
                  <a16:creationId xmlns:a16="http://schemas.microsoft.com/office/drawing/2014/main" id="{C3324C7A-1139-44B7-A905-0E60021D1DD5}"/>
                </a:ext>
              </a:extLst>
            </p:cNvPr>
            <p:cNvSpPr txBox="1">
              <a:spLocks/>
            </p:cNvSpPr>
            <p:nvPr/>
          </p:nvSpPr>
          <p:spPr>
            <a:xfrm>
              <a:off x="864237" y="1000838"/>
              <a:ext cx="2945763" cy="2755616"/>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000" b="1" dirty="0">
                  <a:solidFill>
                    <a:schemeClr val="bg1"/>
                  </a:solidFill>
                  <a:latin typeface="+mn-lt"/>
                  <a:ea typeface="+mn-ea"/>
                  <a:cs typeface="+mn-cs"/>
                </a:rPr>
                <a:t>THE VALUE </a:t>
              </a:r>
              <a:br>
                <a:rPr lang="en-US" sz="4000" b="1" dirty="0">
                  <a:solidFill>
                    <a:schemeClr val="bg1"/>
                  </a:solidFill>
                  <a:latin typeface="+mn-lt"/>
                  <a:ea typeface="+mn-ea"/>
                  <a:cs typeface="+mn-cs"/>
                </a:rPr>
              </a:br>
              <a:r>
                <a:rPr lang="en-US" sz="4000" b="1" dirty="0">
                  <a:solidFill>
                    <a:schemeClr val="bg1"/>
                  </a:solidFill>
                  <a:latin typeface="+mn-lt"/>
                  <a:ea typeface="+mn-ea"/>
                  <a:cs typeface="+mn-cs"/>
                </a:rPr>
                <a:t>WE BRING</a:t>
              </a:r>
            </a:p>
          </p:txBody>
        </p:sp>
        <p:sp>
          <p:nvSpPr>
            <p:cNvPr id="20" name="Rectangle 19">
              <a:extLst>
                <a:ext uri="{FF2B5EF4-FFF2-40B4-BE49-F238E27FC236}">
                  <a16:creationId xmlns:a16="http://schemas.microsoft.com/office/drawing/2014/main" id="{8495CE50-E054-422D-854C-0B5ACAC0C5CF}"/>
                </a:ext>
              </a:extLst>
            </p:cNvPr>
            <p:cNvSpPr/>
            <p:nvPr/>
          </p:nvSpPr>
          <p:spPr>
            <a:xfrm>
              <a:off x="593725" y="1588167"/>
              <a:ext cx="117705" cy="1638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1" name="Graphic 30">
            <a:extLst>
              <a:ext uri="{FF2B5EF4-FFF2-40B4-BE49-F238E27FC236}">
                <a16:creationId xmlns:a16="http://schemas.microsoft.com/office/drawing/2014/main" id="{43336A26-AD96-411A-943E-2E3CDFAB94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6200" y="650109"/>
            <a:ext cx="2419350" cy="419100"/>
          </a:xfrm>
          <a:prstGeom prst="rect">
            <a:avLst/>
          </a:prstGeom>
        </p:spPr>
      </p:pic>
      <p:pic>
        <p:nvPicPr>
          <p:cNvPr id="15" name="Picture 14">
            <a:extLst>
              <a:ext uri="{FF2B5EF4-FFF2-40B4-BE49-F238E27FC236}">
                <a16:creationId xmlns:a16="http://schemas.microsoft.com/office/drawing/2014/main" id="{5A6015D8-667D-4B46-822D-FC43EE07E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011872" y="5996899"/>
            <a:ext cx="6180127" cy="873072"/>
          </a:xfrm>
          <a:prstGeom prst="rect">
            <a:avLst/>
          </a:prstGeom>
        </p:spPr>
      </p:pic>
    </p:spTree>
    <p:extLst>
      <p:ext uri="{BB962C8B-B14F-4D97-AF65-F5344CB8AC3E}">
        <p14:creationId xmlns:p14="http://schemas.microsoft.com/office/powerpoint/2010/main" val="1613316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AC0EF-5FFD-460B-AD2F-CB39A6D6D10B}"/>
              </a:ext>
            </a:extLst>
          </p:cNvPr>
          <p:cNvSpPr>
            <a:spLocks noGrp="1"/>
          </p:cNvSpPr>
          <p:nvPr>
            <p:ph type="body" sz="quarter" idx="10"/>
          </p:nvPr>
        </p:nvSpPr>
        <p:spPr>
          <a:xfrm>
            <a:off x="4009696" y="2419482"/>
            <a:ext cx="4172607" cy="1232898"/>
          </a:xfrm>
        </p:spPr>
        <p:txBody>
          <a:bodyPr/>
          <a:lstStyle/>
          <a:p>
            <a:r>
              <a:rPr lang="en-IN" b="1"/>
              <a:t>Case Study</a:t>
            </a:r>
            <a:endParaRPr lang="en-IN" b="1" dirty="0"/>
          </a:p>
        </p:txBody>
      </p:sp>
    </p:spTree>
    <p:extLst>
      <p:ext uri="{BB962C8B-B14F-4D97-AF65-F5344CB8AC3E}">
        <p14:creationId xmlns:p14="http://schemas.microsoft.com/office/powerpoint/2010/main" val="1667287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C28DF3-7346-2246-84E3-7870138F41E1}"/>
              </a:ext>
            </a:extLst>
          </p:cNvPr>
          <p:cNvSpPr/>
          <p:nvPr/>
        </p:nvSpPr>
        <p:spPr bwMode="auto">
          <a:xfrm>
            <a:off x="0" y="1600199"/>
            <a:ext cx="5457524" cy="42817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1188720" bIns="182880" numCol="1" spcCol="0" rtlCol="0" fromWordArt="0" anchor="t" anchorCtr="0" forceAA="0" compatLnSpc="1">
            <a:prstTxWarp prst="textNoShape">
              <a:avLst/>
            </a:prstTxWarp>
            <a:noAutofit/>
          </a:bodyPr>
          <a:lstStyle/>
          <a:p>
            <a:pPr>
              <a:lnSpc>
                <a:spcPct val="90000"/>
              </a:lnSpc>
              <a:spcAft>
                <a:spcPts val="600"/>
              </a:spcAft>
            </a:pPr>
            <a:r>
              <a:rPr lang="en-US" dirty="0"/>
              <a:t>“We were able to migrate an app with zero friction to a Managed Instance with features like CLR and SQL Agent just working.  Database Migration Service will be crucial for pulling off migrations like this at scale.”</a:t>
            </a:r>
          </a:p>
          <a:p>
            <a:pPr>
              <a:lnSpc>
                <a:spcPct val="90000"/>
              </a:lnSpc>
              <a:spcAft>
                <a:spcPts val="600"/>
              </a:spcAft>
            </a:pPr>
            <a:endParaRPr lang="en-US" sz="2000" dirty="0">
              <a:gradFill>
                <a:gsLst>
                  <a:gs pos="1250">
                    <a:srgbClr val="FFFFFF"/>
                  </a:gs>
                  <a:gs pos="100000">
                    <a:srgbClr val="FFFFFF"/>
                  </a:gs>
                </a:gsLst>
                <a:lin ang="5400000" scaled="0"/>
              </a:gradFill>
              <a:latin typeface="+mj-lt"/>
            </a:endParaRPr>
          </a:p>
          <a:p>
            <a:pPr>
              <a:lnSpc>
                <a:spcPct val="90000"/>
              </a:lnSpc>
              <a:spcAft>
                <a:spcPts val="600"/>
              </a:spcAft>
            </a:pPr>
            <a:r>
              <a:rPr lang="nl-NL" sz="1600" dirty="0">
                <a:gradFill>
                  <a:gsLst>
                    <a:gs pos="1250">
                      <a:srgbClr val="FFFFFF"/>
                    </a:gs>
                    <a:gs pos="100000">
                      <a:srgbClr val="FFFFFF"/>
                    </a:gs>
                  </a:gsLst>
                  <a:lin ang="5400000" scaled="0"/>
                </a:gradFill>
                <a:latin typeface="+mj-lt"/>
              </a:rPr>
              <a:t>--Sankar G. Prayaga, Lead Engineer, EY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3F3F3F"/>
                  </a:gs>
                  <a:gs pos="30000">
                    <a:srgbClr val="3F3F3F"/>
                  </a:gs>
                </a:gsLst>
                <a:lin ang="5400000" scaled="0"/>
              </a:gradFill>
              <a:effectLst/>
              <a:uLnTx/>
              <a:uFillTx/>
              <a:latin typeface="+mj-lt"/>
              <a:ea typeface="+mn-ea"/>
              <a:cs typeface="+mn-cs"/>
            </a:endParaRPr>
          </a:p>
        </p:txBody>
      </p:sp>
      <p:pic>
        <p:nvPicPr>
          <p:cNvPr id="3" name="Picture 2" descr="A picture containing building, person, sitting, floor&#10;&#10;Description generated with very high confidence">
            <a:extLst>
              <a:ext uri="{FF2B5EF4-FFF2-40B4-BE49-F238E27FC236}">
                <a16:creationId xmlns:a16="http://schemas.microsoft.com/office/drawing/2014/main" id="{FD36B958-4CC7-438C-B372-A990BD5947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824"/>
          <a:stretch/>
        </p:blipFill>
        <p:spPr>
          <a:xfrm>
            <a:off x="5375275" y="0"/>
            <a:ext cx="6804156" cy="6858000"/>
          </a:xfrm>
          <a:prstGeom prst="rect">
            <a:avLst/>
          </a:prstGeom>
        </p:spPr>
      </p:pic>
      <p:pic>
        <p:nvPicPr>
          <p:cNvPr id="6" name="Picture 5">
            <a:extLst>
              <a:ext uri="{FF2B5EF4-FFF2-40B4-BE49-F238E27FC236}">
                <a16:creationId xmlns:a16="http://schemas.microsoft.com/office/drawing/2014/main" id="{629ABFD3-CA67-46D9-B6A3-AC4032E49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65" y="342126"/>
            <a:ext cx="1951791" cy="1060756"/>
          </a:xfrm>
          <a:prstGeom prst="rect">
            <a:avLst/>
          </a:prstGeom>
        </p:spPr>
      </p:pic>
    </p:spTree>
    <p:extLst>
      <p:ext uri="{BB962C8B-B14F-4D97-AF65-F5344CB8AC3E}">
        <p14:creationId xmlns:p14="http://schemas.microsoft.com/office/powerpoint/2010/main" val="2230092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3D9773-A9BC-A144-ABFA-98A53436E04C}"/>
              </a:ext>
            </a:extLst>
          </p:cNvPr>
          <p:cNvSpPr/>
          <p:nvPr/>
        </p:nvSpPr>
        <p:spPr bwMode="auto">
          <a:xfrm>
            <a:off x="0" y="1600199"/>
            <a:ext cx="5515276" cy="42817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822960" bIns="182880" numCol="1" spcCol="0" rtlCol="0" fromWordArt="0" anchor="t" anchorCtr="0" forceAA="0" compatLnSpc="1">
            <a:prstTxWarp prst="textNoShape">
              <a:avLst/>
            </a:prstTxWarp>
            <a:noAutofit/>
          </a:bodyPr>
          <a:lstStyle/>
          <a:p>
            <a:pPr>
              <a:lnSpc>
                <a:spcPct val="90000"/>
              </a:lnSpc>
            </a:pPr>
            <a:r>
              <a:rPr lang="en-US" dirty="0"/>
              <a:t>“</a:t>
            </a:r>
            <a:r>
              <a:rPr lang="en-US" sz="1600" dirty="0"/>
              <a:t>SQL Managed Instance is that happy medium we were looking for. We needed the power and compatibility of SQL Server, but without the management overhead and cost that comes with running </a:t>
            </a:r>
            <a:r>
              <a:rPr lang="en-US" sz="1600" dirty="0" err="1"/>
              <a:t>VMs</a:t>
            </a:r>
            <a:r>
              <a:rPr lang="en-US" sz="1600" dirty="0"/>
              <a:t> 24x7. Not only will we get that power and ease of management, we’ll also be able to use the Azure Hybrid Use benefit which allows us to use our existing SQL Server licensing through Software Assurance. Developing, deploying and managing our application is getting a whole lot easier and cheaper with Azure and SQL Managed Instance.”</a:t>
            </a:r>
          </a:p>
          <a:p>
            <a:pPr>
              <a:lnSpc>
                <a:spcPct val="90000"/>
              </a:lnSpc>
              <a:spcAft>
                <a:spcPts val="600"/>
              </a:spcAft>
            </a:pPr>
            <a:endParaRPr lang="en-US" sz="2000" dirty="0">
              <a:gradFill>
                <a:gsLst>
                  <a:gs pos="1250">
                    <a:srgbClr val="FFFFFF"/>
                  </a:gs>
                  <a:gs pos="100000">
                    <a:srgbClr val="FFFFFF"/>
                  </a:gs>
                </a:gsLst>
                <a:lin ang="5400000" scaled="0"/>
              </a:gradFill>
              <a:latin typeface="+mj-lt"/>
            </a:endParaRPr>
          </a:p>
          <a:p>
            <a:pPr>
              <a:lnSpc>
                <a:spcPct val="90000"/>
              </a:lnSpc>
              <a:spcAft>
                <a:spcPts val="600"/>
              </a:spcAft>
            </a:pPr>
            <a:r>
              <a:rPr lang="nl-NL" sz="1600" dirty="0">
                <a:gradFill>
                  <a:gsLst>
                    <a:gs pos="1250">
                      <a:srgbClr val="FFFFFF"/>
                    </a:gs>
                    <a:gs pos="100000">
                      <a:srgbClr val="FFFFFF"/>
                    </a:gs>
                  </a:gsLst>
                  <a:lin ang="5400000" scaled="0"/>
                </a:gradFill>
                <a:latin typeface="+mj-lt"/>
              </a:rPr>
              <a:t>--Robert Shurbet, Pivot Technology Solutions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3F3F3F"/>
                  </a:gs>
                  <a:gs pos="30000">
                    <a:srgbClr val="3F3F3F"/>
                  </a:gs>
                </a:gsLst>
                <a:lin ang="5400000" scaled="0"/>
              </a:gradFill>
              <a:effectLst/>
              <a:uLnTx/>
              <a:uFillTx/>
              <a:latin typeface="+mj-lt"/>
              <a:ea typeface="+mn-ea"/>
              <a:cs typeface="+mn-cs"/>
            </a:endParaRPr>
          </a:p>
        </p:txBody>
      </p:sp>
      <p:pic>
        <p:nvPicPr>
          <p:cNvPr id="7" name="Picture 6">
            <a:extLst>
              <a:ext uri="{FF2B5EF4-FFF2-40B4-BE49-F238E27FC236}">
                <a16:creationId xmlns:a16="http://schemas.microsoft.com/office/drawing/2014/main" id="{41173CB2-4AA3-40AE-841D-B5D78FD389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75274" y="0"/>
            <a:ext cx="6816725" cy="6858000"/>
          </a:xfrm>
          <a:prstGeom prst="rect">
            <a:avLst/>
          </a:prstGeom>
        </p:spPr>
      </p:pic>
      <p:pic>
        <p:nvPicPr>
          <p:cNvPr id="3" name="Picture 2">
            <a:extLst>
              <a:ext uri="{FF2B5EF4-FFF2-40B4-BE49-F238E27FC236}">
                <a16:creationId xmlns:a16="http://schemas.microsoft.com/office/drawing/2014/main" id="{C9E20E6F-6F41-4AA5-BAF8-7C5E9F584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723" y="312283"/>
            <a:ext cx="1773985" cy="951002"/>
          </a:xfrm>
          <a:prstGeom prst="rect">
            <a:avLst/>
          </a:prstGeom>
        </p:spPr>
      </p:pic>
    </p:spTree>
    <p:extLst>
      <p:ext uri="{BB962C8B-B14F-4D97-AF65-F5344CB8AC3E}">
        <p14:creationId xmlns:p14="http://schemas.microsoft.com/office/powerpoint/2010/main" val="3468458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4A12C7-0EC7-004D-A3B2-8A9ABAE51421}"/>
              </a:ext>
            </a:extLst>
          </p:cNvPr>
          <p:cNvSpPr/>
          <p:nvPr/>
        </p:nvSpPr>
        <p:spPr bwMode="auto">
          <a:xfrm>
            <a:off x="0" y="1600199"/>
            <a:ext cx="5544152" cy="42817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1005840" bIns="182880" numCol="1" spcCol="0" rtlCol="0" fromWordArt="0" anchor="t" anchorCtr="0" forceAA="0" compatLnSpc="1">
            <a:prstTxWarp prst="textNoShape">
              <a:avLst/>
            </a:prstTxWarp>
            <a:noAutofit/>
          </a:bodyPr>
          <a:lstStyle/>
          <a:p>
            <a:pPr lvl="0">
              <a:defRPr/>
            </a:pPr>
            <a:r>
              <a:rPr lang="en-US" dirty="0"/>
              <a:t>“We deploy our SQL Server schema elements into a Managed Instance and we point the application via connection string change directly over to the Managed Instance.” </a:t>
            </a:r>
          </a:p>
          <a:p>
            <a:pPr>
              <a:lnSpc>
                <a:spcPct val="90000"/>
              </a:lnSpc>
              <a:spcAft>
                <a:spcPts val="600"/>
              </a:spcAft>
            </a:pPr>
            <a:endParaRPr lang="en-US" sz="2000" dirty="0">
              <a:gradFill>
                <a:gsLst>
                  <a:gs pos="1250">
                    <a:srgbClr val="FFFFFF"/>
                  </a:gs>
                  <a:gs pos="100000">
                    <a:srgbClr val="FFFFFF"/>
                  </a:gs>
                </a:gsLst>
                <a:lin ang="5400000" scaled="0"/>
              </a:gradFill>
              <a:latin typeface="+mj-lt"/>
            </a:endParaRPr>
          </a:p>
          <a:p>
            <a:pPr marL="173038" indent="-173038">
              <a:lnSpc>
                <a:spcPct val="90000"/>
              </a:lnSpc>
              <a:spcAft>
                <a:spcPts val="600"/>
              </a:spcAft>
            </a:pPr>
            <a:r>
              <a:rPr lang="nl-NL" sz="1600" dirty="0">
                <a:gradFill>
                  <a:gsLst>
                    <a:gs pos="1250">
                      <a:srgbClr val="FFFFFF"/>
                    </a:gs>
                    <a:gs pos="100000">
                      <a:srgbClr val="FFFFFF"/>
                    </a:gs>
                  </a:gsLst>
                  <a:lin ang="5400000" scaled="0"/>
                </a:gradFill>
                <a:latin typeface="+mj-lt"/>
              </a:rPr>
              <a:t>--Eric Fleischman, Vice-President </a:t>
            </a:r>
            <a:br>
              <a:rPr lang="nl-NL" sz="1600" dirty="0">
                <a:gradFill>
                  <a:gsLst>
                    <a:gs pos="1250">
                      <a:srgbClr val="FFFFFF"/>
                    </a:gs>
                    <a:gs pos="100000">
                      <a:srgbClr val="FFFFFF"/>
                    </a:gs>
                  </a:gsLst>
                  <a:lin ang="5400000" scaled="0"/>
                </a:gradFill>
                <a:latin typeface="+mj-lt"/>
              </a:rPr>
            </a:br>
            <a:r>
              <a:rPr lang="nl-NL" sz="1600" dirty="0">
                <a:gradFill>
                  <a:gsLst>
                    <a:gs pos="1250">
                      <a:srgbClr val="FFFFFF"/>
                    </a:gs>
                    <a:gs pos="100000">
                      <a:srgbClr val="FFFFFF"/>
                    </a:gs>
                  </a:gsLst>
                  <a:lin ang="5400000" scaled="0"/>
                </a:gradFill>
                <a:latin typeface="+mj-lt"/>
              </a:rPr>
              <a:t>and Chief Architect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3F3F3F"/>
                  </a:gs>
                  <a:gs pos="30000">
                    <a:srgbClr val="3F3F3F"/>
                  </a:gs>
                </a:gsLst>
                <a:lin ang="5400000" scaled="0"/>
              </a:gradFill>
              <a:effectLst/>
              <a:uLnTx/>
              <a:uFillTx/>
              <a:latin typeface="+mj-lt"/>
              <a:ea typeface="+mn-ea"/>
              <a:cs typeface="+mn-cs"/>
            </a:endParaRPr>
          </a:p>
        </p:txBody>
      </p:sp>
      <p:pic>
        <p:nvPicPr>
          <p:cNvPr id="7" name="Picture 4">
            <a:extLst>
              <a:ext uri="{FF2B5EF4-FFF2-40B4-BE49-F238E27FC236}">
                <a16:creationId xmlns:a16="http://schemas.microsoft.com/office/drawing/2014/main" id="{773CA9CA-8FF8-40EC-AE74-040F7E80FA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Lst>
          </a:blip>
          <a:srcRect l="21742" t="11837" r="30638" b="15481"/>
          <a:stretch/>
        </p:blipFill>
        <p:spPr bwMode="auto">
          <a:xfrm>
            <a:off x="5370576" y="0"/>
            <a:ext cx="682142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4C4DC6-8058-4C05-A128-EE780F05DB20}"/>
              </a:ext>
            </a:extLst>
          </p:cNvPr>
          <p:cNvPicPr>
            <a:picLocks noChangeAspect="1"/>
          </p:cNvPicPr>
          <p:nvPr/>
        </p:nvPicPr>
        <p:blipFill>
          <a:blip r:embed="rId5"/>
          <a:stretch>
            <a:fillRect/>
          </a:stretch>
        </p:blipFill>
        <p:spPr>
          <a:xfrm>
            <a:off x="434975" y="444500"/>
            <a:ext cx="2298383" cy="634792"/>
          </a:xfrm>
          <a:prstGeom prst="rect">
            <a:avLst/>
          </a:prstGeom>
        </p:spPr>
      </p:pic>
    </p:spTree>
    <p:extLst>
      <p:ext uri="{BB962C8B-B14F-4D97-AF65-F5344CB8AC3E}">
        <p14:creationId xmlns:p14="http://schemas.microsoft.com/office/powerpoint/2010/main" val="383781019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F6FFC-1CB3-4CA8-9DC1-93180DEA6B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5801" y="3087771"/>
            <a:ext cx="3960399" cy="682459"/>
          </a:xfrm>
          <a:prstGeom prst="rect">
            <a:avLst/>
          </a:prstGeom>
        </p:spPr>
      </p:pic>
    </p:spTree>
    <p:extLst>
      <p:ext uri="{BB962C8B-B14F-4D97-AF65-F5344CB8AC3E}">
        <p14:creationId xmlns:p14="http://schemas.microsoft.com/office/powerpoint/2010/main" val="10285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EE5DA00-0FC3-4A15-9ED2-3659ACE076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2502"/>
            <a:ext cx="12192000" cy="6870502"/>
          </a:xfrm>
          <a:prstGeom prst="rect">
            <a:avLst/>
          </a:prstGeom>
        </p:spPr>
      </p:pic>
      <p:sp>
        <p:nvSpPr>
          <p:cNvPr id="46" name="Rectangle 45">
            <a:extLst>
              <a:ext uri="{FF2B5EF4-FFF2-40B4-BE49-F238E27FC236}">
                <a16:creationId xmlns:a16="http://schemas.microsoft.com/office/drawing/2014/main" id="{B6498EE7-4853-44F9-81B0-36609BC264D0}"/>
              </a:ext>
            </a:extLst>
          </p:cNvPr>
          <p:cNvSpPr/>
          <p:nvPr/>
        </p:nvSpPr>
        <p:spPr>
          <a:xfrm>
            <a:off x="0" y="0"/>
            <a:ext cx="12199063" cy="6858000"/>
          </a:xfrm>
          <a:prstGeom prst="rect">
            <a:avLst/>
          </a:prstGeom>
          <a:solidFill>
            <a:srgbClr val="0F162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A44811A1-4C15-434B-BA14-A882D0EE2F5C}"/>
              </a:ext>
            </a:extLst>
          </p:cNvPr>
          <p:cNvGrpSpPr/>
          <p:nvPr/>
        </p:nvGrpSpPr>
        <p:grpSpPr>
          <a:xfrm>
            <a:off x="1881820" y="2069194"/>
            <a:ext cx="8428360" cy="4145453"/>
            <a:chOff x="1881819" y="2372758"/>
            <a:chExt cx="8428360" cy="4145453"/>
          </a:xfrm>
        </p:grpSpPr>
        <p:sp>
          <p:nvSpPr>
            <p:cNvPr id="11" name="Oval 10">
              <a:extLst>
                <a:ext uri="{FF2B5EF4-FFF2-40B4-BE49-F238E27FC236}">
                  <a16:creationId xmlns:a16="http://schemas.microsoft.com/office/drawing/2014/main" id="{B68D9B06-6A55-409A-8EE4-3A1F8CC9BA11}"/>
                </a:ext>
              </a:extLst>
            </p:cNvPr>
            <p:cNvSpPr/>
            <p:nvPr/>
          </p:nvSpPr>
          <p:spPr>
            <a:xfrm>
              <a:off x="4245091" y="2869058"/>
              <a:ext cx="3649153" cy="3649153"/>
            </a:xfrm>
            <a:prstGeom prst="ellipse">
              <a:avLst/>
            </a:prstGeom>
            <a:solidFill>
              <a:srgbClr val="DC1E34">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2000" b="1" dirty="0">
                  <a:solidFill>
                    <a:schemeClr val="bg1"/>
                  </a:solidFill>
                </a:rPr>
              </a:br>
              <a:br>
                <a:rPr lang="en-US" sz="2000" b="1" dirty="0">
                  <a:solidFill>
                    <a:schemeClr val="bg1"/>
                  </a:solidFill>
                </a:rPr>
              </a:br>
              <a:r>
                <a:rPr lang="en-US" sz="2000" b="1" dirty="0">
                  <a:solidFill>
                    <a:schemeClr val="bg1"/>
                  </a:solidFill>
                </a:rPr>
                <a:t>SUCCESSFUL ENTERPRISE + CUSTOMER-FACING APPLICATIONS</a:t>
              </a:r>
            </a:p>
          </p:txBody>
        </p:sp>
        <p:sp>
          <p:nvSpPr>
            <p:cNvPr id="17" name="Oval 16">
              <a:extLst>
                <a:ext uri="{FF2B5EF4-FFF2-40B4-BE49-F238E27FC236}">
                  <a16:creationId xmlns:a16="http://schemas.microsoft.com/office/drawing/2014/main" id="{17CE2FD9-CE0D-41C0-B014-10E792D7B747}"/>
                </a:ext>
              </a:extLst>
            </p:cNvPr>
            <p:cNvSpPr/>
            <p:nvPr/>
          </p:nvSpPr>
          <p:spPr>
            <a:xfrm>
              <a:off x="7442881" y="3259986"/>
              <a:ext cx="2867298" cy="2867298"/>
            </a:xfrm>
            <a:prstGeom prst="ellipse">
              <a:avLst/>
            </a:prstGeom>
            <a:solidFill>
              <a:srgbClr val="004281">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600" b="1" dirty="0">
                  <a:solidFill>
                    <a:schemeClr val="bg1"/>
                  </a:solidFill>
                </a:rPr>
              </a:br>
              <a:br>
                <a:rPr lang="en-US" sz="1600" b="1" dirty="0">
                  <a:solidFill>
                    <a:schemeClr val="bg1"/>
                  </a:solidFill>
                </a:rPr>
              </a:br>
              <a:r>
                <a:rPr lang="en-US" sz="1600" b="1" dirty="0">
                  <a:solidFill>
                    <a:schemeClr val="bg1"/>
                  </a:solidFill>
                </a:rPr>
                <a:t>MODERN ARCHITECTURE  + ROBUST DEVELOPMENT CAPABILITIES</a:t>
              </a:r>
            </a:p>
          </p:txBody>
        </p:sp>
        <p:sp>
          <p:nvSpPr>
            <p:cNvPr id="18" name="Oval 17">
              <a:extLst>
                <a:ext uri="{FF2B5EF4-FFF2-40B4-BE49-F238E27FC236}">
                  <a16:creationId xmlns:a16="http://schemas.microsoft.com/office/drawing/2014/main" id="{30B3B198-AD34-44AA-BCAE-12E9C358F654}"/>
                </a:ext>
              </a:extLst>
            </p:cNvPr>
            <p:cNvSpPr/>
            <p:nvPr/>
          </p:nvSpPr>
          <p:spPr>
            <a:xfrm>
              <a:off x="1881819" y="3259986"/>
              <a:ext cx="2867298" cy="2867298"/>
            </a:xfrm>
            <a:prstGeom prst="ellipse">
              <a:avLst/>
            </a:prstGeom>
            <a:solidFill>
              <a:srgbClr val="004281">
                <a:alpha val="5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600" b="1" dirty="0">
                  <a:solidFill>
                    <a:schemeClr val="bg1"/>
                  </a:solidFill>
                </a:rPr>
              </a:br>
              <a:br>
                <a:rPr lang="en-US" sz="1600" b="1" dirty="0">
                  <a:solidFill>
                    <a:schemeClr val="bg1"/>
                  </a:solidFill>
                </a:rPr>
              </a:br>
              <a:r>
                <a:rPr lang="en-US" sz="1600" b="1" dirty="0">
                  <a:solidFill>
                    <a:schemeClr val="bg1"/>
                  </a:solidFill>
                </a:rPr>
                <a:t>INTELLIGENCE + HUMAN CENTRIC EXPERIENCE DESIGN</a:t>
              </a:r>
            </a:p>
          </p:txBody>
        </p:sp>
        <p:pic>
          <p:nvPicPr>
            <p:cNvPr id="28" name="Graphic 27">
              <a:extLst>
                <a:ext uri="{FF2B5EF4-FFF2-40B4-BE49-F238E27FC236}">
                  <a16:creationId xmlns:a16="http://schemas.microsoft.com/office/drawing/2014/main" id="{FA1DAD83-E8CF-42DB-86BB-49ABF2AA9B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78890" y="3835507"/>
              <a:ext cx="295275" cy="295275"/>
            </a:xfrm>
            <a:prstGeom prst="rect">
              <a:avLst/>
            </a:prstGeom>
          </p:spPr>
        </p:pic>
        <p:pic>
          <p:nvPicPr>
            <p:cNvPr id="29" name="Graphic 28">
              <a:extLst>
                <a:ext uri="{FF2B5EF4-FFF2-40B4-BE49-F238E27FC236}">
                  <a16:creationId xmlns:a16="http://schemas.microsoft.com/office/drawing/2014/main" id="{F2E2DC24-D576-459C-8946-1D46196558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5538" y="3524684"/>
              <a:ext cx="295275" cy="295275"/>
            </a:xfrm>
            <a:prstGeom prst="rect">
              <a:avLst/>
            </a:prstGeom>
          </p:spPr>
        </p:pic>
        <p:pic>
          <p:nvPicPr>
            <p:cNvPr id="30" name="Graphic 29">
              <a:extLst>
                <a:ext uri="{FF2B5EF4-FFF2-40B4-BE49-F238E27FC236}">
                  <a16:creationId xmlns:a16="http://schemas.microsoft.com/office/drawing/2014/main" id="{3B9B3E03-C633-45B5-8293-041A73A9DD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6042" y="3820267"/>
              <a:ext cx="295275" cy="295275"/>
            </a:xfrm>
            <a:prstGeom prst="rect">
              <a:avLst/>
            </a:prstGeom>
          </p:spPr>
        </p:pic>
        <p:sp>
          <p:nvSpPr>
            <p:cNvPr id="32" name="Freeform: Shape 31">
              <a:extLst>
                <a:ext uri="{FF2B5EF4-FFF2-40B4-BE49-F238E27FC236}">
                  <a16:creationId xmlns:a16="http://schemas.microsoft.com/office/drawing/2014/main" id="{40ACD0A7-FC34-4EF7-9824-691838965448}"/>
                </a:ext>
              </a:extLst>
            </p:cNvPr>
            <p:cNvSpPr/>
            <p:nvPr/>
          </p:nvSpPr>
          <p:spPr>
            <a:xfrm>
              <a:off x="5700416" y="3472304"/>
              <a:ext cx="790247" cy="553174"/>
            </a:xfrm>
            <a:custGeom>
              <a:avLst/>
              <a:gdLst>
                <a:gd name="connsiteX0" fmla="*/ 754882 w 790246"/>
                <a:gd name="connsiteY0" fmla="*/ 447892 h 553172"/>
                <a:gd name="connsiteX1" fmla="*/ 716423 w 790246"/>
                <a:gd name="connsiteY1" fmla="*/ 447892 h 553172"/>
                <a:gd name="connsiteX2" fmla="*/ 697853 w 790246"/>
                <a:gd name="connsiteY2" fmla="*/ 429189 h 553172"/>
                <a:gd name="connsiteX3" fmla="*/ 698116 w 790246"/>
                <a:gd name="connsiteY3" fmla="*/ 66334 h 553172"/>
                <a:gd name="connsiteX4" fmla="*/ 673355 w 790246"/>
                <a:gd name="connsiteY4" fmla="*/ 41705 h 553172"/>
                <a:gd name="connsiteX5" fmla="*/ 597360 w 790246"/>
                <a:gd name="connsiteY5" fmla="*/ 41968 h 553172"/>
                <a:gd name="connsiteX6" fmla="*/ 582213 w 790246"/>
                <a:gd name="connsiteY6" fmla="*/ 31431 h 553172"/>
                <a:gd name="connsiteX7" fmla="*/ 595647 w 790246"/>
                <a:gd name="connsiteY7" fmla="*/ 14046 h 553172"/>
                <a:gd name="connsiteX8" fmla="*/ 681257 w 790246"/>
                <a:gd name="connsiteY8" fmla="*/ 14309 h 553172"/>
                <a:gd name="connsiteX9" fmla="*/ 725116 w 790246"/>
                <a:gd name="connsiteY9" fmla="*/ 62383 h 553172"/>
                <a:gd name="connsiteX10" fmla="*/ 725116 w 790246"/>
                <a:gd name="connsiteY10" fmla="*/ 410355 h 553172"/>
                <a:gd name="connsiteX11" fmla="*/ 725116 w 790246"/>
                <a:gd name="connsiteY11" fmla="*/ 419443 h 553172"/>
                <a:gd name="connsiteX12" fmla="*/ 730780 w 790246"/>
                <a:gd name="connsiteY12" fmla="*/ 419838 h 553172"/>
                <a:gd name="connsiteX13" fmla="*/ 767131 w 790246"/>
                <a:gd name="connsiteY13" fmla="*/ 419838 h 553172"/>
                <a:gd name="connsiteX14" fmla="*/ 780170 w 790246"/>
                <a:gd name="connsiteY14" fmla="*/ 430638 h 553172"/>
                <a:gd name="connsiteX15" fmla="*/ 778063 w 790246"/>
                <a:gd name="connsiteY15" fmla="*/ 486219 h 553172"/>
                <a:gd name="connsiteX16" fmla="*/ 714448 w 790246"/>
                <a:gd name="connsiteY16" fmla="*/ 539560 h 553172"/>
                <a:gd name="connsiteX17" fmla="*/ 709311 w 790246"/>
                <a:gd name="connsiteY17" fmla="*/ 539692 h 553172"/>
                <a:gd name="connsiteX18" fmla="*/ 85411 w 790246"/>
                <a:gd name="connsiteY18" fmla="*/ 539692 h 553172"/>
                <a:gd name="connsiteX19" fmla="*/ 19821 w 790246"/>
                <a:gd name="connsiteY19" fmla="*/ 497546 h 553172"/>
                <a:gd name="connsiteX20" fmla="*/ 14158 w 790246"/>
                <a:gd name="connsiteY20" fmla="*/ 471862 h 553172"/>
                <a:gd name="connsiteX21" fmla="*/ 13894 w 790246"/>
                <a:gd name="connsiteY21" fmla="*/ 435511 h 553172"/>
                <a:gd name="connsiteX22" fmla="*/ 29567 w 790246"/>
                <a:gd name="connsiteY22" fmla="*/ 419838 h 553172"/>
                <a:gd name="connsiteX23" fmla="*/ 70792 w 790246"/>
                <a:gd name="connsiteY23" fmla="*/ 419838 h 553172"/>
                <a:gd name="connsiteX24" fmla="*/ 70792 w 790246"/>
                <a:gd name="connsiteY24" fmla="*/ 411540 h 553172"/>
                <a:gd name="connsiteX25" fmla="*/ 70792 w 790246"/>
                <a:gd name="connsiteY25" fmla="*/ 63568 h 553172"/>
                <a:gd name="connsiteX26" fmla="*/ 120446 w 790246"/>
                <a:gd name="connsiteY26" fmla="*/ 13914 h 553172"/>
                <a:gd name="connsiteX27" fmla="*/ 196441 w 790246"/>
                <a:gd name="connsiteY27" fmla="*/ 13914 h 553172"/>
                <a:gd name="connsiteX28" fmla="*/ 212378 w 790246"/>
                <a:gd name="connsiteY28" fmla="*/ 26558 h 553172"/>
                <a:gd name="connsiteX29" fmla="*/ 197231 w 790246"/>
                <a:gd name="connsiteY29" fmla="*/ 41968 h 553172"/>
                <a:gd name="connsiteX30" fmla="*/ 121236 w 790246"/>
                <a:gd name="connsiteY30" fmla="*/ 41968 h 553172"/>
                <a:gd name="connsiteX31" fmla="*/ 98846 w 790246"/>
                <a:gd name="connsiteY31" fmla="*/ 64095 h 553172"/>
                <a:gd name="connsiteX32" fmla="*/ 98846 w 790246"/>
                <a:gd name="connsiteY32" fmla="*/ 427609 h 553172"/>
                <a:gd name="connsiteX33" fmla="*/ 78431 w 790246"/>
                <a:gd name="connsiteY33" fmla="*/ 447892 h 553172"/>
                <a:gd name="connsiteX34" fmla="*/ 42738 w 790246"/>
                <a:gd name="connsiteY34" fmla="*/ 447892 h 553172"/>
                <a:gd name="connsiteX35" fmla="*/ 43002 w 790246"/>
                <a:gd name="connsiteY35" fmla="*/ 479897 h 553172"/>
                <a:gd name="connsiteX36" fmla="*/ 85543 w 790246"/>
                <a:gd name="connsiteY36" fmla="*/ 513219 h 553172"/>
                <a:gd name="connsiteX37" fmla="*/ 441944 w 790246"/>
                <a:gd name="connsiteY37" fmla="*/ 513219 h 553172"/>
                <a:gd name="connsiteX38" fmla="*/ 708784 w 790246"/>
                <a:gd name="connsiteY38" fmla="*/ 513219 h 553172"/>
                <a:gd name="connsiteX39" fmla="*/ 754750 w 790246"/>
                <a:gd name="connsiteY39" fmla="*/ 467121 h 553172"/>
                <a:gd name="connsiteX40" fmla="*/ 754882 w 790246"/>
                <a:gd name="connsiteY40" fmla="*/ 447892 h 5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90246" h="553172">
                  <a:moveTo>
                    <a:pt x="754882" y="447892"/>
                  </a:moveTo>
                  <a:cubicBezTo>
                    <a:pt x="741448" y="447892"/>
                    <a:pt x="728936" y="447892"/>
                    <a:pt x="716423" y="447892"/>
                  </a:cubicBezTo>
                  <a:cubicBezTo>
                    <a:pt x="702462" y="447892"/>
                    <a:pt x="697853" y="443282"/>
                    <a:pt x="697853" y="429189"/>
                  </a:cubicBezTo>
                  <a:cubicBezTo>
                    <a:pt x="697853" y="308281"/>
                    <a:pt x="697721" y="187242"/>
                    <a:pt x="698116" y="66334"/>
                  </a:cubicBezTo>
                  <a:cubicBezTo>
                    <a:pt x="698116" y="53163"/>
                    <a:pt x="690345" y="41178"/>
                    <a:pt x="673355" y="41705"/>
                  </a:cubicBezTo>
                  <a:cubicBezTo>
                    <a:pt x="648067" y="42627"/>
                    <a:pt x="622779" y="41968"/>
                    <a:pt x="597360" y="41968"/>
                  </a:cubicBezTo>
                  <a:cubicBezTo>
                    <a:pt x="589325" y="41968"/>
                    <a:pt x="583662" y="38017"/>
                    <a:pt x="582213" y="31431"/>
                  </a:cubicBezTo>
                  <a:cubicBezTo>
                    <a:pt x="580106" y="22344"/>
                    <a:pt x="585901" y="14178"/>
                    <a:pt x="595647" y="14046"/>
                  </a:cubicBezTo>
                  <a:cubicBezTo>
                    <a:pt x="624228" y="13783"/>
                    <a:pt x="652808" y="13124"/>
                    <a:pt x="681257" y="14309"/>
                  </a:cubicBezTo>
                  <a:cubicBezTo>
                    <a:pt x="707072" y="15495"/>
                    <a:pt x="725116" y="36305"/>
                    <a:pt x="725116" y="62383"/>
                  </a:cubicBezTo>
                  <a:cubicBezTo>
                    <a:pt x="725116" y="178417"/>
                    <a:pt x="725116" y="294320"/>
                    <a:pt x="725116" y="410355"/>
                  </a:cubicBezTo>
                  <a:cubicBezTo>
                    <a:pt x="725116" y="413121"/>
                    <a:pt x="725116" y="416018"/>
                    <a:pt x="725116" y="419443"/>
                  </a:cubicBezTo>
                  <a:cubicBezTo>
                    <a:pt x="727092" y="419574"/>
                    <a:pt x="728936" y="419838"/>
                    <a:pt x="730780" y="419838"/>
                  </a:cubicBezTo>
                  <a:cubicBezTo>
                    <a:pt x="742897" y="419838"/>
                    <a:pt x="755014" y="419838"/>
                    <a:pt x="767131" y="419838"/>
                  </a:cubicBezTo>
                  <a:cubicBezTo>
                    <a:pt x="774638" y="419970"/>
                    <a:pt x="780170" y="423789"/>
                    <a:pt x="780170" y="430638"/>
                  </a:cubicBezTo>
                  <a:cubicBezTo>
                    <a:pt x="780038" y="449209"/>
                    <a:pt x="781224" y="468175"/>
                    <a:pt x="778063" y="486219"/>
                  </a:cubicBezTo>
                  <a:cubicBezTo>
                    <a:pt x="772663" y="516643"/>
                    <a:pt x="745267" y="538112"/>
                    <a:pt x="714448" y="539560"/>
                  </a:cubicBezTo>
                  <a:cubicBezTo>
                    <a:pt x="712736" y="539692"/>
                    <a:pt x="711023" y="539692"/>
                    <a:pt x="709311" y="539692"/>
                  </a:cubicBezTo>
                  <a:cubicBezTo>
                    <a:pt x="501345" y="539692"/>
                    <a:pt x="293378" y="539692"/>
                    <a:pt x="85411" y="539692"/>
                  </a:cubicBezTo>
                  <a:cubicBezTo>
                    <a:pt x="54592" y="539692"/>
                    <a:pt x="32333" y="525468"/>
                    <a:pt x="19821" y="497546"/>
                  </a:cubicBezTo>
                  <a:cubicBezTo>
                    <a:pt x="16265" y="489643"/>
                    <a:pt x="14816" y="480555"/>
                    <a:pt x="14158" y="471862"/>
                  </a:cubicBezTo>
                  <a:cubicBezTo>
                    <a:pt x="13236" y="459877"/>
                    <a:pt x="13762" y="447628"/>
                    <a:pt x="13894" y="435511"/>
                  </a:cubicBezTo>
                  <a:cubicBezTo>
                    <a:pt x="14026" y="425370"/>
                    <a:pt x="19558" y="419970"/>
                    <a:pt x="29567" y="419838"/>
                  </a:cubicBezTo>
                  <a:cubicBezTo>
                    <a:pt x="43002" y="419706"/>
                    <a:pt x="56436" y="419838"/>
                    <a:pt x="70792" y="419838"/>
                  </a:cubicBezTo>
                  <a:cubicBezTo>
                    <a:pt x="70792" y="416940"/>
                    <a:pt x="70792" y="414174"/>
                    <a:pt x="70792" y="411540"/>
                  </a:cubicBezTo>
                  <a:cubicBezTo>
                    <a:pt x="70792" y="295506"/>
                    <a:pt x="70792" y="179603"/>
                    <a:pt x="70792" y="63568"/>
                  </a:cubicBezTo>
                  <a:cubicBezTo>
                    <a:pt x="70792" y="32485"/>
                    <a:pt x="89363" y="13914"/>
                    <a:pt x="120446" y="13914"/>
                  </a:cubicBezTo>
                  <a:cubicBezTo>
                    <a:pt x="145734" y="13914"/>
                    <a:pt x="171022" y="13914"/>
                    <a:pt x="196441" y="13914"/>
                  </a:cubicBezTo>
                  <a:cubicBezTo>
                    <a:pt x="205924" y="13914"/>
                    <a:pt x="211719" y="18788"/>
                    <a:pt x="212378" y="26558"/>
                  </a:cubicBezTo>
                  <a:cubicBezTo>
                    <a:pt x="213168" y="35514"/>
                    <a:pt x="206978" y="41968"/>
                    <a:pt x="197231" y="41968"/>
                  </a:cubicBezTo>
                  <a:cubicBezTo>
                    <a:pt x="171943" y="42100"/>
                    <a:pt x="146656" y="41968"/>
                    <a:pt x="121236" y="41968"/>
                  </a:cubicBezTo>
                  <a:cubicBezTo>
                    <a:pt x="104904" y="41968"/>
                    <a:pt x="98846" y="47895"/>
                    <a:pt x="98846" y="64095"/>
                  </a:cubicBezTo>
                  <a:cubicBezTo>
                    <a:pt x="98846" y="185266"/>
                    <a:pt x="98846" y="306437"/>
                    <a:pt x="98846" y="427609"/>
                  </a:cubicBezTo>
                  <a:cubicBezTo>
                    <a:pt x="98846" y="443809"/>
                    <a:pt x="94763" y="447892"/>
                    <a:pt x="78431" y="447892"/>
                  </a:cubicBezTo>
                  <a:cubicBezTo>
                    <a:pt x="66577" y="447892"/>
                    <a:pt x="54724" y="447892"/>
                    <a:pt x="42738" y="447892"/>
                  </a:cubicBezTo>
                  <a:cubicBezTo>
                    <a:pt x="42738" y="458955"/>
                    <a:pt x="41289" y="469623"/>
                    <a:pt x="43002" y="479897"/>
                  </a:cubicBezTo>
                  <a:cubicBezTo>
                    <a:pt x="46558" y="500443"/>
                    <a:pt x="63811" y="513219"/>
                    <a:pt x="85543" y="513219"/>
                  </a:cubicBezTo>
                  <a:cubicBezTo>
                    <a:pt x="204344" y="513219"/>
                    <a:pt x="323144" y="513219"/>
                    <a:pt x="441944" y="513219"/>
                  </a:cubicBezTo>
                  <a:cubicBezTo>
                    <a:pt x="530847" y="513219"/>
                    <a:pt x="619750" y="513219"/>
                    <a:pt x="708784" y="513219"/>
                  </a:cubicBezTo>
                  <a:cubicBezTo>
                    <a:pt x="737497" y="513219"/>
                    <a:pt x="754619" y="495965"/>
                    <a:pt x="754750" y="467121"/>
                  </a:cubicBezTo>
                  <a:cubicBezTo>
                    <a:pt x="755014" y="461062"/>
                    <a:pt x="754882" y="455004"/>
                    <a:pt x="754882" y="447892"/>
                  </a:cubicBezTo>
                  <a:close/>
                </a:path>
              </a:pathLst>
            </a:custGeom>
            <a:solidFill>
              <a:srgbClr val="FFFFFF"/>
            </a:solidFill>
            <a:ln w="13138"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4F2F05DC-11CF-4258-B999-AD763A3707E9}"/>
                </a:ext>
              </a:extLst>
            </p:cNvPr>
            <p:cNvSpPr/>
            <p:nvPr/>
          </p:nvSpPr>
          <p:spPr>
            <a:xfrm>
              <a:off x="5809420" y="3322992"/>
              <a:ext cx="566343" cy="526831"/>
            </a:xfrm>
            <a:custGeom>
              <a:avLst/>
              <a:gdLst>
                <a:gd name="connsiteX0" fmla="*/ 340448 w 566343"/>
                <a:gd name="connsiteY0" fmla="*/ 332208 h 526831"/>
                <a:gd name="connsiteX1" fmla="*/ 236794 w 566343"/>
                <a:gd name="connsiteY1" fmla="*/ 332603 h 526831"/>
                <a:gd name="connsiteX2" fmla="*/ 134721 w 566343"/>
                <a:gd name="connsiteY2" fmla="*/ 406623 h 526831"/>
                <a:gd name="connsiteX3" fmla="*/ 83355 w 566343"/>
                <a:gd name="connsiteY3" fmla="*/ 422296 h 526831"/>
                <a:gd name="connsiteX4" fmla="*/ 42525 w 566343"/>
                <a:gd name="connsiteY4" fmla="*/ 466813 h 526831"/>
                <a:gd name="connsiteX5" fmla="*/ 40681 w 566343"/>
                <a:gd name="connsiteY5" fmla="*/ 501057 h 526831"/>
                <a:gd name="connsiteX6" fmla="*/ 22242 w 566343"/>
                <a:gd name="connsiteY6" fmla="*/ 515545 h 526831"/>
                <a:gd name="connsiteX7" fmla="*/ 14340 w 566343"/>
                <a:gd name="connsiteY7" fmla="*/ 505008 h 526831"/>
                <a:gd name="connsiteX8" fmla="*/ 20925 w 566343"/>
                <a:gd name="connsiteY8" fmla="*/ 444950 h 526831"/>
                <a:gd name="connsiteX9" fmla="*/ 73608 w 566343"/>
                <a:gd name="connsiteY9" fmla="*/ 397798 h 526831"/>
                <a:gd name="connsiteX10" fmla="*/ 161194 w 566343"/>
                <a:gd name="connsiteY10" fmla="*/ 366320 h 526831"/>
                <a:gd name="connsiteX11" fmla="*/ 194121 w 566343"/>
                <a:gd name="connsiteY11" fmla="*/ 344588 h 526831"/>
                <a:gd name="connsiteX12" fmla="*/ 205184 w 566343"/>
                <a:gd name="connsiteY12" fmla="*/ 332866 h 526831"/>
                <a:gd name="connsiteX13" fmla="*/ 203604 w 566343"/>
                <a:gd name="connsiteY13" fmla="*/ 309422 h 526831"/>
                <a:gd name="connsiteX14" fmla="*/ 167516 w 566343"/>
                <a:gd name="connsiteY14" fmla="*/ 227237 h 526831"/>
                <a:gd name="connsiteX15" fmla="*/ 164487 w 566343"/>
                <a:gd name="connsiteY15" fmla="*/ 139651 h 526831"/>
                <a:gd name="connsiteX16" fmla="*/ 261292 w 566343"/>
                <a:gd name="connsiteY16" fmla="*/ 16899 h 526831"/>
                <a:gd name="connsiteX17" fmla="*/ 412097 w 566343"/>
                <a:gd name="connsiteY17" fmla="*/ 122924 h 526831"/>
                <a:gd name="connsiteX18" fmla="*/ 411702 w 566343"/>
                <a:gd name="connsiteY18" fmla="*/ 193519 h 526831"/>
                <a:gd name="connsiteX19" fmla="*/ 408541 w 566343"/>
                <a:gd name="connsiteY19" fmla="*/ 243305 h 526831"/>
                <a:gd name="connsiteX20" fmla="*/ 369951 w 566343"/>
                <a:gd name="connsiteY20" fmla="*/ 313373 h 526831"/>
                <a:gd name="connsiteX21" fmla="*/ 367843 w 566343"/>
                <a:gd name="connsiteY21" fmla="*/ 323383 h 526831"/>
                <a:gd name="connsiteX22" fmla="*/ 389970 w 566343"/>
                <a:gd name="connsiteY22" fmla="*/ 349330 h 526831"/>
                <a:gd name="connsiteX23" fmla="*/ 469917 w 566343"/>
                <a:gd name="connsiteY23" fmla="*/ 388579 h 526831"/>
                <a:gd name="connsiteX24" fmla="*/ 501658 w 566343"/>
                <a:gd name="connsiteY24" fmla="*/ 397798 h 526831"/>
                <a:gd name="connsiteX25" fmla="*/ 561586 w 566343"/>
                <a:gd name="connsiteY25" fmla="*/ 462994 h 526831"/>
                <a:gd name="connsiteX26" fmla="*/ 564088 w 566343"/>
                <a:gd name="connsiteY26" fmla="*/ 503033 h 526831"/>
                <a:gd name="connsiteX27" fmla="*/ 549732 w 566343"/>
                <a:gd name="connsiteY27" fmla="*/ 517784 h 526831"/>
                <a:gd name="connsiteX28" fmla="*/ 537351 w 566343"/>
                <a:gd name="connsiteY28" fmla="*/ 501716 h 526831"/>
                <a:gd name="connsiteX29" fmla="*/ 533137 w 566343"/>
                <a:gd name="connsiteY29" fmla="*/ 459437 h 526831"/>
                <a:gd name="connsiteX30" fmla="*/ 496654 w 566343"/>
                <a:gd name="connsiteY30" fmla="*/ 424008 h 526831"/>
                <a:gd name="connsiteX31" fmla="*/ 403800 w 566343"/>
                <a:gd name="connsiteY31" fmla="*/ 390027 h 526831"/>
                <a:gd name="connsiteX32" fmla="*/ 360336 w 566343"/>
                <a:gd name="connsiteY32" fmla="*/ 358549 h 526831"/>
                <a:gd name="connsiteX33" fmla="*/ 340448 w 566343"/>
                <a:gd name="connsiteY33" fmla="*/ 332208 h 526831"/>
                <a:gd name="connsiteX34" fmla="*/ 385229 w 566343"/>
                <a:gd name="connsiteY34" fmla="*/ 186012 h 526831"/>
                <a:gd name="connsiteX35" fmla="*/ 384834 w 566343"/>
                <a:gd name="connsiteY35" fmla="*/ 123451 h 526831"/>
                <a:gd name="connsiteX36" fmla="*/ 284472 w 566343"/>
                <a:gd name="connsiteY36" fmla="*/ 41002 h 526831"/>
                <a:gd name="connsiteX37" fmla="*/ 191750 w 566343"/>
                <a:gd name="connsiteY37" fmla="*/ 134909 h 526831"/>
                <a:gd name="connsiteX38" fmla="*/ 195438 w 566343"/>
                <a:gd name="connsiteY38" fmla="*/ 233427 h 526831"/>
                <a:gd name="connsiteX39" fmla="*/ 281706 w 566343"/>
                <a:gd name="connsiteY39" fmla="*/ 317193 h 526831"/>
                <a:gd name="connsiteX40" fmla="*/ 380751 w 566343"/>
                <a:gd name="connsiteY40" fmla="*/ 243041 h 526831"/>
                <a:gd name="connsiteX41" fmla="*/ 385229 w 566343"/>
                <a:gd name="connsiteY41" fmla="*/ 186012 h 52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66343" h="526831">
                  <a:moveTo>
                    <a:pt x="340448" y="332208"/>
                  </a:moveTo>
                  <a:cubicBezTo>
                    <a:pt x="306731" y="348144"/>
                    <a:pt x="271828" y="347486"/>
                    <a:pt x="236794" y="332603"/>
                  </a:cubicBezTo>
                  <a:cubicBezTo>
                    <a:pt x="214667" y="373959"/>
                    <a:pt x="175155" y="391213"/>
                    <a:pt x="134721" y="406623"/>
                  </a:cubicBezTo>
                  <a:cubicBezTo>
                    <a:pt x="117994" y="412945"/>
                    <a:pt x="100740" y="418345"/>
                    <a:pt x="83355" y="422296"/>
                  </a:cubicBezTo>
                  <a:cubicBezTo>
                    <a:pt x="58857" y="427828"/>
                    <a:pt x="46345" y="443369"/>
                    <a:pt x="42525" y="466813"/>
                  </a:cubicBezTo>
                  <a:cubicBezTo>
                    <a:pt x="40681" y="478008"/>
                    <a:pt x="40681" y="489599"/>
                    <a:pt x="40681" y="501057"/>
                  </a:cubicBezTo>
                  <a:cubicBezTo>
                    <a:pt x="40681" y="512252"/>
                    <a:pt x="31462" y="520418"/>
                    <a:pt x="22242" y="515545"/>
                  </a:cubicBezTo>
                  <a:cubicBezTo>
                    <a:pt x="18686" y="513701"/>
                    <a:pt x="14603" y="508828"/>
                    <a:pt x="14340" y="505008"/>
                  </a:cubicBezTo>
                  <a:cubicBezTo>
                    <a:pt x="12628" y="484594"/>
                    <a:pt x="13681" y="464442"/>
                    <a:pt x="20925" y="444950"/>
                  </a:cubicBezTo>
                  <a:cubicBezTo>
                    <a:pt x="30276" y="420057"/>
                    <a:pt x="47530" y="404252"/>
                    <a:pt x="73608" y="397798"/>
                  </a:cubicBezTo>
                  <a:cubicBezTo>
                    <a:pt x="103901" y="390291"/>
                    <a:pt x="133667" y="381071"/>
                    <a:pt x="161194" y="366320"/>
                  </a:cubicBezTo>
                  <a:cubicBezTo>
                    <a:pt x="172784" y="360130"/>
                    <a:pt x="183452" y="352359"/>
                    <a:pt x="194121" y="344588"/>
                  </a:cubicBezTo>
                  <a:cubicBezTo>
                    <a:pt x="198467" y="341559"/>
                    <a:pt x="201892" y="337081"/>
                    <a:pt x="205184" y="332866"/>
                  </a:cubicBezTo>
                  <a:cubicBezTo>
                    <a:pt x="213877" y="321539"/>
                    <a:pt x="213482" y="319169"/>
                    <a:pt x="203604" y="309422"/>
                  </a:cubicBezTo>
                  <a:cubicBezTo>
                    <a:pt x="180423" y="286900"/>
                    <a:pt x="168965" y="259110"/>
                    <a:pt x="167516" y="227237"/>
                  </a:cubicBezTo>
                  <a:cubicBezTo>
                    <a:pt x="166199" y="198129"/>
                    <a:pt x="164750" y="168890"/>
                    <a:pt x="164487" y="139651"/>
                  </a:cubicBezTo>
                  <a:cubicBezTo>
                    <a:pt x="163960" y="79987"/>
                    <a:pt x="203340" y="30597"/>
                    <a:pt x="261292" y="16899"/>
                  </a:cubicBezTo>
                  <a:cubicBezTo>
                    <a:pt x="332414" y="41"/>
                    <a:pt x="404722" y="50221"/>
                    <a:pt x="412097" y="122924"/>
                  </a:cubicBezTo>
                  <a:cubicBezTo>
                    <a:pt x="414468" y="146236"/>
                    <a:pt x="412361" y="169944"/>
                    <a:pt x="411702" y="193519"/>
                  </a:cubicBezTo>
                  <a:cubicBezTo>
                    <a:pt x="411175" y="210115"/>
                    <a:pt x="410780" y="226841"/>
                    <a:pt x="408541" y="243305"/>
                  </a:cubicBezTo>
                  <a:cubicBezTo>
                    <a:pt x="404722" y="271359"/>
                    <a:pt x="391419" y="294803"/>
                    <a:pt x="369951" y="313373"/>
                  </a:cubicBezTo>
                  <a:cubicBezTo>
                    <a:pt x="366263" y="316666"/>
                    <a:pt x="365999" y="319300"/>
                    <a:pt x="367843" y="323383"/>
                  </a:cubicBezTo>
                  <a:cubicBezTo>
                    <a:pt x="372848" y="334183"/>
                    <a:pt x="380882" y="342217"/>
                    <a:pt x="389970" y="349330"/>
                  </a:cubicBezTo>
                  <a:cubicBezTo>
                    <a:pt x="413809" y="368032"/>
                    <a:pt x="441468" y="379096"/>
                    <a:pt x="469917" y="388579"/>
                  </a:cubicBezTo>
                  <a:cubicBezTo>
                    <a:pt x="480322" y="392003"/>
                    <a:pt x="490858" y="395427"/>
                    <a:pt x="501658" y="397798"/>
                  </a:cubicBezTo>
                  <a:cubicBezTo>
                    <a:pt x="536824" y="405701"/>
                    <a:pt x="555527" y="428881"/>
                    <a:pt x="561586" y="462994"/>
                  </a:cubicBezTo>
                  <a:cubicBezTo>
                    <a:pt x="563956" y="476033"/>
                    <a:pt x="563825" y="489599"/>
                    <a:pt x="564088" y="503033"/>
                  </a:cubicBezTo>
                  <a:cubicBezTo>
                    <a:pt x="564220" y="512516"/>
                    <a:pt x="557898" y="518311"/>
                    <a:pt x="549732" y="517784"/>
                  </a:cubicBezTo>
                  <a:cubicBezTo>
                    <a:pt x="541829" y="517257"/>
                    <a:pt x="537746" y="510935"/>
                    <a:pt x="537351" y="501716"/>
                  </a:cubicBezTo>
                  <a:cubicBezTo>
                    <a:pt x="536693" y="487623"/>
                    <a:pt x="536166" y="473135"/>
                    <a:pt x="533137" y="459437"/>
                  </a:cubicBezTo>
                  <a:cubicBezTo>
                    <a:pt x="528922" y="440472"/>
                    <a:pt x="516146" y="428750"/>
                    <a:pt x="496654" y="424008"/>
                  </a:cubicBezTo>
                  <a:cubicBezTo>
                    <a:pt x="464517" y="416237"/>
                    <a:pt x="433170" y="405569"/>
                    <a:pt x="403800" y="390027"/>
                  </a:cubicBezTo>
                  <a:cubicBezTo>
                    <a:pt x="387863" y="381598"/>
                    <a:pt x="372585" y="371983"/>
                    <a:pt x="360336" y="358549"/>
                  </a:cubicBezTo>
                  <a:cubicBezTo>
                    <a:pt x="353224" y="350383"/>
                    <a:pt x="347297" y="341296"/>
                    <a:pt x="340448" y="332208"/>
                  </a:cubicBezTo>
                  <a:close/>
                  <a:moveTo>
                    <a:pt x="385229" y="186012"/>
                  </a:moveTo>
                  <a:cubicBezTo>
                    <a:pt x="385229" y="160988"/>
                    <a:pt x="387073" y="142022"/>
                    <a:pt x="384834" y="123451"/>
                  </a:cubicBezTo>
                  <a:cubicBezTo>
                    <a:pt x="379302" y="74851"/>
                    <a:pt x="333863" y="38367"/>
                    <a:pt x="284472" y="41002"/>
                  </a:cubicBezTo>
                  <a:cubicBezTo>
                    <a:pt x="233501" y="43636"/>
                    <a:pt x="191750" y="85124"/>
                    <a:pt x="191750" y="134909"/>
                  </a:cubicBezTo>
                  <a:cubicBezTo>
                    <a:pt x="191750" y="167705"/>
                    <a:pt x="193067" y="200632"/>
                    <a:pt x="195438" y="233427"/>
                  </a:cubicBezTo>
                  <a:cubicBezTo>
                    <a:pt x="198599" y="278471"/>
                    <a:pt x="237058" y="314954"/>
                    <a:pt x="281706" y="317193"/>
                  </a:cubicBezTo>
                  <a:cubicBezTo>
                    <a:pt x="330702" y="319695"/>
                    <a:pt x="372980" y="289008"/>
                    <a:pt x="380751" y="243041"/>
                  </a:cubicBezTo>
                  <a:cubicBezTo>
                    <a:pt x="384439" y="222232"/>
                    <a:pt x="384175" y="200895"/>
                    <a:pt x="385229" y="186012"/>
                  </a:cubicBezTo>
                  <a:close/>
                </a:path>
              </a:pathLst>
            </a:custGeom>
            <a:solidFill>
              <a:srgbClr val="0F1622"/>
            </a:solidFill>
            <a:ln w="13138"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9289562-91D4-4DC4-9BB5-0C307E5775DB}"/>
                </a:ext>
              </a:extLst>
            </p:cNvPr>
            <p:cNvSpPr/>
            <p:nvPr/>
          </p:nvSpPr>
          <p:spPr>
            <a:xfrm>
              <a:off x="5820604" y="3877274"/>
              <a:ext cx="553173" cy="65854"/>
            </a:xfrm>
            <a:custGeom>
              <a:avLst/>
              <a:gdLst>
                <a:gd name="connsiteX0" fmla="*/ 118005 w 553172"/>
                <a:gd name="connsiteY0" fmla="*/ 13815 h 65853"/>
                <a:gd name="connsiteX1" fmla="*/ 203615 w 553172"/>
                <a:gd name="connsiteY1" fmla="*/ 13815 h 65853"/>
                <a:gd name="connsiteX2" fmla="*/ 221791 w 553172"/>
                <a:gd name="connsiteY2" fmla="*/ 30279 h 65853"/>
                <a:gd name="connsiteX3" fmla="*/ 230615 w 553172"/>
                <a:gd name="connsiteY3" fmla="*/ 37128 h 65853"/>
                <a:gd name="connsiteX4" fmla="*/ 316884 w 553172"/>
                <a:gd name="connsiteY4" fmla="*/ 37128 h 65853"/>
                <a:gd name="connsiteX5" fmla="*/ 326630 w 553172"/>
                <a:gd name="connsiteY5" fmla="*/ 37128 h 65853"/>
                <a:gd name="connsiteX6" fmla="*/ 333874 w 553172"/>
                <a:gd name="connsiteY6" fmla="*/ 30015 h 65853"/>
                <a:gd name="connsiteX7" fmla="*/ 350996 w 553172"/>
                <a:gd name="connsiteY7" fmla="*/ 13815 h 65853"/>
                <a:gd name="connsiteX8" fmla="*/ 525509 w 553172"/>
                <a:gd name="connsiteY8" fmla="*/ 13815 h 65853"/>
                <a:gd name="connsiteX9" fmla="*/ 542631 w 553172"/>
                <a:gd name="connsiteY9" fmla="*/ 28698 h 65853"/>
                <a:gd name="connsiteX10" fmla="*/ 527748 w 553172"/>
                <a:gd name="connsiteY10" fmla="*/ 41869 h 65853"/>
                <a:gd name="connsiteX11" fmla="*/ 473221 w 553172"/>
                <a:gd name="connsiteY11" fmla="*/ 41869 h 65853"/>
                <a:gd name="connsiteX12" fmla="*/ 364825 w 553172"/>
                <a:gd name="connsiteY12" fmla="*/ 41737 h 65853"/>
                <a:gd name="connsiteX13" fmla="*/ 356396 w 553172"/>
                <a:gd name="connsiteY13" fmla="*/ 46610 h 65853"/>
                <a:gd name="connsiteX14" fmla="*/ 325313 w 553172"/>
                <a:gd name="connsiteY14" fmla="*/ 65181 h 65853"/>
                <a:gd name="connsiteX15" fmla="*/ 229298 w 553172"/>
                <a:gd name="connsiteY15" fmla="*/ 65181 h 65853"/>
                <a:gd name="connsiteX16" fmla="*/ 197557 w 553172"/>
                <a:gd name="connsiteY16" fmla="*/ 45688 h 65853"/>
                <a:gd name="connsiteX17" fmla="*/ 189918 w 553172"/>
                <a:gd name="connsiteY17" fmla="*/ 41737 h 65853"/>
                <a:gd name="connsiteX18" fmla="*/ 29629 w 553172"/>
                <a:gd name="connsiteY18" fmla="*/ 41737 h 65853"/>
                <a:gd name="connsiteX19" fmla="*/ 13693 w 553172"/>
                <a:gd name="connsiteY19" fmla="*/ 29093 h 65853"/>
                <a:gd name="connsiteX20" fmla="*/ 29497 w 553172"/>
                <a:gd name="connsiteY20" fmla="*/ 13683 h 65853"/>
                <a:gd name="connsiteX21" fmla="*/ 83366 w 553172"/>
                <a:gd name="connsiteY21" fmla="*/ 13683 h 65853"/>
                <a:gd name="connsiteX22" fmla="*/ 118005 w 553172"/>
                <a:gd name="connsiteY22" fmla="*/ 13815 h 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3172" h="65853">
                  <a:moveTo>
                    <a:pt x="118005" y="13815"/>
                  </a:moveTo>
                  <a:cubicBezTo>
                    <a:pt x="146586" y="13815"/>
                    <a:pt x="175166" y="13815"/>
                    <a:pt x="203615" y="13815"/>
                  </a:cubicBezTo>
                  <a:cubicBezTo>
                    <a:pt x="216523" y="13815"/>
                    <a:pt x="221001" y="17635"/>
                    <a:pt x="221791" y="30279"/>
                  </a:cubicBezTo>
                  <a:cubicBezTo>
                    <a:pt x="222186" y="36206"/>
                    <a:pt x="225742" y="37128"/>
                    <a:pt x="230615" y="37128"/>
                  </a:cubicBezTo>
                  <a:cubicBezTo>
                    <a:pt x="259328" y="37128"/>
                    <a:pt x="288172" y="37128"/>
                    <a:pt x="316884" y="37128"/>
                  </a:cubicBezTo>
                  <a:cubicBezTo>
                    <a:pt x="320177" y="37128"/>
                    <a:pt x="323337" y="37128"/>
                    <a:pt x="326630" y="37128"/>
                  </a:cubicBezTo>
                  <a:cubicBezTo>
                    <a:pt x="331372" y="37128"/>
                    <a:pt x="333611" y="34888"/>
                    <a:pt x="333874" y="30015"/>
                  </a:cubicBezTo>
                  <a:cubicBezTo>
                    <a:pt x="334533" y="18162"/>
                    <a:pt x="339274" y="13815"/>
                    <a:pt x="350996" y="13815"/>
                  </a:cubicBezTo>
                  <a:cubicBezTo>
                    <a:pt x="409211" y="13815"/>
                    <a:pt x="467294" y="13815"/>
                    <a:pt x="525509" y="13815"/>
                  </a:cubicBezTo>
                  <a:cubicBezTo>
                    <a:pt x="536572" y="13815"/>
                    <a:pt x="543158" y="19742"/>
                    <a:pt x="542631" y="28698"/>
                  </a:cubicBezTo>
                  <a:cubicBezTo>
                    <a:pt x="542236" y="36337"/>
                    <a:pt x="536177" y="41869"/>
                    <a:pt x="527748" y="41869"/>
                  </a:cubicBezTo>
                  <a:cubicBezTo>
                    <a:pt x="509572" y="42001"/>
                    <a:pt x="491397" y="41869"/>
                    <a:pt x="473221" y="41869"/>
                  </a:cubicBezTo>
                  <a:cubicBezTo>
                    <a:pt x="437133" y="41869"/>
                    <a:pt x="401045" y="41869"/>
                    <a:pt x="364825" y="41737"/>
                  </a:cubicBezTo>
                  <a:cubicBezTo>
                    <a:pt x="360742" y="41737"/>
                    <a:pt x="358503" y="42528"/>
                    <a:pt x="356396" y="46610"/>
                  </a:cubicBezTo>
                  <a:cubicBezTo>
                    <a:pt x="349942" y="58859"/>
                    <a:pt x="339406" y="65181"/>
                    <a:pt x="325313" y="65181"/>
                  </a:cubicBezTo>
                  <a:cubicBezTo>
                    <a:pt x="293308" y="65181"/>
                    <a:pt x="261303" y="65181"/>
                    <a:pt x="229298" y="65181"/>
                  </a:cubicBezTo>
                  <a:cubicBezTo>
                    <a:pt x="214679" y="65181"/>
                    <a:pt x="203879" y="58859"/>
                    <a:pt x="197557" y="45688"/>
                  </a:cubicBezTo>
                  <a:cubicBezTo>
                    <a:pt x="195713" y="41606"/>
                    <a:pt x="193210" y="41737"/>
                    <a:pt x="189918" y="41737"/>
                  </a:cubicBezTo>
                  <a:cubicBezTo>
                    <a:pt x="136444" y="41737"/>
                    <a:pt x="83103" y="41737"/>
                    <a:pt x="29629" y="41737"/>
                  </a:cubicBezTo>
                  <a:cubicBezTo>
                    <a:pt x="20278" y="41737"/>
                    <a:pt x="14351" y="36996"/>
                    <a:pt x="13693" y="29093"/>
                  </a:cubicBezTo>
                  <a:cubicBezTo>
                    <a:pt x="12902" y="19874"/>
                    <a:pt x="19093" y="13683"/>
                    <a:pt x="29497" y="13683"/>
                  </a:cubicBezTo>
                  <a:cubicBezTo>
                    <a:pt x="47410" y="13552"/>
                    <a:pt x="65454" y="13683"/>
                    <a:pt x="83366" y="13683"/>
                  </a:cubicBezTo>
                  <a:cubicBezTo>
                    <a:pt x="95088" y="13815"/>
                    <a:pt x="106547" y="13815"/>
                    <a:pt x="118005" y="13815"/>
                  </a:cubicBezTo>
                  <a:close/>
                </a:path>
              </a:pathLst>
            </a:custGeom>
            <a:solidFill>
              <a:srgbClr val="FFFFFF"/>
            </a:solidFill>
            <a:ln w="13138"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8D4F6FA3-5907-4CCA-93CE-C4A0BEE61FDE}"/>
                </a:ext>
              </a:extLst>
            </p:cNvPr>
            <p:cNvSpPr/>
            <p:nvPr/>
          </p:nvSpPr>
          <p:spPr>
            <a:xfrm>
              <a:off x="8593662" y="3670458"/>
              <a:ext cx="644961" cy="526870"/>
            </a:xfrm>
            <a:custGeom>
              <a:avLst/>
              <a:gdLst>
                <a:gd name="connsiteX0" fmla="*/ 613234 w 644960"/>
                <a:gd name="connsiteY0" fmla="*/ 431644 h 526869"/>
                <a:gd name="connsiteX1" fmla="*/ 633582 w 644960"/>
                <a:gd name="connsiteY1" fmla="*/ 431644 h 526869"/>
                <a:gd name="connsiteX2" fmla="*/ 645209 w 644960"/>
                <a:gd name="connsiteY2" fmla="*/ 443635 h 526869"/>
                <a:gd name="connsiteX3" fmla="*/ 585437 w 644960"/>
                <a:gd name="connsiteY3" fmla="*/ 521575 h 526869"/>
                <a:gd name="connsiteX4" fmla="*/ 563181 w 644960"/>
                <a:gd name="connsiteY4" fmla="*/ 524210 h 526869"/>
                <a:gd name="connsiteX5" fmla="*/ 88454 w 644960"/>
                <a:gd name="connsiteY5" fmla="*/ 524482 h 526869"/>
                <a:gd name="connsiteX6" fmla="*/ 6426 w 644960"/>
                <a:gd name="connsiteY6" fmla="*/ 444816 h 526869"/>
                <a:gd name="connsiteX7" fmla="*/ 18598 w 644960"/>
                <a:gd name="connsiteY7" fmla="*/ 432643 h 526869"/>
                <a:gd name="connsiteX8" fmla="*/ 37311 w 644960"/>
                <a:gd name="connsiteY8" fmla="*/ 432643 h 526869"/>
                <a:gd name="connsiteX9" fmla="*/ 37311 w 644960"/>
                <a:gd name="connsiteY9" fmla="*/ 425194 h 526869"/>
                <a:gd name="connsiteX10" fmla="*/ 37311 w 644960"/>
                <a:gd name="connsiteY10" fmla="*/ 55295 h 526869"/>
                <a:gd name="connsiteX11" fmla="*/ 69377 w 644960"/>
                <a:gd name="connsiteY11" fmla="*/ 8785 h 526869"/>
                <a:gd name="connsiteX12" fmla="*/ 86092 w 644960"/>
                <a:gd name="connsiteY12" fmla="*/ 6605 h 526869"/>
                <a:gd name="connsiteX13" fmla="*/ 565180 w 644960"/>
                <a:gd name="connsiteY13" fmla="*/ 6424 h 526869"/>
                <a:gd name="connsiteX14" fmla="*/ 613234 w 644960"/>
                <a:gd name="connsiteY14" fmla="*/ 54841 h 526869"/>
                <a:gd name="connsiteX15" fmla="*/ 613234 w 644960"/>
                <a:gd name="connsiteY15" fmla="*/ 423650 h 526869"/>
                <a:gd name="connsiteX16" fmla="*/ 613234 w 644960"/>
                <a:gd name="connsiteY16" fmla="*/ 431644 h 526869"/>
                <a:gd name="connsiteX17" fmla="*/ 593976 w 644960"/>
                <a:gd name="connsiteY17" fmla="*/ 432371 h 526869"/>
                <a:gd name="connsiteX18" fmla="*/ 594248 w 644960"/>
                <a:gd name="connsiteY18" fmla="*/ 426830 h 526869"/>
                <a:gd name="connsiteX19" fmla="*/ 594248 w 644960"/>
                <a:gd name="connsiteY19" fmla="*/ 55295 h 526869"/>
                <a:gd name="connsiteX20" fmla="*/ 565361 w 644960"/>
                <a:gd name="connsiteY20" fmla="*/ 26499 h 526869"/>
                <a:gd name="connsiteX21" fmla="*/ 87364 w 644960"/>
                <a:gd name="connsiteY21" fmla="*/ 26499 h 526869"/>
                <a:gd name="connsiteX22" fmla="*/ 58204 w 644960"/>
                <a:gd name="connsiteY22" fmla="*/ 55568 h 526869"/>
                <a:gd name="connsiteX23" fmla="*/ 58204 w 644960"/>
                <a:gd name="connsiteY23" fmla="*/ 426557 h 526869"/>
                <a:gd name="connsiteX24" fmla="*/ 58477 w 644960"/>
                <a:gd name="connsiteY24" fmla="*/ 432371 h 526869"/>
                <a:gd name="connsiteX25" fmla="*/ 593976 w 644960"/>
                <a:gd name="connsiteY25" fmla="*/ 432371 h 526869"/>
                <a:gd name="connsiteX26" fmla="*/ 624680 w 644960"/>
                <a:gd name="connsiteY26" fmla="*/ 451810 h 526869"/>
                <a:gd name="connsiteX27" fmla="*/ 27682 w 644960"/>
                <a:gd name="connsiteY27" fmla="*/ 451810 h 526869"/>
                <a:gd name="connsiteX28" fmla="*/ 27682 w 644960"/>
                <a:gd name="connsiteY28" fmla="*/ 454081 h 526869"/>
                <a:gd name="connsiteX29" fmla="*/ 84093 w 644960"/>
                <a:gd name="connsiteY29" fmla="*/ 503226 h 526869"/>
                <a:gd name="connsiteX30" fmla="*/ 566997 w 644960"/>
                <a:gd name="connsiteY30" fmla="*/ 503317 h 526869"/>
                <a:gd name="connsiteX31" fmla="*/ 577897 w 644960"/>
                <a:gd name="connsiteY31" fmla="*/ 502045 h 526869"/>
                <a:gd name="connsiteX32" fmla="*/ 624680 w 644960"/>
                <a:gd name="connsiteY32" fmla="*/ 451810 h 52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4960" h="526869">
                  <a:moveTo>
                    <a:pt x="613234" y="431644"/>
                  </a:moveTo>
                  <a:cubicBezTo>
                    <a:pt x="620501" y="431644"/>
                    <a:pt x="627042" y="431553"/>
                    <a:pt x="633582" y="431644"/>
                  </a:cubicBezTo>
                  <a:cubicBezTo>
                    <a:pt x="641394" y="431735"/>
                    <a:pt x="645028" y="435550"/>
                    <a:pt x="645209" y="443635"/>
                  </a:cubicBezTo>
                  <a:cubicBezTo>
                    <a:pt x="645845" y="479607"/>
                    <a:pt x="620592" y="512855"/>
                    <a:pt x="585437" y="521575"/>
                  </a:cubicBezTo>
                  <a:cubicBezTo>
                    <a:pt x="578170" y="523392"/>
                    <a:pt x="570539" y="524210"/>
                    <a:pt x="563181" y="524210"/>
                  </a:cubicBezTo>
                  <a:cubicBezTo>
                    <a:pt x="404939" y="524391"/>
                    <a:pt x="246696" y="524028"/>
                    <a:pt x="88454" y="524482"/>
                  </a:cubicBezTo>
                  <a:cubicBezTo>
                    <a:pt x="44124" y="524573"/>
                    <a:pt x="6698" y="489872"/>
                    <a:pt x="6426" y="444816"/>
                  </a:cubicBezTo>
                  <a:cubicBezTo>
                    <a:pt x="6335" y="435823"/>
                    <a:pt x="9514" y="432643"/>
                    <a:pt x="18598" y="432643"/>
                  </a:cubicBezTo>
                  <a:cubicBezTo>
                    <a:pt x="24593" y="432643"/>
                    <a:pt x="30589" y="432643"/>
                    <a:pt x="37311" y="432643"/>
                  </a:cubicBezTo>
                  <a:cubicBezTo>
                    <a:pt x="37311" y="429827"/>
                    <a:pt x="37311" y="427465"/>
                    <a:pt x="37311" y="425194"/>
                  </a:cubicBezTo>
                  <a:cubicBezTo>
                    <a:pt x="37311" y="301925"/>
                    <a:pt x="37311" y="178565"/>
                    <a:pt x="37311" y="55295"/>
                  </a:cubicBezTo>
                  <a:cubicBezTo>
                    <a:pt x="37311" y="32404"/>
                    <a:pt x="49211" y="14872"/>
                    <a:pt x="69377" y="8785"/>
                  </a:cubicBezTo>
                  <a:cubicBezTo>
                    <a:pt x="74737" y="7150"/>
                    <a:pt x="80551" y="6605"/>
                    <a:pt x="86092" y="6605"/>
                  </a:cubicBezTo>
                  <a:cubicBezTo>
                    <a:pt x="245697" y="6424"/>
                    <a:pt x="405484" y="6424"/>
                    <a:pt x="565180" y="6424"/>
                  </a:cubicBezTo>
                  <a:cubicBezTo>
                    <a:pt x="593976" y="6424"/>
                    <a:pt x="613234" y="25954"/>
                    <a:pt x="613234" y="54841"/>
                  </a:cubicBezTo>
                  <a:cubicBezTo>
                    <a:pt x="613234" y="177747"/>
                    <a:pt x="613234" y="300744"/>
                    <a:pt x="613234" y="423650"/>
                  </a:cubicBezTo>
                  <a:cubicBezTo>
                    <a:pt x="613234" y="426012"/>
                    <a:pt x="613234" y="428374"/>
                    <a:pt x="613234" y="431644"/>
                  </a:cubicBezTo>
                  <a:close/>
                  <a:moveTo>
                    <a:pt x="593976" y="432371"/>
                  </a:moveTo>
                  <a:cubicBezTo>
                    <a:pt x="594067" y="430372"/>
                    <a:pt x="594248" y="428556"/>
                    <a:pt x="594248" y="426830"/>
                  </a:cubicBezTo>
                  <a:cubicBezTo>
                    <a:pt x="594248" y="303015"/>
                    <a:pt x="594248" y="179110"/>
                    <a:pt x="594248" y="55295"/>
                  </a:cubicBezTo>
                  <a:cubicBezTo>
                    <a:pt x="594248" y="36582"/>
                    <a:pt x="584074" y="26499"/>
                    <a:pt x="565361" y="26499"/>
                  </a:cubicBezTo>
                  <a:cubicBezTo>
                    <a:pt x="406029" y="26499"/>
                    <a:pt x="246696" y="26499"/>
                    <a:pt x="87364" y="26499"/>
                  </a:cubicBezTo>
                  <a:cubicBezTo>
                    <a:pt x="68378" y="26499"/>
                    <a:pt x="58204" y="36582"/>
                    <a:pt x="58204" y="55568"/>
                  </a:cubicBezTo>
                  <a:cubicBezTo>
                    <a:pt x="58204" y="179201"/>
                    <a:pt x="58204" y="302924"/>
                    <a:pt x="58204" y="426557"/>
                  </a:cubicBezTo>
                  <a:cubicBezTo>
                    <a:pt x="58204" y="428465"/>
                    <a:pt x="58386" y="430463"/>
                    <a:pt x="58477" y="432371"/>
                  </a:cubicBezTo>
                  <a:cubicBezTo>
                    <a:pt x="237249" y="432371"/>
                    <a:pt x="415385" y="432371"/>
                    <a:pt x="593976" y="432371"/>
                  </a:cubicBezTo>
                  <a:close/>
                  <a:moveTo>
                    <a:pt x="624680" y="451810"/>
                  </a:moveTo>
                  <a:cubicBezTo>
                    <a:pt x="425741" y="451810"/>
                    <a:pt x="226712" y="451810"/>
                    <a:pt x="27682" y="451810"/>
                  </a:cubicBezTo>
                  <a:cubicBezTo>
                    <a:pt x="27682" y="452719"/>
                    <a:pt x="27591" y="453355"/>
                    <a:pt x="27682" y="454081"/>
                  </a:cubicBezTo>
                  <a:cubicBezTo>
                    <a:pt x="31951" y="481424"/>
                    <a:pt x="56206" y="503135"/>
                    <a:pt x="84093" y="503226"/>
                  </a:cubicBezTo>
                  <a:cubicBezTo>
                    <a:pt x="245061" y="503407"/>
                    <a:pt x="406029" y="503317"/>
                    <a:pt x="566997" y="503317"/>
                  </a:cubicBezTo>
                  <a:cubicBezTo>
                    <a:pt x="570630" y="503317"/>
                    <a:pt x="574264" y="502772"/>
                    <a:pt x="577897" y="502045"/>
                  </a:cubicBezTo>
                  <a:cubicBezTo>
                    <a:pt x="602151" y="496958"/>
                    <a:pt x="622863" y="474702"/>
                    <a:pt x="624680" y="451810"/>
                  </a:cubicBezTo>
                  <a:close/>
                </a:path>
              </a:pathLst>
            </a:custGeom>
            <a:solidFill>
              <a:srgbClr val="FFFFFF"/>
            </a:solidFill>
            <a:ln w="898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FC62ACB4-65E0-4B6C-9EBA-0C82DCDA9DC0}"/>
                </a:ext>
              </a:extLst>
            </p:cNvPr>
            <p:cNvSpPr/>
            <p:nvPr/>
          </p:nvSpPr>
          <p:spPr>
            <a:xfrm>
              <a:off x="8732331" y="3711540"/>
              <a:ext cx="372442" cy="372444"/>
            </a:xfrm>
            <a:custGeom>
              <a:avLst/>
              <a:gdLst>
                <a:gd name="connsiteX0" fmla="*/ 317595 w 372442"/>
                <a:gd name="connsiteY0" fmla="*/ 260570 h 372442"/>
                <a:gd name="connsiteX1" fmla="*/ 335581 w 372442"/>
                <a:gd name="connsiteY1" fmla="*/ 281373 h 372442"/>
                <a:gd name="connsiteX2" fmla="*/ 335218 w 372442"/>
                <a:gd name="connsiteY2" fmla="*/ 296270 h 372442"/>
                <a:gd name="connsiteX3" fmla="*/ 297973 w 372442"/>
                <a:gd name="connsiteY3" fmla="*/ 333515 h 372442"/>
                <a:gd name="connsiteX4" fmla="*/ 284257 w 372442"/>
                <a:gd name="connsiteY4" fmla="*/ 333969 h 372442"/>
                <a:gd name="connsiteX5" fmla="*/ 266452 w 372442"/>
                <a:gd name="connsiteY5" fmla="*/ 318526 h 372442"/>
                <a:gd name="connsiteX6" fmla="*/ 258912 w 372442"/>
                <a:gd name="connsiteY6" fmla="*/ 317981 h 372442"/>
                <a:gd name="connsiteX7" fmla="*/ 232932 w 372442"/>
                <a:gd name="connsiteY7" fmla="*/ 329427 h 372442"/>
                <a:gd name="connsiteX8" fmla="*/ 228663 w 372442"/>
                <a:gd name="connsiteY8" fmla="*/ 334605 h 372442"/>
                <a:gd name="connsiteX9" fmla="*/ 226301 w 372442"/>
                <a:gd name="connsiteY9" fmla="*/ 359131 h 372442"/>
                <a:gd name="connsiteX10" fmla="*/ 214764 w 372442"/>
                <a:gd name="connsiteY10" fmla="*/ 369578 h 372442"/>
                <a:gd name="connsiteX11" fmla="*/ 164802 w 372442"/>
                <a:gd name="connsiteY11" fmla="*/ 369578 h 372442"/>
                <a:gd name="connsiteX12" fmla="*/ 153084 w 372442"/>
                <a:gd name="connsiteY12" fmla="*/ 358768 h 372442"/>
                <a:gd name="connsiteX13" fmla="*/ 150813 w 372442"/>
                <a:gd name="connsiteY13" fmla="*/ 335876 h 372442"/>
                <a:gd name="connsiteX14" fmla="*/ 146544 w 372442"/>
                <a:gd name="connsiteY14" fmla="*/ 330517 h 372442"/>
                <a:gd name="connsiteX15" fmla="*/ 120291 w 372442"/>
                <a:gd name="connsiteY15" fmla="*/ 319707 h 372442"/>
                <a:gd name="connsiteX16" fmla="*/ 112661 w 372442"/>
                <a:gd name="connsiteY16" fmla="*/ 320797 h 372442"/>
                <a:gd name="connsiteX17" fmla="*/ 94947 w 372442"/>
                <a:gd name="connsiteY17" fmla="*/ 336331 h 372442"/>
                <a:gd name="connsiteX18" fmla="*/ 79595 w 372442"/>
                <a:gd name="connsiteY18" fmla="*/ 335876 h 372442"/>
                <a:gd name="connsiteX19" fmla="*/ 43077 w 372442"/>
                <a:gd name="connsiteY19" fmla="*/ 299450 h 372442"/>
                <a:gd name="connsiteX20" fmla="*/ 42260 w 372442"/>
                <a:gd name="connsiteY20" fmla="*/ 285006 h 372442"/>
                <a:gd name="connsiteX21" fmla="*/ 57703 w 372442"/>
                <a:gd name="connsiteY21" fmla="*/ 267202 h 372442"/>
                <a:gd name="connsiteX22" fmla="*/ 58429 w 372442"/>
                <a:gd name="connsiteY22" fmla="*/ 260570 h 372442"/>
                <a:gd name="connsiteX23" fmla="*/ 46348 w 372442"/>
                <a:gd name="connsiteY23" fmla="*/ 233682 h 372442"/>
                <a:gd name="connsiteX24" fmla="*/ 41624 w 372442"/>
                <a:gd name="connsiteY24" fmla="*/ 229776 h 372442"/>
                <a:gd name="connsiteX25" fmla="*/ 17097 w 372442"/>
                <a:gd name="connsiteY25" fmla="*/ 227232 h 372442"/>
                <a:gd name="connsiteX26" fmla="*/ 6560 w 372442"/>
                <a:gd name="connsiteY26" fmla="*/ 216331 h 372442"/>
                <a:gd name="connsiteX27" fmla="*/ 6560 w 372442"/>
                <a:gd name="connsiteY27" fmla="*/ 164734 h 372442"/>
                <a:gd name="connsiteX28" fmla="*/ 16643 w 372442"/>
                <a:gd name="connsiteY28" fmla="*/ 153925 h 372442"/>
                <a:gd name="connsiteX29" fmla="*/ 40534 w 372442"/>
                <a:gd name="connsiteY29" fmla="*/ 150473 h 372442"/>
                <a:gd name="connsiteX30" fmla="*/ 45348 w 372442"/>
                <a:gd name="connsiteY30" fmla="*/ 146657 h 372442"/>
                <a:gd name="connsiteX31" fmla="*/ 56613 w 372442"/>
                <a:gd name="connsiteY31" fmla="*/ 119951 h 372442"/>
                <a:gd name="connsiteX32" fmla="*/ 55613 w 372442"/>
                <a:gd name="connsiteY32" fmla="*/ 112774 h 372442"/>
                <a:gd name="connsiteX33" fmla="*/ 39353 w 372442"/>
                <a:gd name="connsiteY33" fmla="*/ 94152 h 372442"/>
                <a:gd name="connsiteX34" fmla="*/ 39444 w 372442"/>
                <a:gd name="connsiteY34" fmla="*/ 80435 h 372442"/>
                <a:gd name="connsiteX35" fmla="*/ 78232 w 372442"/>
                <a:gd name="connsiteY35" fmla="*/ 41647 h 372442"/>
                <a:gd name="connsiteX36" fmla="*/ 91586 w 372442"/>
                <a:gd name="connsiteY36" fmla="*/ 42373 h 372442"/>
                <a:gd name="connsiteX37" fmla="*/ 109390 w 372442"/>
                <a:gd name="connsiteY37" fmla="*/ 57816 h 372442"/>
                <a:gd name="connsiteX38" fmla="*/ 115567 w 372442"/>
                <a:gd name="connsiteY38" fmla="*/ 58452 h 372442"/>
                <a:gd name="connsiteX39" fmla="*/ 142910 w 372442"/>
                <a:gd name="connsiteY39" fmla="*/ 46098 h 372442"/>
                <a:gd name="connsiteX40" fmla="*/ 146453 w 372442"/>
                <a:gd name="connsiteY40" fmla="*/ 41738 h 372442"/>
                <a:gd name="connsiteX41" fmla="*/ 148996 w 372442"/>
                <a:gd name="connsiteY41" fmla="*/ 17211 h 372442"/>
                <a:gd name="connsiteX42" fmla="*/ 160806 w 372442"/>
                <a:gd name="connsiteY42" fmla="*/ 6492 h 372442"/>
                <a:gd name="connsiteX43" fmla="*/ 210767 w 372442"/>
                <a:gd name="connsiteY43" fmla="*/ 6492 h 372442"/>
                <a:gd name="connsiteX44" fmla="*/ 222395 w 372442"/>
                <a:gd name="connsiteY44" fmla="*/ 17302 h 372442"/>
                <a:gd name="connsiteX45" fmla="*/ 224847 w 372442"/>
                <a:gd name="connsiteY45" fmla="*/ 40738 h 372442"/>
                <a:gd name="connsiteX46" fmla="*/ 228572 w 372442"/>
                <a:gd name="connsiteY46" fmla="*/ 45008 h 372442"/>
                <a:gd name="connsiteX47" fmla="*/ 255733 w 372442"/>
                <a:gd name="connsiteY47" fmla="*/ 56544 h 372442"/>
                <a:gd name="connsiteX48" fmla="*/ 261910 w 372442"/>
                <a:gd name="connsiteY48" fmla="*/ 55818 h 372442"/>
                <a:gd name="connsiteX49" fmla="*/ 281350 w 372442"/>
                <a:gd name="connsiteY49" fmla="*/ 38922 h 372442"/>
                <a:gd name="connsiteX50" fmla="*/ 294612 w 372442"/>
                <a:gd name="connsiteY50" fmla="*/ 39012 h 372442"/>
                <a:gd name="connsiteX51" fmla="*/ 333855 w 372442"/>
                <a:gd name="connsiteY51" fmla="*/ 78164 h 372442"/>
                <a:gd name="connsiteX52" fmla="*/ 333037 w 372442"/>
                <a:gd name="connsiteY52" fmla="*/ 91064 h 372442"/>
                <a:gd name="connsiteX53" fmla="*/ 317595 w 372442"/>
                <a:gd name="connsiteY53" fmla="*/ 108959 h 372442"/>
                <a:gd name="connsiteX54" fmla="*/ 316959 w 372442"/>
                <a:gd name="connsiteY54" fmla="*/ 115590 h 372442"/>
                <a:gd name="connsiteX55" fmla="*/ 329040 w 372442"/>
                <a:gd name="connsiteY55" fmla="*/ 142479 h 372442"/>
                <a:gd name="connsiteX56" fmla="*/ 333401 w 372442"/>
                <a:gd name="connsiteY56" fmla="*/ 146112 h 372442"/>
                <a:gd name="connsiteX57" fmla="*/ 359017 w 372442"/>
                <a:gd name="connsiteY57" fmla="*/ 149019 h 372442"/>
                <a:gd name="connsiteX58" fmla="*/ 368646 w 372442"/>
                <a:gd name="connsiteY58" fmla="*/ 158830 h 372442"/>
                <a:gd name="connsiteX59" fmla="*/ 368646 w 372442"/>
                <a:gd name="connsiteY59" fmla="*/ 213697 h 372442"/>
                <a:gd name="connsiteX60" fmla="*/ 359563 w 372442"/>
                <a:gd name="connsiteY60" fmla="*/ 222872 h 372442"/>
                <a:gd name="connsiteX61" fmla="*/ 335036 w 372442"/>
                <a:gd name="connsiteY61" fmla="*/ 225597 h 372442"/>
                <a:gd name="connsiteX62" fmla="*/ 330312 w 372442"/>
                <a:gd name="connsiteY62" fmla="*/ 228867 h 372442"/>
                <a:gd name="connsiteX63" fmla="*/ 317595 w 372442"/>
                <a:gd name="connsiteY63" fmla="*/ 260570 h 372442"/>
                <a:gd name="connsiteX64" fmla="*/ 25727 w 372442"/>
                <a:gd name="connsiteY64" fmla="*/ 206884 h 372442"/>
                <a:gd name="connsiteX65" fmla="*/ 50435 w 372442"/>
                <a:gd name="connsiteY65" fmla="*/ 208610 h 372442"/>
                <a:gd name="connsiteX66" fmla="*/ 62880 w 372442"/>
                <a:gd name="connsiteY66" fmla="*/ 218330 h 372442"/>
                <a:gd name="connsiteX67" fmla="*/ 79504 w 372442"/>
                <a:gd name="connsiteY67" fmla="*/ 256392 h 372442"/>
                <a:gd name="connsiteX68" fmla="*/ 78414 w 372442"/>
                <a:gd name="connsiteY68" fmla="*/ 270926 h 372442"/>
                <a:gd name="connsiteX69" fmla="*/ 62971 w 372442"/>
                <a:gd name="connsiteY69" fmla="*/ 290093 h 372442"/>
                <a:gd name="connsiteX70" fmla="*/ 88043 w 372442"/>
                <a:gd name="connsiteY70" fmla="*/ 315165 h 372442"/>
                <a:gd name="connsiteX71" fmla="*/ 107483 w 372442"/>
                <a:gd name="connsiteY71" fmla="*/ 300086 h 372442"/>
                <a:gd name="connsiteX72" fmla="*/ 123561 w 372442"/>
                <a:gd name="connsiteY72" fmla="*/ 298905 h 372442"/>
                <a:gd name="connsiteX73" fmla="*/ 158080 w 372442"/>
                <a:gd name="connsiteY73" fmla="*/ 312621 h 372442"/>
                <a:gd name="connsiteX74" fmla="*/ 170616 w 372442"/>
                <a:gd name="connsiteY74" fmla="*/ 328155 h 372442"/>
                <a:gd name="connsiteX75" fmla="*/ 172160 w 372442"/>
                <a:gd name="connsiteY75" fmla="*/ 349321 h 372442"/>
                <a:gd name="connsiteX76" fmla="*/ 206952 w 372442"/>
                <a:gd name="connsiteY76" fmla="*/ 349321 h 372442"/>
                <a:gd name="connsiteX77" fmla="*/ 208860 w 372442"/>
                <a:gd name="connsiteY77" fmla="*/ 324976 h 372442"/>
                <a:gd name="connsiteX78" fmla="*/ 219125 w 372442"/>
                <a:gd name="connsiteY78" fmla="*/ 311895 h 372442"/>
                <a:gd name="connsiteX79" fmla="*/ 256096 w 372442"/>
                <a:gd name="connsiteY79" fmla="*/ 295725 h 372442"/>
                <a:gd name="connsiteX80" fmla="*/ 271539 w 372442"/>
                <a:gd name="connsiteY80" fmla="*/ 296997 h 372442"/>
                <a:gd name="connsiteX81" fmla="*/ 289798 w 372442"/>
                <a:gd name="connsiteY81" fmla="*/ 311713 h 372442"/>
                <a:gd name="connsiteX82" fmla="*/ 314869 w 372442"/>
                <a:gd name="connsiteY82" fmla="*/ 286550 h 372442"/>
                <a:gd name="connsiteX83" fmla="*/ 298700 w 372442"/>
                <a:gd name="connsiteY83" fmla="*/ 266747 h 372442"/>
                <a:gd name="connsiteX84" fmla="*/ 297337 w 372442"/>
                <a:gd name="connsiteY84" fmla="*/ 253031 h 372442"/>
                <a:gd name="connsiteX85" fmla="*/ 312598 w 372442"/>
                <a:gd name="connsiteY85" fmla="*/ 213879 h 372442"/>
                <a:gd name="connsiteX86" fmla="*/ 323318 w 372442"/>
                <a:gd name="connsiteY86" fmla="*/ 204704 h 372442"/>
                <a:gd name="connsiteX87" fmla="*/ 348208 w 372442"/>
                <a:gd name="connsiteY87" fmla="*/ 202705 h 372442"/>
                <a:gd name="connsiteX88" fmla="*/ 348208 w 372442"/>
                <a:gd name="connsiteY88" fmla="*/ 166824 h 372442"/>
                <a:gd name="connsiteX89" fmla="*/ 323681 w 372442"/>
                <a:gd name="connsiteY89" fmla="*/ 165007 h 372442"/>
                <a:gd name="connsiteX90" fmla="*/ 311145 w 372442"/>
                <a:gd name="connsiteY90" fmla="*/ 154833 h 372442"/>
                <a:gd name="connsiteX91" fmla="*/ 294976 w 372442"/>
                <a:gd name="connsiteY91" fmla="*/ 117861 h 372442"/>
                <a:gd name="connsiteX92" fmla="*/ 296156 w 372442"/>
                <a:gd name="connsiteY92" fmla="*/ 102418 h 372442"/>
                <a:gd name="connsiteX93" fmla="*/ 311236 w 372442"/>
                <a:gd name="connsiteY93" fmla="*/ 83796 h 372442"/>
                <a:gd name="connsiteX94" fmla="*/ 286164 w 372442"/>
                <a:gd name="connsiteY94" fmla="*/ 58725 h 372442"/>
                <a:gd name="connsiteX95" fmla="*/ 266270 w 372442"/>
                <a:gd name="connsiteY95" fmla="*/ 74985 h 372442"/>
                <a:gd name="connsiteX96" fmla="*/ 251645 w 372442"/>
                <a:gd name="connsiteY96" fmla="*/ 76347 h 372442"/>
                <a:gd name="connsiteX97" fmla="*/ 215128 w 372442"/>
                <a:gd name="connsiteY97" fmla="*/ 61813 h 372442"/>
                <a:gd name="connsiteX98" fmla="*/ 203682 w 372442"/>
                <a:gd name="connsiteY98" fmla="*/ 47642 h 372442"/>
                <a:gd name="connsiteX99" fmla="*/ 202047 w 372442"/>
                <a:gd name="connsiteY99" fmla="*/ 25296 h 372442"/>
                <a:gd name="connsiteX100" fmla="*/ 167255 w 372442"/>
                <a:gd name="connsiteY100" fmla="*/ 25296 h 372442"/>
                <a:gd name="connsiteX101" fmla="*/ 165257 w 372442"/>
                <a:gd name="connsiteY101" fmla="*/ 51094 h 372442"/>
                <a:gd name="connsiteX102" fmla="*/ 156264 w 372442"/>
                <a:gd name="connsiteY102" fmla="*/ 62176 h 372442"/>
                <a:gd name="connsiteX103" fmla="*/ 117203 w 372442"/>
                <a:gd name="connsiteY103" fmla="*/ 79164 h 372442"/>
                <a:gd name="connsiteX104" fmla="*/ 103122 w 372442"/>
                <a:gd name="connsiteY104" fmla="*/ 77983 h 372442"/>
                <a:gd name="connsiteX105" fmla="*/ 84228 w 372442"/>
                <a:gd name="connsiteY105" fmla="*/ 62631 h 372442"/>
                <a:gd name="connsiteX106" fmla="*/ 59156 w 372442"/>
                <a:gd name="connsiteY106" fmla="*/ 87702 h 372442"/>
                <a:gd name="connsiteX107" fmla="*/ 75053 w 372442"/>
                <a:gd name="connsiteY107" fmla="*/ 107233 h 372442"/>
                <a:gd name="connsiteX108" fmla="*/ 76416 w 372442"/>
                <a:gd name="connsiteY108" fmla="*/ 122222 h 372442"/>
                <a:gd name="connsiteX109" fmla="*/ 61790 w 372442"/>
                <a:gd name="connsiteY109" fmla="*/ 159829 h 372442"/>
                <a:gd name="connsiteX110" fmla="*/ 49981 w 372442"/>
                <a:gd name="connsiteY110" fmla="*/ 169731 h 372442"/>
                <a:gd name="connsiteX111" fmla="*/ 25818 w 372442"/>
                <a:gd name="connsiteY111" fmla="*/ 171638 h 372442"/>
                <a:gd name="connsiteX112" fmla="*/ 25727 w 372442"/>
                <a:gd name="connsiteY112" fmla="*/ 206884 h 372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72442" h="372442">
                  <a:moveTo>
                    <a:pt x="317595" y="260570"/>
                  </a:moveTo>
                  <a:cubicBezTo>
                    <a:pt x="323136" y="267020"/>
                    <a:pt x="329404" y="274196"/>
                    <a:pt x="335581" y="281373"/>
                  </a:cubicBezTo>
                  <a:cubicBezTo>
                    <a:pt x="340214" y="286823"/>
                    <a:pt x="340214" y="291274"/>
                    <a:pt x="335218" y="296270"/>
                  </a:cubicBezTo>
                  <a:cubicBezTo>
                    <a:pt x="322863" y="308806"/>
                    <a:pt x="310418" y="321160"/>
                    <a:pt x="297973" y="333515"/>
                  </a:cubicBezTo>
                  <a:cubicBezTo>
                    <a:pt x="293704" y="337784"/>
                    <a:pt x="289253" y="337966"/>
                    <a:pt x="284257" y="333969"/>
                  </a:cubicBezTo>
                  <a:cubicBezTo>
                    <a:pt x="278170" y="328973"/>
                    <a:pt x="272175" y="323886"/>
                    <a:pt x="266452" y="318526"/>
                  </a:cubicBezTo>
                  <a:cubicBezTo>
                    <a:pt x="263818" y="316073"/>
                    <a:pt x="262001" y="316437"/>
                    <a:pt x="258912" y="317981"/>
                  </a:cubicBezTo>
                  <a:cubicBezTo>
                    <a:pt x="250464" y="322160"/>
                    <a:pt x="241653" y="325884"/>
                    <a:pt x="232932" y="329427"/>
                  </a:cubicBezTo>
                  <a:cubicBezTo>
                    <a:pt x="230298" y="330517"/>
                    <a:pt x="228844" y="331425"/>
                    <a:pt x="228663" y="334605"/>
                  </a:cubicBezTo>
                  <a:cubicBezTo>
                    <a:pt x="228208" y="342780"/>
                    <a:pt x="227209" y="350956"/>
                    <a:pt x="226301" y="359131"/>
                  </a:cubicBezTo>
                  <a:cubicBezTo>
                    <a:pt x="225483" y="366308"/>
                    <a:pt x="221941" y="369578"/>
                    <a:pt x="214764" y="369578"/>
                  </a:cubicBezTo>
                  <a:cubicBezTo>
                    <a:pt x="198141" y="369669"/>
                    <a:pt x="181426" y="369669"/>
                    <a:pt x="164802" y="369578"/>
                  </a:cubicBezTo>
                  <a:cubicBezTo>
                    <a:pt x="157263" y="369487"/>
                    <a:pt x="153811" y="366126"/>
                    <a:pt x="153084" y="358768"/>
                  </a:cubicBezTo>
                  <a:cubicBezTo>
                    <a:pt x="152357" y="351137"/>
                    <a:pt x="151449" y="343507"/>
                    <a:pt x="150813" y="335876"/>
                  </a:cubicBezTo>
                  <a:cubicBezTo>
                    <a:pt x="150541" y="332970"/>
                    <a:pt x="149451" y="331516"/>
                    <a:pt x="146544" y="330517"/>
                  </a:cubicBezTo>
                  <a:cubicBezTo>
                    <a:pt x="137641" y="327156"/>
                    <a:pt x="128921" y="323613"/>
                    <a:pt x="120291" y="319707"/>
                  </a:cubicBezTo>
                  <a:cubicBezTo>
                    <a:pt x="117112" y="318253"/>
                    <a:pt x="115204" y="318435"/>
                    <a:pt x="112661" y="320797"/>
                  </a:cubicBezTo>
                  <a:cubicBezTo>
                    <a:pt x="106938" y="326157"/>
                    <a:pt x="100851" y="331244"/>
                    <a:pt x="94947" y="336331"/>
                  </a:cubicBezTo>
                  <a:cubicBezTo>
                    <a:pt x="89406" y="341145"/>
                    <a:pt x="84864" y="341054"/>
                    <a:pt x="79595" y="335876"/>
                  </a:cubicBezTo>
                  <a:cubicBezTo>
                    <a:pt x="67332" y="323795"/>
                    <a:pt x="55250" y="311622"/>
                    <a:pt x="43077" y="299450"/>
                  </a:cubicBezTo>
                  <a:cubicBezTo>
                    <a:pt x="38263" y="294635"/>
                    <a:pt x="37990" y="290184"/>
                    <a:pt x="42260" y="285006"/>
                  </a:cubicBezTo>
                  <a:cubicBezTo>
                    <a:pt x="47256" y="279011"/>
                    <a:pt x="52434" y="273015"/>
                    <a:pt x="57703" y="267202"/>
                  </a:cubicBezTo>
                  <a:cubicBezTo>
                    <a:pt x="59792" y="264931"/>
                    <a:pt x="59792" y="263295"/>
                    <a:pt x="58429" y="260570"/>
                  </a:cubicBezTo>
                  <a:cubicBezTo>
                    <a:pt x="54160" y="251759"/>
                    <a:pt x="50526" y="242584"/>
                    <a:pt x="46348" y="233682"/>
                  </a:cubicBezTo>
                  <a:cubicBezTo>
                    <a:pt x="45530" y="231956"/>
                    <a:pt x="43350" y="230048"/>
                    <a:pt x="41624" y="229776"/>
                  </a:cubicBezTo>
                  <a:cubicBezTo>
                    <a:pt x="33448" y="228595"/>
                    <a:pt x="25273" y="228050"/>
                    <a:pt x="17097" y="227232"/>
                  </a:cubicBezTo>
                  <a:cubicBezTo>
                    <a:pt x="10193" y="226596"/>
                    <a:pt x="6651" y="223235"/>
                    <a:pt x="6560" y="216331"/>
                  </a:cubicBezTo>
                  <a:cubicBezTo>
                    <a:pt x="6378" y="199163"/>
                    <a:pt x="6378" y="181903"/>
                    <a:pt x="6560" y="164734"/>
                  </a:cubicBezTo>
                  <a:cubicBezTo>
                    <a:pt x="6651" y="158103"/>
                    <a:pt x="10012" y="154833"/>
                    <a:pt x="16643" y="153925"/>
                  </a:cubicBezTo>
                  <a:cubicBezTo>
                    <a:pt x="24637" y="152834"/>
                    <a:pt x="32631" y="151926"/>
                    <a:pt x="40534" y="150473"/>
                  </a:cubicBezTo>
                  <a:cubicBezTo>
                    <a:pt x="42351" y="150109"/>
                    <a:pt x="44531" y="148383"/>
                    <a:pt x="45348" y="146657"/>
                  </a:cubicBezTo>
                  <a:cubicBezTo>
                    <a:pt x="49255" y="137846"/>
                    <a:pt x="52616" y="128762"/>
                    <a:pt x="56613" y="119951"/>
                  </a:cubicBezTo>
                  <a:cubicBezTo>
                    <a:pt x="57975" y="116953"/>
                    <a:pt x="57793" y="115136"/>
                    <a:pt x="55613" y="112774"/>
                  </a:cubicBezTo>
                  <a:cubicBezTo>
                    <a:pt x="50072" y="106688"/>
                    <a:pt x="44713" y="100420"/>
                    <a:pt x="39353" y="94152"/>
                  </a:cubicBezTo>
                  <a:cubicBezTo>
                    <a:pt x="35447" y="89610"/>
                    <a:pt x="35265" y="84614"/>
                    <a:pt x="39444" y="80435"/>
                  </a:cubicBezTo>
                  <a:cubicBezTo>
                    <a:pt x="52252" y="67354"/>
                    <a:pt x="65242" y="54455"/>
                    <a:pt x="78232" y="41647"/>
                  </a:cubicBezTo>
                  <a:cubicBezTo>
                    <a:pt x="81866" y="38104"/>
                    <a:pt x="86953" y="38467"/>
                    <a:pt x="91586" y="42373"/>
                  </a:cubicBezTo>
                  <a:cubicBezTo>
                    <a:pt x="97581" y="47460"/>
                    <a:pt x="103577" y="52547"/>
                    <a:pt x="109390" y="57816"/>
                  </a:cubicBezTo>
                  <a:cubicBezTo>
                    <a:pt x="111480" y="59724"/>
                    <a:pt x="113024" y="59633"/>
                    <a:pt x="115567" y="58452"/>
                  </a:cubicBezTo>
                  <a:cubicBezTo>
                    <a:pt x="124561" y="54092"/>
                    <a:pt x="133917" y="50367"/>
                    <a:pt x="142910" y="46098"/>
                  </a:cubicBezTo>
                  <a:cubicBezTo>
                    <a:pt x="144454" y="45371"/>
                    <a:pt x="146271" y="43373"/>
                    <a:pt x="146453" y="41738"/>
                  </a:cubicBezTo>
                  <a:cubicBezTo>
                    <a:pt x="147543" y="33562"/>
                    <a:pt x="148179" y="25386"/>
                    <a:pt x="148996" y="17211"/>
                  </a:cubicBezTo>
                  <a:cubicBezTo>
                    <a:pt x="149814" y="9580"/>
                    <a:pt x="153084" y="6583"/>
                    <a:pt x="160806" y="6492"/>
                  </a:cubicBezTo>
                  <a:cubicBezTo>
                    <a:pt x="177429" y="6401"/>
                    <a:pt x="194144" y="6401"/>
                    <a:pt x="210767" y="6492"/>
                  </a:cubicBezTo>
                  <a:cubicBezTo>
                    <a:pt x="218307" y="6492"/>
                    <a:pt x="221668" y="9853"/>
                    <a:pt x="222395" y="17302"/>
                  </a:cubicBezTo>
                  <a:cubicBezTo>
                    <a:pt x="223121" y="25114"/>
                    <a:pt x="223757" y="33017"/>
                    <a:pt x="224847" y="40738"/>
                  </a:cubicBezTo>
                  <a:cubicBezTo>
                    <a:pt x="225120" y="42373"/>
                    <a:pt x="226937" y="44372"/>
                    <a:pt x="228572" y="45008"/>
                  </a:cubicBezTo>
                  <a:cubicBezTo>
                    <a:pt x="237565" y="49005"/>
                    <a:pt x="246740" y="52547"/>
                    <a:pt x="255733" y="56544"/>
                  </a:cubicBezTo>
                  <a:cubicBezTo>
                    <a:pt x="258276" y="57725"/>
                    <a:pt x="259821" y="57725"/>
                    <a:pt x="261910" y="55818"/>
                  </a:cubicBezTo>
                  <a:cubicBezTo>
                    <a:pt x="268269" y="50004"/>
                    <a:pt x="274809" y="44463"/>
                    <a:pt x="281350" y="38922"/>
                  </a:cubicBezTo>
                  <a:cubicBezTo>
                    <a:pt x="285801" y="35197"/>
                    <a:pt x="290434" y="35015"/>
                    <a:pt x="294612" y="39012"/>
                  </a:cubicBezTo>
                  <a:cubicBezTo>
                    <a:pt x="307784" y="51912"/>
                    <a:pt x="320865" y="64993"/>
                    <a:pt x="333855" y="78164"/>
                  </a:cubicBezTo>
                  <a:cubicBezTo>
                    <a:pt x="337216" y="81616"/>
                    <a:pt x="336762" y="86612"/>
                    <a:pt x="333037" y="91064"/>
                  </a:cubicBezTo>
                  <a:cubicBezTo>
                    <a:pt x="328041" y="97150"/>
                    <a:pt x="322954" y="103145"/>
                    <a:pt x="317595" y="108959"/>
                  </a:cubicBezTo>
                  <a:cubicBezTo>
                    <a:pt x="315505" y="111230"/>
                    <a:pt x="315596" y="112865"/>
                    <a:pt x="316959" y="115590"/>
                  </a:cubicBezTo>
                  <a:cubicBezTo>
                    <a:pt x="321228" y="124402"/>
                    <a:pt x="324862" y="133576"/>
                    <a:pt x="329040" y="142479"/>
                  </a:cubicBezTo>
                  <a:cubicBezTo>
                    <a:pt x="329767" y="144023"/>
                    <a:pt x="331766" y="145931"/>
                    <a:pt x="333401" y="146112"/>
                  </a:cubicBezTo>
                  <a:cubicBezTo>
                    <a:pt x="341940" y="147293"/>
                    <a:pt x="350479" y="148020"/>
                    <a:pt x="359017" y="149019"/>
                  </a:cubicBezTo>
                  <a:cubicBezTo>
                    <a:pt x="365285" y="149746"/>
                    <a:pt x="368556" y="152562"/>
                    <a:pt x="368646" y="158830"/>
                  </a:cubicBezTo>
                  <a:cubicBezTo>
                    <a:pt x="368919" y="177089"/>
                    <a:pt x="368919" y="195438"/>
                    <a:pt x="368646" y="213697"/>
                  </a:cubicBezTo>
                  <a:cubicBezTo>
                    <a:pt x="368556" y="219147"/>
                    <a:pt x="365013" y="222236"/>
                    <a:pt x="359563" y="222872"/>
                  </a:cubicBezTo>
                  <a:cubicBezTo>
                    <a:pt x="351387" y="223780"/>
                    <a:pt x="343211" y="224416"/>
                    <a:pt x="335036" y="225597"/>
                  </a:cubicBezTo>
                  <a:cubicBezTo>
                    <a:pt x="333310" y="225870"/>
                    <a:pt x="330948" y="227323"/>
                    <a:pt x="330312" y="228867"/>
                  </a:cubicBezTo>
                  <a:cubicBezTo>
                    <a:pt x="325770" y="239041"/>
                    <a:pt x="321864" y="249397"/>
                    <a:pt x="317595" y="260570"/>
                  </a:cubicBezTo>
                  <a:close/>
                  <a:moveTo>
                    <a:pt x="25727" y="206884"/>
                  </a:moveTo>
                  <a:cubicBezTo>
                    <a:pt x="34084" y="207429"/>
                    <a:pt x="42260" y="207974"/>
                    <a:pt x="50435" y="208610"/>
                  </a:cubicBezTo>
                  <a:cubicBezTo>
                    <a:pt x="57158" y="209064"/>
                    <a:pt x="60428" y="212244"/>
                    <a:pt x="62880" y="218330"/>
                  </a:cubicBezTo>
                  <a:cubicBezTo>
                    <a:pt x="68058" y="231138"/>
                    <a:pt x="73600" y="243856"/>
                    <a:pt x="79504" y="256392"/>
                  </a:cubicBezTo>
                  <a:cubicBezTo>
                    <a:pt x="82320" y="262478"/>
                    <a:pt x="82593" y="265657"/>
                    <a:pt x="78414" y="270926"/>
                  </a:cubicBezTo>
                  <a:cubicBezTo>
                    <a:pt x="73145" y="277466"/>
                    <a:pt x="67877" y="283916"/>
                    <a:pt x="62971" y="290093"/>
                  </a:cubicBezTo>
                  <a:cubicBezTo>
                    <a:pt x="71419" y="298541"/>
                    <a:pt x="79504" y="306717"/>
                    <a:pt x="88043" y="315165"/>
                  </a:cubicBezTo>
                  <a:cubicBezTo>
                    <a:pt x="94311" y="310350"/>
                    <a:pt x="101033" y="305354"/>
                    <a:pt x="107483" y="300086"/>
                  </a:cubicBezTo>
                  <a:cubicBezTo>
                    <a:pt x="112751" y="295816"/>
                    <a:pt x="117475" y="296089"/>
                    <a:pt x="123561" y="298905"/>
                  </a:cubicBezTo>
                  <a:cubicBezTo>
                    <a:pt x="134735" y="304083"/>
                    <a:pt x="146271" y="308806"/>
                    <a:pt x="158080" y="312621"/>
                  </a:cubicBezTo>
                  <a:cubicBezTo>
                    <a:pt x="168164" y="315892"/>
                    <a:pt x="169980" y="317345"/>
                    <a:pt x="170616" y="328155"/>
                  </a:cubicBezTo>
                  <a:cubicBezTo>
                    <a:pt x="171070" y="335150"/>
                    <a:pt x="171615" y="342235"/>
                    <a:pt x="172160" y="349321"/>
                  </a:cubicBezTo>
                  <a:cubicBezTo>
                    <a:pt x="184060" y="349321"/>
                    <a:pt x="195325" y="349321"/>
                    <a:pt x="206952" y="349321"/>
                  </a:cubicBezTo>
                  <a:cubicBezTo>
                    <a:pt x="207588" y="341054"/>
                    <a:pt x="208315" y="332970"/>
                    <a:pt x="208860" y="324976"/>
                  </a:cubicBezTo>
                  <a:cubicBezTo>
                    <a:pt x="209405" y="317345"/>
                    <a:pt x="212130" y="314711"/>
                    <a:pt x="219125" y="311895"/>
                  </a:cubicBezTo>
                  <a:cubicBezTo>
                    <a:pt x="231660" y="306899"/>
                    <a:pt x="244015" y="301448"/>
                    <a:pt x="256096" y="295725"/>
                  </a:cubicBezTo>
                  <a:cubicBezTo>
                    <a:pt x="262637" y="292637"/>
                    <a:pt x="265725" y="292364"/>
                    <a:pt x="271539" y="296997"/>
                  </a:cubicBezTo>
                  <a:cubicBezTo>
                    <a:pt x="277898" y="302175"/>
                    <a:pt x="284257" y="307353"/>
                    <a:pt x="289798" y="311713"/>
                  </a:cubicBezTo>
                  <a:cubicBezTo>
                    <a:pt x="298337" y="303083"/>
                    <a:pt x="306512" y="294908"/>
                    <a:pt x="314869" y="286550"/>
                  </a:cubicBezTo>
                  <a:cubicBezTo>
                    <a:pt x="309782" y="280282"/>
                    <a:pt x="304241" y="273470"/>
                    <a:pt x="298700" y="266747"/>
                  </a:cubicBezTo>
                  <a:cubicBezTo>
                    <a:pt x="295157" y="262478"/>
                    <a:pt x="294431" y="257936"/>
                    <a:pt x="297337" y="253031"/>
                  </a:cubicBezTo>
                  <a:cubicBezTo>
                    <a:pt x="304605" y="240858"/>
                    <a:pt x="309510" y="227777"/>
                    <a:pt x="312598" y="213879"/>
                  </a:cubicBezTo>
                  <a:cubicBezTo>
                    <a:pt x="313870" y="208337"/>
                    <a:pt x="317231" y="205067"/>
                    <a:pt x="323318" y="204704"/>
                  </a:cubicBezTo>
                  <a:cubicBezTo>
                    <a:pt x="331675" y="204250"/>
                    <a:pt x="339941" y="203432"/>
                    <a:pt x="348208" y="202705"/>
                  </a:cubicBezTo>
                  <a:cubicBezTo>
                    <a:pt x="348208" y="190442"/>
                    <a:pt x="348208" y="178724"/>
                    <a:pt x="348208" y="166824"/>
                  </a:cubicBezTo>
                  <a:cubicBezTo>
                    <a:pt x="339759" y="166188"/>
                    <a:pt x="331675" y="165825"/>
                    <a:pt x="323681" y="165007"/>
                  </a:cubicBezTo>
                  <a:cubicBezTo>
                    <a:pt x="316323" y="164371"/>
                    <a:pt x="313779" y="161464"/>
                    <a:pt x="311145" y="154833"/>
                  </a:cubicBezTo>
                  <a:cubicBezTo>
                    <a:pt x="306149" y="142297"/>
                    <a:pt x="300789" y="129943"/>
                    <a:pt x="294976" y="117861"/>
                  </a:cubicBezTo>
                  <a:cubicBezTo>
                    <a:pt x="291796" y="111230"/>
                    <a:pt x="291524" y="108232"/>
                    <a:pt x="296156" y="102418"/>
                  </a:cubicBezTo>
                  <a:cubicBezTo>
                    <a:pt x="301334" y="96060"/>
                    <a:pt x="306421" y="89701"/>
                    <a:pt x="311236" y="83796"/>
                  </a:cubicBezTo>
                  <a:cubicBezTo>
                    <a:pt x="302697" y="75257"/>
                    <a:pt x="294612" y="67173"/>
                    <a:pt x="286164" y="58725"/>
                  </a:cubicBezTo>
                  <a:cubicBezTo>
                    <a:pt x="279805" y="63993"/>
                    <a:pt x="272902" y="69444"/>
                    <a:pt x="266270" y="74985"/>
                  </a:cubicBezTo>
                  <a:cubicBezTo>
                    <a:pt x="261637" y="78891"/>
                    <a:pt x="257095" y="78800"/>
                    <a:pt x="251645" y="76347"/>
                  </a:cubicBezTo>
                  <a:cubicBezTo>
                    <a:pt x="239654" y="71079"/>
                    <a:pt x="227482" y="66083"/>
                    <a:pt x="215128" y="61813"/>
                  </a:cubicBezTo>
                  <a:cubicBezTo>
                    <a:pt x="206407" y="58815"/>
                    <a:pt x="204318" y="56999"/>
                    <a:pt x="203682" y="47642"/>
                  </a:cubicBezTo>
                  <a:cubicBezTo>
                    <a:pt x="203228" y="40193"/>
                    <a:pt x="202592" y="32835"/>
                    <a:pt x="202047" y="25296"/>
                  </a:cubicBezTo>
                  <a:cubicBezTo>
                    <a:pt x="190238" y="25296"/>
                    <a:pt x="178883" y="25296"/>
                    <a:pt x="167255" y="25296"/>
                  </a:cubicBezTo>
                  <a:cubicBezTo>
                    <a:pt x="166619" y="34016"/>
                    <a:pt x="165893" y="42555"/>
                    <a:pt x="165257" y="51094"/>
                  </a:cubicBezTo>
                  <a:cubicBezTo>
                    <a:pt x="164802" y="56817"/>
                    <a:pt x="161896" y="60632"/>
                    <a:pt x="156264" y="62176"/>
                  </a:cubicBezTo>
                  <a:cubicBezTo>
                    <a:pt x="142456" y="65992"/>
                    <a:pt x="129375" y="71533"/>
                    <a:pt x="117203" y="79164"/>
                  </a:cubicBezTo>
                  <a:cubicBezTo>
                    <a:pt x="112388" y="82252"/>
                    <a:pt x="107664" y="81889"/>
                    <a:pt x="103122" y="77983"/>
                  </a:cubicBezTo>
                  <a:cubicBezTo>
                    <a:pt x="96764" y="72532"/>
                    <a:pt x="90041" y="67354"/>
                    <a:pt x="84228" y="62631"/>
                  </a:cubicBezTo>
                  <a:cubicBezTo>
                    <a:pt x="75780" y="71079"/>
                    <a:pt x="67513" y="79345"/>
                    <a:pt x="59156" y="87702"/>
                  </a:cubicBezTo>
                  <a:cubicBezTo>
                    <a:pt x="64243" y="93880"/>
                    <a:pt x="69693" y="100511"/>
                    <a:pt x="75053" y="107233"/>
                  </a:cubicBezTo>
                  <a:cubicBezTo>
                    <a:pt x="79504" y="112774"/>
                    <a:pt x="79867" y="116226"/>
                    <a:pt x="76416" y="122222"/>
                  </a:cubicBezTo>
                  <a:cubicBezTo>
                    <a:pt x="69603" y="134031"/>
                    <a:pt x="64788" y="146567"/>
                    <a:pt x="61790" y="159829"/>
                  </a:cubicBezTo>
                  <a:cubicBezTo>
                    <a:pt x="60246" y="166642"/>
                    <a:pt x="56885" y="169276"/>
                    <a:pt x="49981" y="169731"/>
                  </a:cubicBezTo>
                  <a:cubicBezTo>
                    <a:pt x="41987" y="170276"/>
                    <a:pt x="33993" y="171002"/>
                    <a:pt x="25818" y="171638"/>
                  </a:cubicBezTo>
                  <a:cubicBezTo>
                    <a:pt x="25727" y="183720"/>
                    <a:pt x="25727" y="194984"/>
                    <a:pt x="25727" y="206884"/>
                  </a:cubicBezTo>
                  <a:close/>
                </a:path>
              </a:pathLst>
            </a:custGeom>
            <a:solidFill>
              <a:srgbClr val="0F1622"/>
            </a:solidFill>
            <a:ln w="898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273C440-FEB2-44FE-B2F5-697AD3449C45}"/>
                </a:ext>
              </a:extLst>
            </p:cNvPr>
            <p:cNvSpPr/>
            <p:nvPr/>
          </p:nvSpPr>
          <p:spPr>
            <a:xfrm>
              <a:off x="8844050" y="4131520"/>
              <a:ext cx="145343" cy="27253"/>
            </a:xfrm>
            <a:custGeom>
              <a:avLst/>
              <a:gdLst>
                <a:gd name="connsiteX0" fmla="*/ 75702 w 145343"/>
                <a:gd name="connsiteY0" fmla="*/ 6464 h 27251"/>
                <a:gd name="connsiteX1" fmla="*/ 132750 w 145343"/>
                <a:gd name="connsiteY1" fmla="*/ 6464 h 27251"/>
                <a:gd name="connsiteX2" fmla="*/ 143923 w 145343"/>
                <a:gd name="connsiteY2" fmla="*/ 13913 h 27251"/>
                <a:gd name="connsiteX3" fmla="*/ 136201 w 145343"/>
                <a:gd name="connsiteY3" fmla="*/ 26176 h 27251"/>
                <a:gd name="connsiteX4" fmla="*/ 131841 w 145343"/>
                <a:gd name="connsiteY4" fmla="*/ 26449 h 27251"/>
                <a:gd name="connsiteX5" fmla="*/ 18837 w 145343"/>
                <a:gd name="connsiteY5" fmla="*/ 26449 h 27251"/>
                <a:gd name="connsiteX6" fmla="*/ 6483 w 145343"/>
                <a:gd name="connsiteY6" fmla="*/ 15366 h 27251"/>
                <a:gd name="connsiteX7" fmla="*/ 18110 w 145343"/>
                <a:gd name="connsiteY7" fmla="*/ 6464 h 27251"/>
                <a:gd name="connsiteX8" fmla="*/ 71342 w 145343"/>
                <a:gd name="connsiteY8" fmla="*/ 6464 h 27251"/>
                <a:gd name="connsiteX9" fmla="*/ 75702 w 145343"/>
                <a:gd name="connsiteY9" fmla="*/ 6464 h 2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343" h="27251">
                  <a:moveTo>
                    <a:pt x="75702" y="6464"/>
                  </a:moveTo>
                  <a:cubicBezTo>
                    <a:pt x="94688" y="6464"/>
                    <a:pt x="113764" y="6464"/>
                    <a:pt x="132750" y="6464"/>
                  </a:cubicBezTo>
                  <a:cubicBezTo>
                    <a:pt x="139472" y="6464"/>
                    <a:pt x="142651" y="8735"/>
                    <a:pt x="143923" y="13913"/>
                  </a:cubicBezTo>
                  <a:cubicBezTo>
                    <a:pt x="145376" y="19817"/>
                    <a:pt x="142106" y="24995"/>
                    <a:pt x="136201" y="26176"/>
                  </a:cubicBezTo>
                  <a:cubicBezTo>
                    <a:pt x="134748" y="26449"/>
                    <a:pt x="133295" y="26449"/>
                    <a:pt x="131841" y="26449"/>
                  </a:cubicBezTo>
                  <a:cubicBezTo>
                    <a:pt x="94143" y="26449"/>
                    <a:pt x="56535" y="26449"/>
                    <a:pt x="18837" y="26449"/>
                  </a:cubicBezTo>
                  <a:cubicBezTo>
                    <a:pt x="10389" y="26449"/>
                    <a:pt x="5847" y="22270"/>
                    <a:pt x="6483" y="15366"/>
                  </a:cubicBezTo>
                  <a:cubicBezTo>
                    <a:pt x="7118" y="9462"/>
                    <a:pt x="10843" y="6464"/>
                    <a:pt x="18110" y="6464"/>
                  </a:cubicBezTo>
                  <a:cubicBezTo>
                    <a:pt x="35824" y="6373"/>
                    <a:pt x="53537" y="6464"/>
                    <a:pt x="71342" y="6464"/>
                  </a:cubicBezTo>
                  <a:cubicBezTo>
                    <a:pt x="72795" y="6464"/>
                    <a:pt x="74249" y="6464"/>
                    <a:pt x="75702" y="6464"/>
                  </a:cubicBezTo>
                  <a:close/>
                </a:path>
              </a:pathLst>
            </a:custGeom>
            <a:solidFill>
              <a:srgbClr val="0F1622"/>
            </a:solidFill>
            <a:ln w="898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4D0708B5-B358-425F-B1CD-0BC097B257BF}"/>
                </a:ext>
              </a:extLst>
            </p:cNvPr>
            <p:cNvSpPr/>
            <p:nvPr/>
          </p:nvSpPr>
          <p:spPr>
            <a:xfrm>
              <a:off x="8829211" y="3809169"/>
              <a:ext cx="172595" cy="172596"/>
            </a:xfrm>
            <a:custGeom>
              <a:avLst/>
              <a:gdLst>
                <a:gd name="connsiteX0" fmla="*/ 173932 w 172595"/>
                <a:gd name="connsiteY0" fmla="*/ 90451 h 172595"/>
                <a:gd name="connsiteX1" fmla="*/ 89996 w 172595"/>
                <a:gd name="connsiteY1" fmla="*/ 174114 h 172595"/>
                <a:gd name="connsiteX2" fmla="*/ 6424 w 172595"/>
                <a:gd name="connsiteY2" fmla="*/ 89997 h 172595"/>
                <a:gd name="connsiteX3" fmla="*/ 90904 w 172595"/>
                <a:gd name="connsiteY3" fmla="*/ 6424 h 172595"/>
                <a:gd name="connsiteX4" fmla="*/ 173932 w 172595"/>
                <a:gd name="connsiteY4" fmla="*/ 90451 h 172595"/>
                <a:gd name="connsiteX5" fmla="*/ 90450 w 172595"/>
                <a:gd name="connsiteY5" fmla="*/ 154039 h 172595"/>
                <a:gd name="connsiteX6" fmla="*/ 153947 w 172595"/>
                <a:gd name="connsiteY6" fmla="*/ 89815 h 172595"/>
                <a:gd name="connsiteX7" fmla="*/ 89633 w 172595"/>
                <a:gd name="connsiteY7" fmla="*/ 26318 h 172595"/>
                <a:gd name="connsiteX8" fmla="*/ 26408 w 172595"/>
                <a:gd name="connsiteY8" fmla="*/ 90905 h 172595"/>
                <a:gd name="connsiteX9" fmla="*/ 90450 w 172595"/>
                <a:gd name="connsiteY9" fmla="*/ 154039 h 17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95" h="172595">
                  <a:moveTo>
                    <a:pt x="173932" y="90451"/>
                  </a:moveTo>
                  <a:cubicBezTo>
                    <a:pt x="173841" y="136416"/>
                    <a:pt x="135779" y="174296"/>
                    <a:pt x="89996" y="174114"/>
                  </a:cubicBezTo>
                  <a:cubicBezTo>
                    <a:pt x="44122" y="173933"/>
                    <a:pt x="6424" y="135962"/>
                    <a:pt x="6424" y="89997"/>
                  </a:cubicBezTo>
                  <a:cubicBezTo>
                    <a:pt x="6514" y="43759"/>
                    <a:pt x="44485" y="6243"/>
                    <a:pt x="90904" y="6424"/>
                  </a:cubicBezTo>
                  <a:cubicBezTo>
                    <a:pt x="136506" y="6697"/>
                    <a:pt x="174023" y="44668"/>
                    <a:pt x="173932" y="90451"/>
                  </a:cubicBezTo>
                  <a:close/>
                  <a:moveTo>
                    <a:pt x="90450" y="154039"/>
                  </a:moveTo>
                  <a:cubicBezTo>
                    <a:pt x="125605" y="153857"/>
                    <a:pt x="154129" y="124970"/>
                    <a:pt x="153947" y="89815"/>
                  </a:cubicBezTo>
                  <a:cubicBezTo>
                    <a:pt x="153765" y="54842"/>
                    <a:pt x="124606" y="26137"/>
                    <a:pt x="89633" y="26318"/>
                  </a:cubicBezTo>
                  <a:cubicBezTo>
                    <a:pt x="54750" y="26591"/>
                    <a:pt x="26136" y="55750"/>
                    <a:pt x="26408" y="90905"/>
                  </a:cubicBezTo>
                  <a:cubicBezTo>
                    <a:pt x="26681" y="125697"/>
                    <a:pt x="55659" y="154220"/>
                    <a:pt x="90450" y="154039"/>
                  </a:cubicBezTo>
                  <a:close/>
                </a:path>
              </a:pathLst>
            </a:custGeom>
            <a:solidFill>
              <a:srgbClr val="0F1622"/>
            </a:solidFill>
            <a:ln w="898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4B4EC69C-84F9-4831-AC1E-516B8084E967}"/>
                </a:ext>
              </a:extLst>
            </p:cNvPr>
            <p:cNvSpPr/>
            <p:nvPr/>
          </p:nvSpPr>
          <p:spPr>
            <a:xfrm>
              <a:off x="2950818" y="3653361"/>
              <a:ext cx="589945" cy="664404"/>
            </a:xfrm>
            <a:custGeom>
              <a:avLst/>
              <a:gdLst>
                <a:gd name="connsiteX0" fmla="*/ 506158 w 589944"/>
                <a:gd name="connsiteY0" fmla="*/ 535590 h 664403"/>
                <a:gd name="connsiteX1" fmla="*/ 401056 w 589944"/>
                <a:gd name="connsiteY1" fmla="*/ 605295 h 664403"/>
                <a:gd name="connsiteX2" fmla="*/ 349679 w 589944"/>
                <a:gd name="connsiteY2" fmla="*/ 619957 h 664403"/>
                <a:gd name="connsiteX3" fmla="*/ 343608 w 589944"/>
                <a:gd name="connsiteY3" fmla="*/ 625742 h 664403"/>
                <a:gd name="connsiteX4" fmla="*/ 295553 w 589944"/>
                <a:gd name="connsiteY4" fmla="*/ 662915 h 664403"/>
                <a:gd name="connsiteX5" fmla="*/ 248300 w 589944"/>
                <a:gd name="connsiteY5" fmla="*/ 625513 h 664403"/>
                <a:gd name="connsiteX6" fmla="*/ 242057 w 589944"/>
                <a:gd name="connsiteY6" fmla="*/ 619957 h 664403"/>
                <a:gd name="connsiteX7" fmla="*/ 90104 w 589944"/>
                <a:gd name="connsiteY7" fmla="*/ 539714 h 664403"/>
                <a:gd name="connsiteX8" fmla="*/ 80596 w 589944"/>
                <a:gd name="connsiteY8" fmla="*/ 537652 h 664403"/>
                <a:gd name="connsiteX9" fmla="*/ 20456 w 589944"/>
                <a:gd name="connsiteY9" fmla="*/ 520011 h 664403"/>
                <a:gd name="connsiteX10" fmla="*/ 26298 w 589944"/>
                <a:gd name="connsiteY10" fmla="*/ 458095 h 664403"/>
                <a:gd name="connsiteX11" fmla="*/ 28131 w 589944"/>
                <a:gd name="connsiteY11" fmla="*/ 448415 h 664403"/>
                <a:gd name="connsiteX12" fmla="*/ 25725 w 589944"/>
                <a:gd name="connsiteY12" fmla="*/ 224465 h 664403"/>
                <a:gd name="connsiteX13" fmla="*/ 23950 w 589944"/>
                <a:gd name="connsiteY13" fmla="*/ 213984 h 664403"/>
                <a:gd name="connsiteX14" fmla="*/ 20284 w 589944"/>
                <a:gd name="connsiteY14" fmla="*/ 154875 h 664403"/>
                <a:gd name="connsiteX15" fmla="*/ 75556 w 589944"/>
                <a:gd name="connsiteY15" fmla="*/ 135172 h 664403"/>
                <a:gd name="connsiteX16" fmla="*/ 84662 w 589944"/>
                <a:gd name="connsiteY16" fmla="*/ 132824 h 664403"/>
                <a:gd name="connsiteX17" fmla="*/ 242516 w 589944"/>
                <a:gd name="connsiteY17" fmla="*/ 47138 h 664403"/>
                <a:gd name="connsiteX18" fmla="*/ 248243 w 589944"/>
                <a:gd name="connsiteY18" fmla="*/ 41754 h 664403"/>
                <a:gd name="connsiteX19" fmla="*/ 296069 w 589944"/>
                <a:gd name="connsiteY19" fmla="*/ 4296 h 664403"/>
                <a:gd name="connsiteX20" fmla="*/ 343551 w 589944"/>
                <a:gd name="connsiteY20" fmla="*/ 41354 h 664403"/>
                <a:gd name="connsiteX21" fmla="*/ 349565 w 589944"/>
                <a:gd name="connsiteY21" fmla="*/ 47196 h 664403"/>
                <a:gd name="connsiteX22" fmla="*/ 506902 w 589944"/>
                <a:gd name="connsiteY22" fmla="*/ 132652 h 664403"/>
                <a:gd name="connsiteX23" fmla="*/ 516525 w 589944"/>
                <a:gd name="connsiteY23" fmla="*/ 135229 h 664403"/>
                <a:gd name="connsiteX24" fmla="*/ 571739 w 589944"/>
                <a:gd name="connsiteY24" fmla="*/ 155104 h 664403"/>
                <a:gd name="connsiteX25" fmla="*/ 568589 w 589944"/>
                <a:gd name="connsiteY25" fmla="*/ 213182 h 664403"/>
                <a:gd name="connsiteX26" fmla="*/ 566756 w 589944"/>
                <a:gd name="connsiteY26" fmla="*/ 225897 h 664403"/>
                <a:gd name="connsiteX27" fmla="*/ 564007 w 589944"/>
                <a:gd name="connsiteY27" fmla="*/ 448129 h 664403"/>
                <a:gd name="connsiteX28" fmla="*/ 564809 w 589944"/>
                <a:gd name="connsiteY28" fmla="*/ 457465 h 664403"/>
                <a:gd name="connsiteX29" fmla="*/ 570995 w 589944"/>
                <a:gd name="connsiteY29" fmla="*/ 520755 h 664403"/>
                <a:gd name="connsiteX30" fmla="*/ 509365 w 589944"/>
                <a:gd name="connsiteY30" fmla="*/ 536964 h 664403"/>
                <a:gd name="connsiteX31" fmla="*/ 506158 w 589944"/>
                <a:gd name="connsiteY31" fmla="*/ 535590 h 664403"/>
                <a:gd name="connsiteX32" fmla="*/ 343494 w 589944"/>
                <a:gd name="connsiteY32" fmla="*/ 69018 h 664403"/>
                <a:gd name="connsiteX33" fmla="*/ 299563 w 589944"/>
                <a:gd name="connsiteY33" fmla="*/ 102754 h 664403"/>
                <a:gd name="connsiteX34" fmla="*/ 248530 w 589944"/>
                <a:gd name="connsiteY34" fmla="*/ 69018 h 664403"/>
                <a:gd name="connsiteX35" fmla="*/ 99382 w 589944"/>
                <a:gd name="connsiteY35" fmla="*/ 150236 h 664403"/>
                <a:gd name="connsiteX36" fmla="*/ 102590 w 589944"/>
                <a:gd name="connsiteY36" fmla="*/ 208886 h 664403"/>
                <a:gd name="connsiteX37" fmla="*/ 47834 w 589944"/>
                <a:gd name="connsiteY37" fmla="*/ 230250 h 664403"/>
                <a:gd name="connsiteX38" fmla="*/ 45772 w 589944"/>
                <a:gd name="connsiteY38" fmla="*/ 235291 h 664403"/>
                <a:gd name="connsiteX39" fmla="*/ 46517 w 589944"/>
                <a:gd name="connsiteY39" fmla="*/ 433982 h 664403"/>
                <a:gd name="connsiteX40" fmla="*/ 60549 w 589944"/>
                <a:gd name="connsiteY40" fmla="*/ 443432 h 664403"/>
                <a:gd name="connsiteX41" fmla="*/ 104709 w 589944"/>
                <a:gd name="connsiteY41" fmla="*/ 515829 h 664403"/>
                <a:gd name="connsiteX42" fmla="*/ 106427 w 589944"/>
                <a:gd name="connsiteY42" fmla="*/ 524249 h 664403"/>
                <a:gd name="connsiteX43" fmla="*/ 200647 w 589944"/>
                <a:gd name="connsiteY43" fmla="*/ 584733 h 664403"/>
                <a:gd name="connsiteX44" fmla="*/ 248186 w 589944"/>
                <a:gd name="connsiteY44" fmla="*/ 599224 h 664403"/>
                <a:gd name="connsiteX45" fmla="*/ 290169 w 589944"/>
                <a:gd name="connsiteY45" fmla="*/ 564629 h 664403"/>
                <a:gd name="connsiteX46" fmla="*/ 343494 w 589944"/>
                <a:gd name="connsiteY46" fmla="*/ 598250 h 664403"/>
                <a:gd name="connsiteX47" fmla="*/ 486226 w 589944"/>
                <a:gd name="connsiteY47" fmla="*/ 523562 h 664403"/>
                <a:gd name="connsiteX48" fmla="*/ 487314 w 589944"/>
                <a:gd name="connsiteY48" fmla="*/ 516116 h 664403"/>
                <a:gd name="connsiteX49" fmla="*/ 482159 w 589944"/>
                <a:gd name="connsiteY49" fmla="*/ 483239 h 664403"/>
                <a:gd name="connsiteX50" fmla="*/ 535483 w 589944"/>
                <a:gd name="connsiteY50" fmla="*/ 443547 h 664403"/>
                <a:gd name="connsiteX51" fmla="*/ 543674 w 589944"/>
                <a:gd name="connsiteY51" fmla="*/ 438277 h 664403"/>
                <a:gd name="connsiteX52" fmla="*/ 548943 w 589944"/>
                <a:gd name="connsiteY52" fmla="*/ 242565 h 664403"/>
                <a:gd name="connsiteX53" fmla="*/ 544017 w 589944"/>
                <a:gd name="connsiteY53" fmla="*/ 230079 h 664403"/>
                <a:gd name="connsiteX54" fmla="*/ 491266 w 589944"/>
                <a:gd name="connsiteY54" fmla="*/ 211636 h 664403"/>
                <a:gd name="connsiteX55" fmla="*/ 492412 w 589944"/>
                <a:gd name="connsiteY55" fmla="*/ 150064 h 664403"/>
                <a:gd name="connsiteX56" fmla="*/ 343494 w 589944"/>
                <a:gd name="connsiteY56" fmla="*/ 69018 h 664403"/>
                <a:gd name="connsiteX57" fmla="*/ 322416 w 589944"/>
                <a:gd name="connsiteY57" fmla="*/ 52923 h 664403"/>
                <a:gd name="connsiteX58" fmla="*/ 296126 w 589944"/>
                <a:gd name="connsiteY58" fmla="*/ 26977 h 664403"/>
                <a:gd name="connsiteX59" fmla="*/ 269435 w 589944"/>
                <a:gd name="connsiteY59" fmla="*/ 53152 h 664403"/>
                <a:gd name="connsiteX60" fmla="*/ 295725 w 589944"/>
                <a:gd name="connsiteY60" fmla="*/ 79958 h 664403"/>
                <a:gd name="connsiteX61" fmla="*/ 322416 w 589944"/>
                <a:gd name="connsiteY61" fmla="*/ 52923 h 664403"/>
                <a:gd name="connsiteX62" fmla="*/ 557134 w 589944"/>
                <a:gd name="connsiteY62" fmla="*/ 182310 h 664403"/>
                <a:gd name="connsiteX63" fmla="*/ 530901 w 589944"/>
                <a:gd name="connsiteY63" fmla="*/ 155677 h 664403"/>
                <a:gd name="connsiteX64" fmla="*/ 504153 w 589944"/>
                <a:gd name="connsiteY64" fmla="*/ 181967 h 664403"/>
                <a:gd name="connsiteX65" fmla="*/ 530500 w 589944"/>
                <a:gd name="connsiteY65" fmla="*/ 208657 h 664403"/>
                <a:gd name="connsiteX66" fmla="*/ 557134 w 589944"/>
                <a:gd name="connsiteY66" fmla="*/ 182310 h 664403"/>
                <a:gd name="connsiteX67" fmla="*/ 61007 w 589944"/>
                <a:gd name="connsiteY67" fmla="*/ 519094 h 664403"/>
                <a:gd name="connsiteX68" fmla="*/ 87755 w 589944"/>
                <a:gd name="connsiteY68" fmla="*/ 492804 h 664403"/>
                <a:gd name="connsiteX69" fmla="*/ 61408 w 589944"/>
                <a:gd name="connsiteY69" fmla="*/ 466114 h 664403"/>
                <a:gd name="connsiteX70" fmla="*/ 34832 w 589944"/>
                <a:gd name="connsiteY70" fmla="*/ 492461 h 664403"/>
                <a:gd name="connsiteX71" fmla="*/ 61007 w 589944"/>
                <a:gd name="connsiteY71" fmla="*/ 519094 h 664403"/>
                <a:gd name="connsiteX72" fmla="*/ 295840 w 589944"/>
                <a:gd name="connsiteY72" fmla="*/ 640233 h 664403"/>
                <a:gd name="connsiteX73" fmla="*/ 322416 w 589944"/>
                <a:gd name="connsiteY73" fmla="*/ 614574 h 664403"/>
                <a:gd name="connsiteX74" fmla="*/ 296069 w 589944"/>
                <a:gd name="connsiteY74" fmla="*/ 587253 h 664403"/>
                <a:gd name="connsiteX75" fmla="*/ 269493 w 589944"/>
                <a:gd name="connsiteY75" fmla="*/ 614344 h 664403"/>
                <a:gd name="connsiteX76" fmla="*/ 295840 w 589944"/>
                <a:gd name="connsiteY76" fmla="*/ 640233 h 664403"/>
                <a:gd name="connsiteX77" fmla="*/ 61294 w 589944"/>
                <a:gd name="connsiteY77" fmla="*/ 155734 h 664403"/>
                <a:gd name="connsiteX78" fmla="*/ 34775 w 589944"/>
                <a:gd name="connsiteY78" fmla="*/ 182024 h 664403"/>
                <a:gd name="connsiteX79" fmla="*/ 61065 w 589944"/>
                <a:gd name="connsiteY79" fmla="*/ 208657 h 664403"/>
                <a:gd name="connsiteX80" fmla="*/ 87755 w 589944"/>
                <a:gd name="connsiteY80" fmla="*/ 182253 h 664403"/>
                <a:gd name="connsiteX81" fmla="*/ 61294 w 589944"/>
                <a:gd name="connsiteY81" fmla="*/ 155734 h 664403"/>
                <a:gd name="connsiteX82" fmla="*/ 557134 w 589944"/>
                <a:gd name="connsiteY82" fmla="*/ 492690 h 664403"/>
                <a:gd name="connsiteX83" fmla="*/ 530729 w 589944"/>
                <a:gd name="connsiteY83" fmla="*/ 466171 h 664403"/>
                <a:gd name="connsiteX84" fmla="*/ 504153 w 589944"/>
                <a:gd name="connsiteY84" fmla="*/ 492633 h 664403"/>
                <a:gd name="connsiteX85" fmla="*/ 530672 w 589944"/>
                <a:gd name="connsiteY85" fmla="*/ 519094 h 664403"/>
                <a:gd name="connsiteX86" fmla="*/ 557134 w 589944"/>
                <a:gd name="connsiteY86" fmla="*/ 492690 h 66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89944" h="664403">
                  <a:moveTo>
                    <a:pt x="506158" y="535590"/>
                  </a:moveTo>
                  <a:cubicBezTo>
                    <a:pt x="475916" y="566691"/>
                    <a:pt x="441264" y="590460"/>
                    <a:pt x="401056" y="605295"/>
                  </a:cubicBezTo>
                  <a:cubicBezTo>
                    <a:pt x="384389" y="611481"/>
                    <a:pt x="366919" y="615375"/>
                    <a:pt x="349679" y="619957"/>
                  </a:cubicBezTo>
                  <a:cubicBezTo>
                    <a:pt x="346185" y="620874"/>
                    <a:pt x="344582" y="622019"/>
                    <a:pt x="343608" y="625742"/>
                  </a:cubicBezTo>
                  <a:cubicBezTo>
                    <a:pt x="337823" y="648137"/>
                    <a:pt x="318292" y="663086"/>
                    <a:pt x="295553" y="662915"/>
                  </a:cubicBezTo>
                  <a:cubicBezTo>
                    <a:pt x="273216" y="662800"/>
                    <a:pt x="253971" y="647736"/>
                    <a:pt x="248300" y="625513"/>
                  </a:cubicBezTo>
                  <a:cubicBezTo>
                    <a:pt x="247327" y="621619"/>
                    <a:pt x="245494" y="620588"/>
                    <a:pt x="242057" y="619957"/>
                  </a:cubicBezTo>
                  <a:cubicBezTo>
                    <a:pt x="183235" y="608731"/>
                    <a:pt x="132545" y="581926"/>
                    <a:pt x="90104" y="539714"/>
                  </a:cubicBezTo>
                  <a:cubicBezTo>
                    <a:pt x="87125" y="536793"/>
                    <a:pt x="85063" y="535704"/>
                    <a:pt x="80596" y="537652"/>
                  </a:cubicBezTo>
                  <a:cubicBezTo>
                    <a:pt x="58774" y="547274"/>
                    <a:pt x="33744" y="539656"/>
                    <a:pt x="20456" y="520011"/>
                  </a:cubicBezTo>
                  <a:cubicBezTo>
                    <a:pt x="7340" y="500594"/>
                    <a:pt x="9573" y="474934"/>
                    <a:pt x="26298" y="458095"/>
                  </a:cubicBezTo>
                  <a:cubicBezTo>
                    <a:pt x="29563" y="454830"/>
                    <a:pt x="29849" y="452482"/>
                    <a:pt x="28131" y="448415"/>
                  </a:cubicBezTo>
                  <a:cubicBezTo>
                    <a:pt x="-2856" y="374128"/>
                    <a:pt x="-3600" y="299440"/>
                    <a:pt x="25725" y="224465"/>
                  </a:cubicBezTo>
                  <a:cubicBezTo>
                    <a:pt x="27386" y="220170"/>
                    <a:pt x="27043" y="217535"/>
                    <a:pt x="23950" y="213984"/>
                  </a:cubicBezTo>
                  <a:cubicBezTo>
                    <a:pt x="9344" y="197030"/>
                    <a:pt x="8084" y="173203"/>
                    <a:pt x="20284" y="154875"/>
                  </a:cubicBezTo>
                  <a:cubicBezTo>
                    <a:pt x="32369" y="136718"/>
                    <a:pt x="54650" y="128642"/>
                    <a:pt x="75556" y="135172"/>
                  </a:cubicBezTo>
                  <a:cubicBezTo>
                    <a:pt x="79508" y="136432"/>
                    <a:pt x="81799" y="135859"/>
                    <a:pt x="84662" y="132824"/>
                  </a:cubicBezTo>
                  <a:cubicBezTo>
                    <a:pt x="128135" y="87575"/>
                    <a:pt x="180715" y="58766"/>
                    <a:pt x="242516" y="47138"/>
                  </a:cubicBezTo>
                  <a:cubicBezTo>
                    <a:pt x="245780" y="46508"/>
                    <a:pt x="247327" y="45306"/>
                    <a:pt x="248243" y="41754"/>
                  </a:cubicBezTo>
                  <a:cubicBezTo>
                    <a:pt x="254028" y="19188"/>
                    <a:pt x="273330" y="4239"/>
                    <a:pt x="296069" y="4296"/>
                  </a:cubicBezTo>
                  <a:cubicBezTo>
                    <a:pt x="318521" y="4353"/>
                    <a:pt x="337823" y="19245"/>
                    <a:pt x="343551" y="41354"/>
                  </a:cubicBezTo>
                  <a:cubicBezTo>
                    <a:pt x="344524" y="45019"/>
                    <a:pt x="345899" y="46508"/>
                    <a:pt x="349565" y="47196"/>
                  </a:cubicBezTo>
                  <a:cubicBezTo>
                    <a:pt x="411137" y="58823"/>
                    <a:pt x="463544" y="87518"/>
                    <a:pt x="506902" y="132652"/>
                  </a:cubicBezTo>
                  <a:cubicBezTo>
                    <a:pt x="509881" y="135745"/>
                    <a:pt x="512229" y="136604"/>
                    <a:pt x="516525" y="135229"/>
                  </a:cubicBezTo>
                  <a:cubicBezTo>
                    <a:pt x="537373" y="128642"/>
                    <a:pt x="559711" y="136890"/>
                    <a:pt x="571739" y="155104"/>
                  </a:cubicBezTo>
                  <a:cubicBezTo>
                    <a:pt x="583595" y="173089"/>
                    <a:pt x="582622" y="196629"/>
                    <a:pt x="568589" y="213182"/>
                  </a:cubicBezTo>
                  <a:cubicBezTo>
                    <a:pt x="564809" y="217592"/>
                    <a:pt x="564809" y="220743"/>
                    <a:pt x="566756" y="225897"/>
                  </a:cubicBezTo>
                  <a:cubicBezTo>
                    <a:pt x="595394" y="300299"/>
                    <a:pt x="594535" y="374415"/>
                    <a:pt x="564007" y="448129"/>
                  </a:cubicBezTo>
                  <a:cubicBezTo>
                    <a:pt x="562632" y="451451"/>
                    <a:pt x="561315" y="453914"/>
                    <a:pt x="564809" y="457465"/>
                  </a:cubicBezTo>
                  <a:cubicBezTo>
                    <a:pt x="582507" y="475106"/>
                    <a:pt x="584798" y="501052"/>
                    <a:pt x="570995" y="520755"/>
                  </a:cubicBezTo>
                  <a:cubicBezTo>
                    <a:pt x="557134" y="540515"/>
                    <a:pt x="532104" y="547102"/>
                    <a:pt x="509365" y="536964"/>
                  </a:cubicBezTo>
                  <a:cubicBezTo>
                    <a:pt x="508449" y="536506"/>
                    <a:pt x="507475" y="536162"/>
                    <a:pt x="506158" y="535590"/>
                  </a:cubicBezTo>
                  <a:close/>
                  <a:moveTo>
                    <a:pt x="343494" y="69018"/>
                  </a:moveTo>
                  <a:cubicBezTo>
                    <a:pt x="331351" y="91699"/>
                    <a:pt x="317318" y="102181"/>
                    <a:pt x="299563" y="102754"/>
                  </a:cubicBezTo>
                  <a:cubicBezTo>
                    <a:pt x="274648" y="103555"/>
                    <a:pt x="258267" y="91527"/>
                    <a:pt x="248530" y="69018"/>
                  </a:cubicBezTo>
                  <a:cubicBezTo>
                    <a:pt x="189879" y="80015"/>
                    <a:pt x="140449" y="107107"/>
                    <a:pt x="99382" y="150236"/>
                  </a:cubicBezTo>
                  <a:cubicBezTo>
                    <a:pt x="112900" y="169423"/>
                    <a:pt x="115191" y="189241"/>
                    <a:pt x="102590" y="208886"/>
                  </a:cubicBezTo>
                  <a:cubicBezTo>
                    <a:pt x="89817" y="228818"/>
                    <a:pt x="70458" y="234489"/>
                    <a:pt x="47834" y="230250"/>
                  </a:cubicBezTo>
                  <a:cubicBezTo>
                    <a:pt x="47032" y="232198"/>
                    <a:pt x="46345" y="233744"/>
                    <a:pt x="45772" y="235291"/>
                  </a:cubicBezTo>
                  <a:cubicBezTo>
                    <a:pt x="20513" y="301617"/>
                    <a:pt x="20857" y="367828"/>
                    <a:pt x="46517" y="433982"/>
                  </a:cubicBezTo>
                  <a:cubicBezTo>
                    <a:pt x="50182" y="443490"/>
                    <a:pt x="50297" y="443432"/>
                    <a:pt x="60549" y="443432"/>
                  </a:cubicBezTo>
                  <a:cubicBezTo>
                    <a:pt x="98695" y="443375"/>
                    <a:pt x="122350" y="481979"/>
                    <a:pt x="104709" y="515829"/>
                  </a:cubicBezTo>
                  <a:cubicBezTo>
                    <a:pt x="102590" y="519839"/>
                    <a:pt x="103735" y="521672"/>
                    <a:pt x="106427" y="524249"/>
                  </a:cubicBezTo>
                  <a:cubicBezTo>
                    <a:pt x="133634" y="550997"/>
                    <a:pt x="164792" y="571674"/>
                    <a:pt x="200647" y="584733"/>
                  </a:cubicBezTo>
                  <a:cubicBezTo>
                    <a:pt x="216283" y="590403"/>
                    <a:pt x="232492" y="594527"/>
                    <a:pt x="248186" y="599224"/>
                  </a:cubicBezTo>
                  <a:cubicBezTo>
                    <a:pt x="258782" y="577287"/>
                    <a:pt x="272872" y="565832"/>
                    <a:pt x="290169" y="564629"/>
                  </a:cubicBezTo>
                  <a:cubicBezTo>
                    <a:pt x="316001" y="562796"/>
                    <a:pt x="333356" y="574881"/>
                    <a:pt x="343494" y="598250"/>
                  </a:cubicBezTo>
                  <a:cubicBezTo>
                    <a:pt x="398937" y="587826"/>
                    <a:pt x="446362" y="562910"/>
                    <a:pt x="486226" y="523562"/>
                  </a:cubicBezTo>
                  <a:cubicBezTo>
                    <a:pt x="488746" y="521099"/>
                    <a:pt x="489204" y="519323"/>
                    <a:pt x="487314" y="516116"/>
                  </a:cubicBezTo>
                  <a:cubicBezTo>
                    <a:pt x="481357" y="505921"/>
                    <a:pt x="480154" y="494752"/>
                    <a:pt x="482159" y="483239"/>
                  </a:cubicBezTo>
                  <a:cubicBezTo>
                    <a:pt x="485710" y="462734"/>
                    <a:pt x="504955" y="441027"/>
                    <a:pt x="535483" y="443547"/>
                  </a:cubicBezTo>
                  <a:cubicBezTo>
                    <a:pt x="540237" y="443948"/>
                    <a:pt x="541955" y="442344"/>
                    <a:pt x="543674" y="438277"/>
                  </a:cubicBezTo>
                  <a:cubicBezTo>
                    <a:pt x="570135" y="373670"/>
                    <a:pt x="571854" y="308432"/>
                    <a:pt x="548943" y="242565"/>
                  </a:cubicBezTo>
                  <a:cubicBezTo>
                    <a:pt x="547454" y="238269"/>
                    <a:pt x="545621" y="234145"/>
                    <a:pt x="544017" y="230079"/>
                  </a:cubicBezTo>
                  <a:cubicBezTo>
                    <a:pt x="522310" y="234202"/>
                    <a:pt x="504153" y="229219"/>
                    <a:pt x="491266" y="211636"/>
                  </a:cubicBezTo>
                  <a:cubicBezTo>
                    <a:pt x="476432" y="191303"/>
                    <a:pt x="478436" y="170511"/>
                    <a:pt x="492412" y="150064"/>
                  </a:cubicBezTo>
                  <a:cubicBezTo>
                    <a:pt x="451402" y="107049"/>
                    <a:pt x="402030" y="80015"/>
                    <a:pt x="343494" y="69018"/>
                  </a:cubicBezTo>
                  <a:close/>
                  <a:moveTo>
                    <a:pt x="322416" y="52923"/>
                  </a:moveTo>
                  <a:cubicBezTo>
                    <a:pt x="322416" y="38948"/>
                    <a:pt x="310388" y="27092"/>
                    <a:pt x="296126" y="26977"/>
                  </a:cubicBezTo>
                  <a:cubicBezTo>
                    <a:pt x="281578" y="26863"/>
                    <a:pt x="269321" y="38891"/>
                    <a:pt x="269435" y="53152"/>
                  </a:cubicBezTo>
                  <a:cubicBezTo>
                    <a:pt x="269550" y="67643"/>
                    <a:pt x="281463" y="79786"/>
                    <a:pt x="295725" y="79958"/>
                  </a:cubicBezTo>
                  <a:cubicBezTo>
                    <a:pt x="310101" y="80130"/>
                    <a:pt x="322473" y="67643"/>
                    <a:pt x="322416" y="52923"/>
                  </a:cubicBezTo>
                  <a:close/>
                  <a:moveTo>
                    <a:pt x="557134" y="182310"/>
                  </a:moveTo>
                  <a:cubicBezTo>
                    <a:pt x="557191" y="167762"/>
                    <a:pt x="545392" y="155791"/>
                    <a:pt x="530901" y="155677"/>
                  </a:cubicBezTo>
                  <a:cubicBezTo>
                    <a:pt x="516582" y="155562"/>
                    <a:pt x="504325" y="167590"/>
                    <a:pt x="504153" y="181967"/>
                  </a:cubicBezTo>
                  <a:cubicBezTo>
                    <a:pt x="503981" y="196057"/>
                    <a:pt x="516353" y="208543"/>
                    <a:pt x="530500" y="208657"/>
                  </a:cubicBezTo>
                  <a:cubicBezTo>
                    <a:pt x="544934" y="208772"/>
                    <a:pt x="557076" y="196744"/>
                    <a:pt x="557134" y="182310"/>
                  </a:cubicBezTo>
                  <a:close/>
                  <a:moveTo>
                    <a:pt x="61007" y="519094"/>
                  </a:moveTo>
                  <a:cubicBezTo>
                    <a:pt x="75269" y="519209"/>
                    <a:pt x="87526" y="507123"/>
                    <a:pt x="87755" y="492804"/>
                  </a:cubicBezTo>
                  <a:cubicBezTo>
                    <a:pt x="87927" y="478714"/>
                    <a:pt x="75556" y="466228"/>
                    <a:pt x="61408" y="466114"/>
                  </a:cubicBezTo>
                  <a:cubicBezTo>
                    <a:pt x="46917" y="465999"/>
                    <a:pt x="34889" y="477913"/>
                    <a:pt x="34832" y="492461"/>
                  </a:cubicBezTo>
                  <a:cubicBezTo>
                    <a:pt x="34718" y="507009"/>
                    <a:pt x="46459" y="518980"/>
                    <a:pt x="61007" y="519094"/>
                  </a:cubicBezTo>
                  <a:close/>
                  <a:moveTo>
                    <a:pt x="295840" y="640233"/>
                  </a:moveTo>
                  <a:cubicBezTo>
                    <a:pt x="310101" y="640291"/>
                    <a:pt x="322244" y="628606"/>
                    <a:pt x="322416" y="614574"/>
                  </a:cubicBezTo>
                  <a:cubicBezTo>
                    <a:pt x="322645" y="599968"/>
                    <a:pt x="310502" y="587367"/>
                    <a:pt x="296069" y="587253"/>
                  </a:cubicBezTo>
                  <a:cubicBezTo>
                    <a:pt x="281635" y="587138"/>
                    <a:pt x="269378" y="599682"/>
                    <a:pt x="269493" y="614344"/>
                  </a:cubicBezTo>
                  <a:cubicBezTo>
                    <a:pt x="269550" y="628377"/>
                    <a:pt x="281578" y="640176"/>
                    <a:pt x="295840" y="640233"/>
                  </a:cubicBezTo>
                  <a:close/>
                  <a:moveTo>
                    <a:pt x="61294" y="155734"/>
                  </a:moveTo>
                  <a:cubicBezTo>
                    <a:pt x="46746" y="155734"/>
                    <a:pt x="34832" y="167533"/>
                    <a:pt x="34775" y="182024"/>
                  </a:cubicBezTo>
                  <a:cubicBezTo>
                    <a:pt x="34718" y="196515"/>
                    <a:pt x="46517" y="208543"/>
                    <a:pt x="61065" y="208657"/>
                  </a:cubicBezTo>
                  <a:cubicBezTo>
                    <a:pt x="75155" y="208772"/>
                    <a:pt x="87641" y="196457"/>
                    <a:pt x="87755" y="182253"/>
                  </a:cubicBezTo>
                  <a:cubicBezTo>
                    <a:pt x="87813" y="168106"/>
                    <a:pt x="75556" y="155734"/>
                    <a:pt x="61294" y="155734"/>
                  </a:cubicBezTo>
                  <a:close/>
                  <a:moveTo>
                    <a:pt x="557134" y="492690"/>
                  </a:moveTo>
                  <a:cubicBezTo>
                    <a:pt x="557134" y="478142"/>
                    <a:pt x="545277" y="466228"/>
                    <a:pt x="530729" y="466171"/>
                  </a:cubicBezTo>
                  <a:cubicBezTo>
                    <a:pt x="516582" y="466114"/>
                    <a:pt x="504153" y="478485"/>
                    <a:pt x="504153" y="492633"/>
                  </a:cubicBezTo>
                  <a:cubicBezTo>
                    <a:pt x="504153" y="506894"/>
                    <a:pt x="516410" y="519151"/>
                    <a:pt x="530672" y="519094"/>
                  </a:cubicBezTo>
                  <a:cubicBezTo>
                    <a:pt x="545220" y="519094"/>
                    <a:pt x="557134" y="507181"/>
                    <a:pt x="557134" y="492690"/>
                  </a:cubicBezTo>
                  <a:close/>
                </a:path>
              </a:pathLst>
            </a:custGeom>
            <a:solidFill>
              <a:schemeClr val="bg1"/>
            </a:solid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25CD06FE-B66C-4121-9F49-F63E9B3FEEEA}"/>
                </a:ext>
              </a:extLst>
            </p:cNvPr>
            <p:cNvSpPr/>
            <p:nvPr/>
          </p:nvSpPr>
          <p:spPr>
            <a:xfrm>
              <a:off x="3098535" y="4014216"/>
              <a:ext cx="292109" cy="131735"/>
            </a:xfrm>
            <a:custGeom>
              <a:avLst/>
              <a:gdLst>
                <a:gd name="connsiteX0" fmla="*/ 147550 w 292108"/>
                <a:gd name="connsiteY0" fmla="*/ 131777 h 131735"/>
                <a:gd name="connsiteX1" fmla="*/ 43536 w 292108"/>
                <a:gd name="connsiteY1" fmla="*/ 132121 h 131735"/>
                <a:gd name="connsiteX2" fmla="*/ 6306 w 292108"/>
                <a:gd name="connsiteY2" fmla="*/ 83035 h 131735"/>
                <a:gd name="connsiteX3" fmla="*/ 31508 w 292108"/>
                <a:gd name="connsiteY3" fmla="*/ 48097 h 131735"/>
                <a:gd name="connsiteX4" fmla="*/ 100583 w 292108"/>
                <a:gd name="connsiteY4" fmla="*/ 5312 h 131735"/>
                <a:gd name="connsiteX5" fmla="*/ 107284 w 292108"/>
                <a:gd name="connsiteY5" fmla="*/ 4796 h 131735"/>
                <a:gd name="connsiteX6" fmla="*/ 189189 w 292108"/>
                <a:gd name="connsiteY6" fmla="*/ 4739 h 131735"/>
                <a:gd name="connsiteX7" fmla="*/ 195891 w 292108"/>
                <a:gd name="connsiteY7" fmla="*/ 5312 h 131735"/>
                <a:gd name="connsiteX8" fmla="*/ 264393 w 292108"/>
                <a:gd name="connsiteY8" fmla="*/ 47753 h 131735"/>
                <a:gd name="connsiteX9" fmla="*/ 291943 w 292108"/>
                <a:gd name="connsiteY9" fmla="*/ 96782 h 131735"/>
                <a:gd name="connsiteX10" fmla="*/ 257806 w 292108"/>
                <a:gd name="connsiteY10" fmla="*/ 131720 h 131735"/>
                <a:gd name="connsiteX11" fmla="*/ 147550 w 292108"/>
                <a:gd name="connsiteY11" fmla="*/ 131777 h 131735"/>
                <a:gd name="connsiteX12" fmla="*/ 148294 w 292108"/>
                <a:gd name="connsiteY12" fmla="*/ 109039 h 131735"/>
                <a:gd name="connsiteX13" fmla="*/ 256088 w 292108"/>
                <a:gd name="connsiteY13" fmla="*/ 109039 h 131735"/>
                <a:gd name="connsiteX14" fmla="*/ 269147 w 292108"/>
                <a:gd name="connsiteY14" fmla="*/ 94319 h 131735"/>
                <a:gd name="connsiteX15" fmla="*/ 251105 w 292108"/>
                <a:gd name="connsiteY15" fmla="*/ 66139 h 131735"/>
                <a:gd name="connsiteX16" fmla="*/ 194860 w 292108"/>
                <a:gd name="connsiteY16" fmla="*/ 31372 h 131735"/>
                <a:gd name="connsiteX17" fmla="*/ 186326 w 292108"/>
                <a:gd name="connsiteY17" fmla="*/ 30284 h 131735"/>
                <a:gd name="connsiteX18" fmla="*/ 110091 w 292108"/>
                <a:gd name="connsiteY18" fmla="*/ 30227 h 131735"/>
                <a:gd name="connsiteX19" fmla="*/ 102072 w 292108"/>
                <a:gd name="connsiteY19" fmla="*/ 31086 h 131735"/>
                <a:gd name="connsiteX20" fmla="*/ 44739 w 292108"/>
                <a:gd name="connsiteY20" fmla="*/ 66540 h 131735"/>
                <a:gd name="connsiteX21" fmla="*/ 27671 w 292108"/>
                <a:gd name="connsiteY21" fmla="*/ 91913 h 131735"/>
                <a:gd name="connsiteX22" fmla="*/ 41760 w 292108"/>
                <a:gd name="connsiteY22" fmla="*/ 109039 h 131735"/>
                <a:gd name="connsiteX23" fmla="*/ 148294 w 292108"/>
                <a:gd name="connsiteY23" fmla="*/ 109039 h 13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108" h="131735">
                  <a:moveTo>
                    <a:pt x="147550" y="131777"/>
                  </a:moveTo>
                  <a:cubicBezTo>
                    <a:pt x="112897" y="131777"/>
                    <a:pt x="78188" y="130746"/>
                    <a:pt x="43536" y="132121"/>
                  </a:cubicBezTo>
                  <a:cubicBezTo>
                    <a:pt x="18793" y="133095"/>
                    <a:pt x="-2457" y="114480"/>
                    <a:pt x="6306" y="83035"/>
                  </a:cubicBezTo>
                  <a:cubicBezTo>
                    <a:pt x="10430" y="68258"/>
                    <a:pt x="18506" y="56287"/>
                    <a:pt x="31508" y="48097"/>
                  </a:cubicBezTo>
                  <a:cubicBezTo>
                    <a:pt x="54361" y="33606"/>
                    <a:pt x="77444" y="19401"/>
                    <a:pt x="100583" y="5312"/>
                  </a:cubicBezTo>
                  <a:cubicBezTo>
                    <a:pt x="102301" y="4223"/>
                    <a:pt x="105452" y="3994"/>
                    <a:pt x="107284" y="4796"/>
                  </a:cubicBezTo>
                  <a:cubicBezTo>
                    <a:pt x="134605" y="16538"/>
                    <a:pt x="161869" y="16538"/>
                    <a:pt x="189189" y="4739"/>
                  </a:cubicBezTo>
                  <a:cubicBezTo>
                    <a:pt x="191022" y="3937"/>
                    <a:pt x="194172" y="4281"/>
                    <a:pt x="195891" y="5312"/>
                  </a:cubicBezTo>
                  <a:cubicBezTo>
                    <a:pt x="218858" y="19287"/>
                    <a:pt x="241826" y="33262"/>
                    <a:pt x="264393" y="47753"/>
                  </a:cubicBezTo>
                  <a:cubicBezTo>
                    <a:pt x="282034" y="59094"/>
                    <a:pt x="291255" y="75818"/>
                    <a:pt x="291943" y="96782"/>
                  </a:cubicBezTo>
                  <a:cubicBezTo>
                    <a:pt x="292573" y="116714"/>
                    <a:pt x="277796" y="131663"/>
                    <a:pt x="257806" y="131720"/>
                  </a:cubicBezTo>
                  <a:cubicBezTo>
                    <a:pt x="221092" y="131835"/>
                    <a:pt x="184321" y="131777"/>
                    <a:pt x="147550" y="131777"/>
                  </a:cubicBezTo>
                  <a:close/>
                  <a:moveTo>
                    <a:pt x="148294" y="109039"/>
                  </a:moveTo>
                  <a:cubicBezTo>
                    <a:pt x="184206" y="109039"/>
                    <a:pt x="220176" y="109039"/>
                    <a:pt x="256088" y="109039"/>
                  </a:cubicBezTo>
                  <a:cubicBezTo>
                    <a:pt x="265882" y="109039"/>
                    <a:pt x="270407" y="103998"/>
                    <a:pt x="269147" y="94319"/>
                  </a:cubicBezTo>
                  <a:cubicBezTo>
                    <a:pt x="267600" y="82119"/>
                    <a:pt x="261586" y="72668"/>
                    <a:pt x="251105" y="66139"/>
                  </a:cubicBezTo>
                  <a:cubicBezTo>
                    <a:pt x="232376" y="54512"/>
                    <a:pt x="213704" y="42770"/>
                    <a:pt x="194860" y="31372"/>
                  </a:cubicBezTo>
                  <a:cubicBezTo>
                    <a:pt x="192569" y="29998"/>
                    <a:pt x="188846" y="29482"/>
                    <a:pt x="186326" y="30284"/>
                  </a:cubicBezTo>
                  <a:cubicBezTo>
                    <a:pt x="160838" y="38188"/>
                    <a:pt x="135522" y="38245"/>
                    <a:pt x="110091" y="30227"/>
                  </a:cubicBezTo>
                  <a:cubicBezTo>
                    <a:pt x="107685" y="29482"/>
                    <a:pt x="104191" y="29826"/>
                    <a:pt x="102072" y="31086"/>
                  </a:cubicBezTo>
                  <a:cubicBezTo>
                    <a:pt x="82827" y="42713"/>
                    <a:pt x="63754" y="54569"/>
                    <a:pt x="44739" y="66540"/>
                  </a:cubicBezTo>
                  <a:cubicBezTo>
                    <a:pt x="35346" y="72439"/>
                    <a:pt x="29790" y="81031"/>
                    <a:pt x="27671" y="91913"/>
                  </a:cubicBezTo>
                  <a:cubicBezTo>
                    <a:pt x="25437" y="103597"/>
                    <a:pt x="29847" y="109039"/>
                    <a:pt x="41760" y="109039"/>
                  </a:cubicBezTo>
                  <a:cubicBezTo>
                    <a:pt x="77272" y="109039"/>
                    <a:pt x="112783" y="109039"/>
                    <a:pt x="148294" y="109039"/>
                  </a:cubicBezTo>
                  <a:close/>
                </a:path>
              </a:pathLst>
            </a:custGeom>
            <a:solidFill>
              <a:srgbClr val="0F1622"/>
            </a:solid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DA3ABED-9C09-451A-A8AD-192115959F47}"/>
                </a:ext>
              </a:extLst>
            </p:cNvPr>
            <p:cNvSpPr/>
            <p:nvPr/>
          </p:nvSpPr>
          <p:spPr>
            <a:xfrm>
              <a:off x="3155258" y="3819952"/>
              <a:ext cx="189011" cy="194739"/>
            </a:xfrm>
            <a:custGeom>
              <a:avLst/>
              <a:gdLst>
                <a:gd name="connsiteX0" fmla="*/ 186765 w 189011"/>
                <a:gd name="connsiteY0" fmla="*/ 98541 h 194738"/>
                <a:gd name="connsiteX1" fmla="*/ 91915 w 189011"/>
                <a:gd name="connsiteY1" fmla="*/ 193505 h 194738"/>
                <a:gd name="connsiteX2" fmla="*/ 6345 w 189011"/>
                <a:gd name="connsiteY2" fmla="*/ 118301 h 194738"/>
                <a:gd name="connsiteX3" fmla="*/ 65511 w 189011"/>
                <a:gd name="connsiteY3" fmla="*/ 9476 h 194738"/>
                <a:gd name="connsiteX4" fmla="*/ 183557 w 189011"/>
                <a:gd name="connsiteY4" fmla="*/ 76776 h 194738"/>
                <a:gd name="connsiteX5" fmla="*/ 186765 w 189011"/>
                <a:gd name="connsiteY5" fmla="*/ 98541 h 194738"/>
                <a:gd name="connsiteX6" fmla="*/ 163739 w 189011"/>
                <a:gd name="connsiteY6" fmla="*/ 98884 h 194738"/>
                <a:gd name="connsiteX7" fmla="*/ 162078 w 189011"/>
                <a:gd name="connsiteY7" fmla="*/ 85138 h 194738"/>
                <a:gd name="connsiteX8" fmla="*/ 112477 w 189011"/>
                <a:gd name="connsiteY8" fmla="*/ 29523 h 194738"/>
                <a:gd name="connsiteX9" fmla="*/ 44490 w 189011"/>
                <a:gd name="connsiteY9" fmla="*/ 51059 h 194738"/>
                <a:gd name="connsiteX10" fmla="*/ 41283 w 189011"/>
                <a:gd name="connsiteY10" fmla="*/ 142701 h 194738"/>
                <a:gd name="connsiteX11" fmla="*/ 92545 w 189011"/>
                <a:gd name="connsiteY11" fmla="*/ 170652 h 194738"/>
                <a:gd name="connsiteX12" fmla="*/ 163739 w 189011"/>
                <a:gd name="connsiteY12" fmla="*/ 98884 h 19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011" h="194738">
                  <a:moveTo>
                    <a:pt x="186765" y="98541"/>
                  </a:moveTo>
                  <a:cubicBezTo>
                    <a:pt x="186249" y="152380"/>
                    <a:pt x="143979" y="194937"/>
                    <a:pt x="91915" y="193505"/>
                  </a:cubicBezTo>
                  <a:cubicBezTo>
                    <a:pt x="50848" y="192416"/>
                    <a:pt x="15509" y="161373"/>
                    <a:pt x="6345" y="118301"/>
                  </a:cubicBezTo>
                  <a:cubicBezTo>
                    <a:pt x="-3392" y="72480"/>
                    <a:pt x="22439" y="24941"/>
                    <a:pt x="65511" y="9476"/>
                  </a:cubicBezTo>
                  <a:cubicBezTo>
                    <a:pt x="116258" y="-8737"/>
                    <a:pt x="171701" y="22822"/>
                    <a:pt x="183557" y="76776"/>
                  </a:cubicBezTo>
                  <a:cubicBezTo>
                    <a:pt x="185103" y="83878"/>
                    <a:pt x="185734" y="91267"/>
                    <a:pt x="186765" y="98541"/>
                  </a:cubicBezTo>
                  <a:close/>
                  <a:moveTo>
                    <a:pt x="163739" y="98884"/>
                  </a:moveTo>
                  <a:cubicBezTo>
                    <a:pt x="163224" y="94302"/>
                    <a:pt x="163052" y="89663"/>
                    <a:pt x="162078" y="85138"/>
                  </a:cubicBezTo>
                  <a:cubicBezTo>
                    <a:pt x="156122" y="57245"/>
                    <a:pt x="140428" y="37370"/>
                    <a:pt x="112477" y="29523"/>
                  </a:cubicBezTo>
                  <a:cubicBezTo>
                    <a:pt x="85557" y="21963"/>
                    <a:pt x="62590" y="30268"/>
                    <a:pt x="44490" y="51059"/>
                  </a:cubicBezTo>
                  <a:cubicBezTo>
                    <a:pt x="22325" y="76604"/>
                    <a:pt x="21179" y="115437"/>
                    <a:pt x="41283" y="142701"/>
                  </a:cubicBezTo>
                  <a:cubicBezTo>
                    <a:pt x="53998" y="159884"/>
                    <a:pt x="71067" y="169792"/>
                    <a:pt x="92545" y="170652"/>
                  </a:cubicBezTo>
                  <a:cubicBezTo>
                    <a:pt x="131550" y="172198"/>
                    <a:pt x="163453" y="139665"/>
                    <a:pt x="163739" y="98884"/>
                  </a:cubicBezTo>
                  <a:close/>
                </a:path>
              </a:pathLst>
            </a:custGeom>
            <a:solidFill>
              <a:srgbClr val="0F1622"/>
            </a:solidFill>
            <a:ln w="9525" cap="flat">
              <a:noFill/>
              <a:prstDash val="solid"/>
              <a:miter/>
            </a:ln>
          </p:spPr>
          <p:txBody>
            <a:bodyPr rtlCol="0" anchor="ctr"/>
            <a:lstStyle/>
            <a:p>
              <a:endParaRPr lang="en-IN"/>
            </a:p>
          </p:txBody>
        </p:sp>
        <p:grpSp>
          <p:nvGrpSpPr>
            <p:cNvPr id="61" name="Group 60">
              <a:extLst>
                <a:ext uri="{FF2B5EF4-FFF2-40B4-BE49-F238E27FC236}">
                  <a16:creationId xmlns:a16="http://schemas.microsoft.com/office/drawing/2014/main" id="{200F58E8-6542-4836-953C-B693C4E9662E}"/>
                </a:ext>
              </a:extLst>
            </p:cNvPr>
            <p:cNvGrpSpPr/>
            <p:nvPr/>
          </p:nvGrpSpPr>
          <p:grpSpPr>
            <a:xfrm>
              <a:off x="4881222" y="2372758"/>
              <a:ext cx="2203830" cy="380427"/>
              <a:chOff x="9351922" y="630450"/>
              <a:chExt cx="2203830" cy="380427"/>
            </a:xfrm>
          </p:grpSpPr>
          <p:sp>
            <p:nvSpPr>
              <p:cNvPr id="48" name="Freeform: Shape 47">
                <a:extLst>
                  <a:ext uri="{FF2B5EF4-FFF2-40B4-BE49-F238E27FC236}">
                    <a16:creationId xmlns:a16="http://schemas.microsoft.com/office/drawing/2014/main" id="{9A7D2F90-6B75-4201-BF7B-B90CED39E0E3}"/>
                  </a:ext>
                </a:extLst>
              </p:cNvPr>
              <p:cNvSpPr/>
              <p:nvPr/>
            </p:nvSpPr>
            <p:spPr>
              <a:xfrm>
                <a:off x="9774868" y="721075"/>
                <a:ext cx="182266" cy="221109"/>
              </a:xfrm>
              <a:custGeom>
                <a:avLst/>
                <a:gdLst>
                  <a:gd name="connsiteX0" fmla="*/ 181369 w 182265"/>
                  <a:gd name="connsiteY0" fmla="*/ 36513 h 221109"/>
                  <a:gd name="connsiteX1" fmla="*/ 112288 w 182265"/>
                  <a:gd name="connsiteY1" fmla="*/ 36513 h 221109"/>
                  <a:gd name="connsiteX2" fmla="*/ 46791 w 182265"/>
                  <a:gd name="connsiteY2" fmla="*/ 110943 h 221109"/>
                  <a:gd name="connsiteX3" fmla="*/ 65944 w 182265"/>
                  <a:gd name="connsiteY3" fmla="*/ 172883 h 221109"/>
                  <a:gd name="connsiteX4" fmla="*/ 112288 w 182265"/>
                  <a:gd name="connsiteY4" fmla="*/ 184925 h 221109"/>
                  <a:gd name="connsiteX5" fmla="*/ 181369 w 182265"/>
                  <a:gd name="connsiteY5" fmla="*/ 184925 h 221109"/>
                  <a:gd name="connsiteX6" fmla="*/ 181369 w 182265"/>
                  <a:gd name="connsiteY6" fmla="*/ 219227 h 221109"/>
                  <a:gd name="connsiteX7" fmla="*/ 112288 w 182265"/>
                  <a:gd name="connsiteY7" fmla="*/ 219227 h 221109"/>
                  <a:gd name="connsiteX8" fmla="*/ 29431 w 182265"/>
                  <a:gd name="connsiteY8" fmla="*/ 194277 h 221109"/>
                  <a:gd name="connsiteX9" fmla="*/ 2241 w 182265"/>
                  <a:gd name="connsiteY9" fmla="*/ 114529 h 221109"/>
                  <a:gd name="connsiteX10" fmla="*/ 30746 w 182265"/>
                  <a:gd name="connsiteY10" fmla="*/ 31194 h 221109"/>
                  <a:gd name="connsiteX11" fmla="*/ 112258 w 182265"/>
                  <a:gd name="connsiteY11" fmla="*/ 2241 h 221109"/>
                  <a:gd name="connsiteX12" fmla="*/ 181339 w 182265"/>
                  <a:gd name="connsiteY12" fmla="*/ 2241 h 221109"/>
                  <a:gd name="connsiteX13" fmla="*/ 181339 w 182265"/>
                  <a:gd name="connsiteY13" fmla="*/ 36513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265" h="221109">
                    <a:moveTo>
                      <a:pt x="181369" y="36513"/>
                    </a:moveTo>
                    <a:lnTo>
                      <a:pt x="112288" y="36513"/>
                    </a:lnTo>
                    <a:cubicBezTo>
                      <a:pt x="65078" y="36513"/>
                      <a:pt x="46791" y="57458"/>
                      <a:pt x="46791" y="110943"/>
                    </a:cubicBezTo>
                    <a:cubicBezTo>
                      <a:pt x="46791" y="140793"/>
                      <a:pt x="53036" y="160842"/>
                      <a:pt x="65944" y="172883"/>
                    </a:cubicBezTo>
                    <a:cubicBezTo>
                      <a:pt x="75775" y="181788"/>
                      <a:pt x="88234" y="184925"/>
                      <a:pt x="112288" y="184925"/>
                    </a:cubicBezTo>
                    <a:lnTo>
                      <a:pt x="181369" y="184925"/>
                    </a:lnTo>
                    <a:lnTo>
                      <a:pt x="181369" y="219227"/>
                    </a:lnTo>
                    <a:lnTo>
                      <a:pt x="112288" y="219227"/>
                    </a:lnTo>
                    <a:cubicBezTo>
                      <a:pt x="67737" y="219227"/>
                      <a:pt x="46343" y="212982"/>
                      <a:pt x="29431" y="194277"/>
                    </a:cubicBezTo>
                    <a:cubicBezTo>
                      <a:pt x="12041" y="175094"/>
                      <a:pt x="2241" y="146171"/>
                      <a:pt x="2241" y="114529"/>
                    </a:cubicBezTo>
                    <a:cubicBezTo>
                      <a:pt x="2241" y="80675"/>
                      <a:pt x="12041" y="51273"/>
                      <a:pt x="30746" y="31194"/>
                    </a:cubicBezTo>
                    <a:cubicBezTo>
                      <a:pt x="50347" y="9801"/>
                      <a:pt x="72159" y="2241"/>
                      <a:pt x="112258" y="2241"/>
                    </a:cubicBezTo>
                    <a:lnTo>
                      <a:pt x="181339" y="2241"/>
                    </a:lnTo>
                    <a:lnTo>
                      <a:pt x="181339" y="36513"/>
                    </a:lnTo>
                    <a:close/>
                  </a:path>
                </a:pathLst>
              </a:custGeom>
              <a:solidFill>
                <a:schemeClr val="bg1"/>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FCB31E5-040D-4675-851A-7750A2AFFDEF}"/>
                  </a:ext>
                </a:extLst>
              </p:cNvPr>
              <p:cNvSpPr/>
              <p:nvPr/>
            </p:nvSpPr>
            <p:spPr>
              <a:xfrm>
                <a:off x="9977840" y="630749"/>
                <a:ext cx="149398" cy="310748"/>
              </a:xfrm>
              <a:custGeom>
                <a:avLst/>
                <a:gdLst>
                  <a:gd name="connsiteX0" fmla="*/ 43654 w 149397"/>
                  <a:gd name="connsiteY0" fmla="*/ 2241 h 310747"/>
                  <a:gd name="connsiteX1" fmla="*/ 86890 w 149397"/>
                  <a:gd name="connsiteY1" fmla="*/ 2241 h 310747"/>
                  <a:gd name="connsiteX2" fmla="*/ 86890 w 149397"/>
                  <a:gd name="connsiteY2" fmla="*/ 92567 h 310747"/>
                  <a:gd name="connsiteX3" fmla="*/ 149727 w 149397"/>
                  <a:gd name="connsiteY3" fmla="*/ 92567 h 310747"/>
                  <a:gd name="connsiteX4" fmla="*/ 149727 w 149397"/>
                  <a:gd name="connsiteY4" fmla="*/ 126839 h 310747"/>
                  <a:gd name="connsiteX5" fmla="*/ 86860 w 149397"/>
                  <a:gd name="connsiteY5" fmla="*/ 126839 h 310747"/>
                  <a:gd name="connsiteX6" fmla="*/ 86860 w 149397"/>
                  <a:gd name="connsiteY6" fmla="*/ 240919 h 310747"/>
                  <a:gd name="connsiteX7" fmla="*/ 124299 w 149397"/>
                  <a:gd name="connsiteY7" fmla="*/ 275251 h 310747"/>
                  <a:gd name="connsiteX8" fmla="*/ 149697 w 149397"/>
                  <a:gd name="connsiteY8" fmla="*/ 275251 h 310747"/>
                  <a:gd name="connsiteX9" fmla="*/ 149697 w 149397"/>
                  <a:gd name="connsiteY9" fmla="*/ 309553 h 310747"/>
                  <a:gd name="connsiteX10" fmla="*/ 108254 w 149397"/>
                  <a:gd name="connsiteY10" fmla="*/ 309553 h 310747"/>
                  <a:gd name="connsiteX11" fmla="*/ 58355 w 149397"/>
                  <a:gd name="connsiteY11" fmla="*/ 296645 h 310747"/>
                  <a:gd name="connsiteX12" fmla="*/ 43654 w 149397"/>
                  <a:gd name="connsiteY12" fmla="*/ 244505 h 310747"/>
                  <a:gd name="connsiteX13" fmla="*/ 43654 w 149397"/>
                  <a:gd name="connsiteY13" fmla="*/ 126839 h 310747"/>
                  <a:gd name="connsiteX14" fmla="*/ 2241 w 149397"/>
                  <a:gd name="connsiteY14" fmla="*/ 126839 h 310747"/>
                  <a:gd name="connsiteX15" fmla="*/ 2241 w 149397"/>
                  <a:gd name="connsiteY15" fmla="*/ 92537 h 310747"/>
                  <a:gd name="connsiteX16" fmla="*/ 43654 w 149397"/>
                  <a:gd name="connsiteY16" fmla="*/ 92537 h 310747"/>
                  <a:gd name="connsiteX17" fmla="*/ 43654 w 149397"/>
                  <a:gd name="connsiteY17" fmla="*/ 2241 h 31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9397" h="310747">
                    <a:moveTo>
                      <a:pt x="43654" y="2241"/>
                    </a:moveTo>
                    <a:lnTo>
                      <a:pt x="86890" y="2241"/>
                    </a:lnTo>
                    <a:lnTo>
                      <a:pt x="86890" y="92567"/>
                    </a:lnTo>
                    <a:lnTo>
                      <a:pt x="149727" y="92567"/>
                    </a:lnTo>
                    <a:lnTo>
                      <a:pt x="149727" y="126839"/>
                    </a:lnTo>
                    <a:lnTo>
                      <a:pt x="86860" y="126839"/>
                    </a:lnTo>
                    <a:lnTo>
                      <a:pt x="86860" y="240919"/>
                    </a:lnTo>
                    <a:cubicBezTo>
                      <a:pt x="86860" y="271665"/>
                      <a:pt x="90864" y="275251"/>
                      <a:pt x="124299" y="275251"/>
                    </a:cubicBezTo>
                    <a:lnTo>
                      <a:pt x="149697" y="275251"/>
                    </a:lnTo>
                    <a:lnTo>
                      <a:pt x="149697" y="309553"/>
                    </a:lnTo>
                    <a:lnTo>
                      <a:pt x="108254" y="309553"/>
                    </a:lnTo>
                    <a:cubicBezTo>
                      <a:pt x="80167" y="309553"/>
                      <a:pt x="69052" y="306893"/>
                      <a:pt x="58355" y="296645"/>
                    </a:cubicBezTo>
                    <a:cubicBezTo>
                      <a:pt x="47658" y="286814"/>
                      <a:pt x="43654" y="271665"/>
                      <a:pt x="43654" y="244505"/>
                    </a:cubicBezTo>
                    <a:lnTo>
                      <a:pt x="43654" y="126839"/>
                    </a:lnTo>
                    <a:lnTo>
                      <a:pt x="2241" y="126839"/>
                    </a:lnTo>
                    <a:lnTo>
                      <a:pt x="2241" y="92537"/>
                    </a:lnTo>
                    <a:lnTo>
                      <a:pt x="43654" y="92537"/>
                    </a:lnTo>
                    <a:lnTo>
                      <a:pt x="43654" y="2241"/>
                    </a:lnTo>
                    <a:close/>
                  </a:path>
                </a:pathLst>
              </a:custGeom>
              <a:solidFill>
                <a:schemeClr val="bg1"/>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F7EE770-9DCB-483D-9290-9B96AC3A024B}"/>
                  </a:ext>
                </a:extLst>
              </p:cNvPr>
              <p:cNvSpPr/>
              <p:nvPr/>
            </p:nvSpPr>
            <p:spPr>
              <a:xfrm>
                <a:off x="10126371" y="723196"/>
                <a:ext cx="179278" cy="221109"/>
              </a:xfrm>
              <a:custGeom>
                <a:avLst/>
                <a:gdLst>
                  <a:gd name="connsiteX0" fmla="*/ 178620 w 179277"/>
                  <a:gd name="connsiteY0" fmla="*/ 125046 h 221109"/>
                  <a:gd name="connsiteX1" fmla="*/ 48256 w 179277"/>
                  <a:gd name="connsiteY1" fmla="*/ 125046 h 221109"/>
                  <a:gd name="connsiteX2" fmla="*/ 63405 w 179277"/>
                  <a:gd name="connsiteY2" fmla="*/ 171031 h 221109"/>
                  <a:gd name="connsiteX3" fmla="*/ 116112 w 179277"/>
                  <a:gd name="connsiteY3" fmla="*/ 185313 h 221109"/>
                  <a:gd name="connsiteX4" fmla="*/ 178620 w 179277"/>
                  <a:gd name="connsiteY4" fmla="*/ 185313 h 221109"/>
                  <a:gd name="connsiteX5" fmla="*/ 178620 w 179277"/>
                  <a:gd name="connsiteY5" fmla="*/ 219705 h 221109"/>
                  <a:gd name="connsiteX6" fmla="*/ 104519 w 179277"/>
                  <a:gd name="connsiteY6" fmla="*/ 219705 h 221109"/>
                  <a:gd name="connsiteX7" fmla="*/ 32180 w 179277"/>
                  <a:gd name="connsiteY7" fmla="*/ 199148 h 221109"/>
                  <a:gd name="connsiteX8" fmla="*/ 2241 w 179277"/>
                  <a:gd name="connsiteY8" fmla="*/ 114768 h 221109"/>
                  <a:gd name="connsiteX9" fmla="*/ 51811 w 179277"/>
                  <a:gd name="connsiteY9" fmla="*/ 16075 h 221109"/>
                  <a:gd name="connsiteX10" fmla="*/ 116112 w 179277"/>
                  <a:gd name="connsiteY10" fmla="*/ 2241 h 221109"/>
                  <a:gd name="connsiteX11" fmla="*/ 178620 w 179277"/>
                  <a:gd name="connsiteY11" fmla="*/ 2241 h 221109"/>
                  <a:gd name="connsiteX12" fmla="*/ 178620 w 179277"/>
                  <a:gd name="connsiteY12" fmla="*/ 36603 h 221109"/>
                  <a:gd name="connsiteX13" fmla="*/ 122357 w 179277"/>
                  <a:gd name="connsiteY13" fmla="*/ 36603 h 221109"/>
                  <a:gd name="connsiteX14" fmla="*/ 48256 w 179277"/>
                  <a:gd name="connsiteY14" fmla="*/ 90625 h 221109"/>
                  <a:gd name="connsiteX15" fmla="*/ 178620 w 179277"/>
                  <a:gd name="connsiteY15" fmla="*/ 90625 h 221109"/>
                  <a:gd name="connsiteX16" fmla="*/ 178620 w 179277"/>
                  <a:gd name="connsiteY16" fmla="*/ 125046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277" h="221109">
                    <a:moveTo>
                      <a:pt x="178620" y="125046"/>
                    </a:moveTo>
                    <a:lnTo>
                      <a:pt x="48256" y="125046"/>
                    </a:lnTo>
                    <a:cubicBezTo>
                      <a:pt x="48256" y="146918"/>
                      <a:pt x="52708" y="159886"/>
                      <a:pt x="63405" y="171031"/>
                    </a:cubicBezTo>
                    <a:cubicBezTo>
                      <a:pt x="73235" y="181309"/>
                      <a:pt x="87966" y="185313"/>
                      <a:pt x="116112" y="185313"/>
                    </a:cubicBezTo>
                    <a:lnTo>
                      <a:pt x="178620" y="185313"/>
                    </a:lnTo>
                    <a:lnTo>
                      <a:pt x="178620" y="219705"/>
                    </a:lnTo>
                    <a:lnTo>
                      <a:pt x="104519" y="219705"/>
                    </a:lnTo>
                    <a:cubicBezTo>
                      <a:pt x="66572" y="219705"/>
                      <a:pt x="48704" y="214804"/>
                      <a:pt x="32180" y="199148"/>
                    </a:cubicBezTo>
                    <a:cubicBezTo>
                      <a:pt x="12998" y="180861"/>
                      <a:pt x="2241" y="151370"/>
                      <a:pt x="2241" y="114768"/>
                    </a:cubicBezTo>
                    <a:cubicBezTo>
                      <a:pt x="2241" y="68335"/>
                      <a:pt x="19213" y="34391"/>
                      <a:pt x="51811" y="16075"/>
                    </a:cubicBezTo>
                    <a:cubicBezTo>
                      <a:pt x="68335" y="6245"/>
                      <a:pt x="87995" y="2241"/>
                      <a:pt x="116112" y="2241"/>
                    </a:cubicBezTo>
                    <a:lnTo>
                      <a:pt x="178620" y="2241"/>
                    </a:lnTo>
                    <a:lnTo>
                      <a:pt x="178620" y="36603"/>
                    </a:lnTo>
                    <a:lnTo>
                      <a:pt x="122357" y="36603"/>
                    </a:lnTo>
                    <a:cubicBezTo>
                      <a:pt x="74131" y="36603"/>
                      <a:pt x="55815" y="49989"/>
                      <a:pt x="48256" y="90625"/>
                    </a:cubicBezTo>
                    <a:lnTo>
                      <a:pt x="178620" y="90625"/>
                    </a:lnTo>
                    <a:lnTo>
                      <a:pt x="178620" y="125046"/>
                    </a:lnTo>
                    <a:close/>
                  </a:path>
                </a:pathLst>
              </a:custGeom>
              <a:solidFill>
                <a:schemeClr val="bg1"/>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5E012B8-DA5A-46CD-B881-81E1480E9E83}"/>
                  </a:ext>
                </a:extLst>
              </p:cNvPr>
              <p:cNvSpPr/>
              <p:nvPr/>
            </p:nvSpPr>
            <p:spPr>
              <a:xfrm>
                <a:off x="9351922" y="721045"/>
                <a:ext cx="200193" cy="289832"/>
              </a:xfrm>
              <a:custGeom>
                <a:avLst/>
                <a:gdLst>
                  <a:gd name="connsiteX0" fmla="*/ 91999 w 200193"/>
                  <a:gd name="connsiteY0" fmla="*/ 2241 h 289832"/>
                  <a:gd name="connsiteX1" fmla="*/ 173272 w 200193"/>
                  <a:gd name="connsiteY1" fmla="*/ 28565 h 289832"/>
                  <a:gd name="connsiteX2" fmla="*/ 199147 w 200193"/>
                  <a:gd name="connsiteY2" fmla="*/ 110734 h 289832"/>
                  <a:gd name="connsiteX3" fmla="*/ 166549 w 200193"/>
                  <a:gd name="connsiteY3" fmla="*/ 200492 h 289832"/>
                  <a:gd name="connsiteX4" fmla="*/ 87069 w 200193"/>
                  <a:gd name="connsiteY4" fmla="*/ 219705 h 289832"/>
                  <a:gd name="connsiteX5" fmla="*/ 45566 w 200193"/>
                  <a:gd name="connsiteY5" fmla="*/ 219705 h 289832"/>
                  <a:gd name="connsiteX6" fmla="*/ 45566 w 200193"/>
                  <a:gd name="connsiteY6" fmla="*/ 288906 h 289832"/>
                  <a:gd name="connsiteX7" fmla="*/ 2241 w 200193"/>
                  <a:gd name="connsiteY7" fmla="*/ 288906 h 289832"/>
                  <a:gd name="connsiteX8" fmla="*/ 2241 w 200193"/>
                  <a:gd name="connsiteY8" fmla="*/ 2241 h 289832"/>
                  <a:gd name="connsiteX9" fmla="*/ 91999 w 200193"/>
                  <a:gd name="connsiteY9" fmla="*/ 2241 h 289832"/>
                  <a:gd name="connsiteX10" fmla="*/ 45566 w 200193"/>
                  <a:gd name="connsiteY10" fmla="*/ 185313 h 289832"/>
                  <a:gd name="connsiteX11" fmla="*/ 87099 w 200193"/>
                  <a:gd name="connsiteY11" fmla="*/ 185313 h 289832"/>
                  <a:gd name="connsiteX12" fmla="*/ 138880 w 200193"/>
                  <a:gd name="connsiteY12" fmla="*/ 169686 h 289832"/>
                  <a:gd name="connsiteX13" fmla="*/ 154507 w 200193"/>
                  <a:gd name="connsiteY13" fmla="*/ 108075 h 289832"/>
                  <a:gd name="connsiteX14" fmla="*/ 87099 w 200193"/>
                  <a:gd name="connsiteY14" fmla="*/ 36632 h 289832"/>
                  <a:gd name="connsiteX15" fmla="*/ 45566 w 200193"/>
                  <a:gd name="connsiteY15" fmla="*/ 36632 h 289832"/>
                  <a:gd name="connsiteX16" fmla="*/ 45566 w 200193"/>
                  <a:gd name="connsiteY16" fmla="*/ 185313 h 28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193" h="289832">
                    <a:moveTo>
                      <a:pt x="91999" y="2241"/>
                    </a:moveTo>
                    <a:cubicBezTo>
                      <a:pt x="137536" y="2241"/>
                      <a:pt x="154059" y="7589"/>
                      <a:pt x="173272" y="28565"/>
                    </a:cubicBezTo>
                    <a:cubicBezTo>
                      <a:pt x="190243" y="47329"/>
                      <a:pt x="199147" y="74998"/>
                      <a:pt x="199147" y="110734"/>
                    </a:cubicBezTo>
                    <a:cubicBezTo>
                      <a:pt x="199147" y="147336"/>
                      <a:pt x="186658" y="181728"/>
                      <a:pt x="166549" y="200492"/>
                    </a:cubicBezTo>
                    <a:cubicBezTo>
                      <a:pt x="149129" y="216119"/>
                      <a:pt x="133950" y="219705"/>
                      <a:pt x="87069" y="219705"/>
                    </a:cubicBezTo>
                    <a:lnTo>
                      <a:pt x="45566" y="219705"/>
                    </a:lnTo>
                    <a:lnTo>
                      <a:pt x="45566" y="288906"/>
                    </a:lnTo>
                    <a:lnTo>
                      <a:pt x="2241" y="288906"/>
                    </a:lnTo>
                    <a:lnTo>
                      <a:pt x="2241" y="2241"/>
                    </a:lnTo>
                    <a:lnTo>
                      <a:pt x="91999" y="2241"/>
                    </a:lnTo>
                    <a:close/>
                    <a:moveTo>
                      <a:pt x="45566" y="185313"/>
                    </a:moveTo>
                    <a:lnTo>
                      <a:pt x="87099" y="185313"/>
                    </a:lnTo>
                    <a:cubicBezTo>
                      <a:pt x="112975" y="185313"/>
                      <a:pt x="129498" y="180413"/>
                      <a:pt x="138880" y="169686"/>
                    </a:cubicBezTo>
                    <a:cubicBezTo>
                      <a:pt x="148681" y="158511"/>
                      <a:pt x="154507" y="136221"/>
                      <a:pt x="154507" y="108075"/>
                    </a:cubicBezTo>
                    <a:cubicBezTo>
                      <a:pt x="154507" y="57190"/>
                      <a:pt x="135295" y="36632"/>
                      <a:pt x="87099" y="36632"/>
                    </a:cubicBezTo>
                    <a:lnTo>
                      <a:pt x="45566" y="36632"/>
                    </a:lnTo>
                    <a:lnTo>
                      <a:pt x="45566" y="185313"/>
                    </a:lnTo>
                    <a:close/>
                  </a:path>
                </a:pathLst>
              </a:custGeom>
              <a:solidFill>
                <a:schemeClr val="bg1"/>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7E292782-D0BF-4829-A63C-5B9AC835C7DE}"/>
                  </a:ext>
                </a:extLst>
              </p:cNvPr>
              <p:cNvSpPr/>
              <p:nvPr/>
            </p:nvSpPr>
            <p:spPr>
              <a:xfrm>
                <a:off x="10452597" y="721075"/>
                <a:ext cx="206169" cy="221109"/>
              </a:xfrm>
              <a:custGeom>
                <a:avLst/>
                <a:gdLst>
                  <a:gd name="connsiteX0" fmla="*/ 190751 w 206169"/>
                  <a:gd name="connsiteY0" fmla="*/ 22260 h 221109"/>
                  <a:gd name="connsiteX1" fmla="*/ 121670 w 206169"/>
                  <a:gd name="connsiteY1" fmla="*/ 2241 h 221109"/>
                  <a:gd name="connsiteX2" fmla="*/ 66392 w 206169"/>
                  <a:gd name="connsiteY2" fmla="*/ 2241 h 221109"/>
                  <a:gd name="connsiteX3" fmla="*/ 33644 w 206169"/>
                  <a:gd name="connsiteY3" fmla="*/ 6992 h 221109"/>
                  <a:gd name="connsiteX4" fmla="*/ 49242 w 206169"/>
                  <a:gd name="connsiteY4" fmla="*/ 40487 h 221109"/>
                  <a:gd name="connsiteX5" fmla="*/ 78434 w 206169"/>
                  <a:gd name="connsiteY5" fmla="*/ 36513 h 221109"/>
                  <a:gd name="connsiteX6" fmla="*/ 112288 w 206169"/>
                  <a:gd name="connsiteY6" fmla="*/ 36513 h 221109"/>
                  <a:gd name="connsiteX7" fmla="*/ 161290 w 206169"/>
                  <a:gd name="connsiteY7" fmla="*/ 86890 h 221109"/>
                  <a:gd name="connsiteX8" fmla="*/ 84201 w 206169"/>
                  <a:gd name="connsiteY8" fmla="*/ 86890 h 221109"/>
                  <a:gd name="connsiteX9" fmla="*/ 30746 w 206169"/>
                  <a:gd name="connsiteY9" fmla="*/ 95764 h 221109"/>
                  <a:gd name="connsiteX10" fmla="*/ 2241 w 206169"/>
                  <a:gd name="connsiteY10" fmla="*/ 154149 h 221109"/>
                  <a:gd name="connsiteX11" fmla="*/ 24501 w 206169"/>
                  <a:gd name="connsiteY11" fmla="*/ 204944 h 221109"/>
                  <a:gd name="connsiteX12" fmla="*/ 94449 w 206169"/>
                  <a:gd name="connsiteY12" fmla="*/ 219197 h 221109"/>
                  <a:gd name="connsiteX13" fmla="*/ 204526 w 206169"/>
                  <a:gd name="connsiteY13" fmla="*/ 219197 h 221109"/>
                  <a:gd name="connsiteX14" fmla="*/ 204526 w 206169"/>
                  <a:gd name="connsiteY14" fmla="*/ 81960 h 221109"/>
                  <a:gd name="connsiteX15" fmla="*/ 190751 w 206169"/>
                  <a:gd name="connsiteY15" fmla="*/ 22260 h 221109"/>
                  <a:gd name="connsiteX16" fmla="*/ 161320 w 206169"/>
                  <a:gd name="connsiteY16" fmla="*/ 184895 h 221109"/>
                  <a:gd name="connsiteX17" fmla="*/ 89161 w 206169"/>
                  <a:gd name="connsiteY17" fmla="*/ 184895 h 221109"/>
                  <a:gd name="connsiteX18" fmla="*/ 46851 w 206169"/>
                  <a:gd name="connsiteY18" fmla="*/ 153253 h 221109"/>
                  <a:gd name="connsiteX19" fmla="*/ 89161 w 206169"/>
                  <a:gd name="connsiteY19" fmla="*/ 121132 h 221109"/>
                  <a:gd name="connsiteX20" fmla="*/ 161320 w 206169"/>
                  <a:gd name="connsiteY20" fmla="*/ 121132 h 221109"/>
                  <a:gd name="connsiteX21" fmla="*/ 161320 w 206169"/>
                  <a:gd name="connsiteY21" fmla="*/ 184895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169" h="221109">
                    <a:moveTo>
                      <a:pt x="190751" y="22260"/>
                    </a:moveTo>
                    <a:cubicBezTo>
                      <a:pt x="178262" y="7560"/>
                      <a:pt x="160424" y="2241"/>
                      <a:pt x="121670" y="2241"/>
                    </a:cubicBezTo>
                    <a:lnTo>
                      <a:pt x="66392" y="2241"/>
                    </a:lnTo>
                    <a:cubicBezTo>
                      <a:pt x="53006" y="2241"/>
                      <a:pt x="42190" y="4273"/>
                      <a:pt x="33644" y="6992"/>
                    </a:cubicBezTo>
                    <a:cubicBezTo>
                      <a:pt x="41831" y="16673"/>
                      <a:pt x="46582" y="27848"/>
                      <a:pt x="49242" y="40487"/>
                    </a:cubicBezTo>
                    <a:cubicBezTo>
                      <a:pt x="58295" y="38186"/>
                      <a:pt x="68245" y="36513"/>
                      <a:pt x="78434" y="36513"/>
                    </a:cubicBezTo>
                    <a:lnTo>
                      <a:pt x="112288" y="36513"/>
                    </a:lnTo>
                    <a:cubicBezTo>
                      <a:pt x="155493" y="36513"/>
                      <a:pt x="161290" y="42339"/>
                      <a:pt x="161290" y="86890"/>
                    </a:cubicBezTo>
                    <a:lnTo>
                      <a:pt x="84201" y="86890"/>
                    </a:lnTo>
                    <a:cubicBezTo>
                      <a:pt x="57488" y="86890"/>
                      <a:pt x="41443" y="89549"/>
                      <a:pt x="30746" y="95764"/>
                    </a:cubicBezTo>
                    <a:cubicBezTo>
                      <a:pt x="12908" y="106043"/>
                      <a:pt x="2241" y="128333"/>
                      <a:pt x="2241" y="154149"/>
                    </a:cubicBezTo>
                    <a:cubicBezTo>
                      <a:pt x="2241" y="175543"/>
                      <a:pt x="10249" y="193351"/>
                      <a:pt x="24501" y="204944"/>
                    </a:cubicBezTo>
                    <a:cubicBezTo>
                      <a:pt x="39650" y="216508"/>
                      <a:pt x="52110" y="219197"/>
                      <a:pt x="94449" y="219197"/>
                    </a:cubicBezTo>
                    <a:lnTo>
                      <a:pt x="204526" y="219197"/>
                    </a:lnTo>
                    <a:lnTo>
                      <a:pt x="204526" y="81960"/>
                    </a:lnTo>
                    <a:cubicBezTo>
                      <a:pt x="204556" y="48973"/>
                      <a:pt x="201418" y="34750"/>
                      <a:pt x="190751" y="22260"/>
                    </a:cubicBezTo>
                    <a:moveTo>
                      <a:pt x="161320" y="184895"/>
                    </a:moveTo>
                    <a:lnTo>
                      <a:pt x="89161" y="184895"/>
                    </a:lnTo>
                    <a:cubicBezTo>
                      <a:pt x="58415" y="184895"/>
                      <a:pt x="46851" y="176409"/>
                      <a:pt x="46851" y="153253"/>
                    </a:cubicBezTo>
                    <a:cubicBezTo>
                      <a:pt x="46851" y="130096"/>
                      <a:pt x="58415" y="121132"/>
                      <a:pt x="89161" y="121132"/>
                    </a:cubicBezTo>
                    <a:lnTo>
                      <a:pt x="161320" y="121132"/>
                    </a:lnTo>
                    <a:lnTo>
                      <a:pt x="161320" y="184895"/>
                    </a:lnTo>
                    <a:close/>
                  </a:path>
                </a:pathLst>
              </a:custGeom>
              <a:solidFill>
                <a:schemeClr val="bg1"/>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02D5B9D-0B8B-4831-82A1-233726E36AA4}"/>
                  </a:ext>
                </a:extLst>
              </p:cNvPr>
              <p:cNvSpPr/>
              <p:nvPr/>
            </p:nvSpPr>
            <p:spPr>
              <a:xfrm>
                <a:off x="9561199" y="721075"/>
                <a:ext cx="206169" cy="221109"/>
              </a:xfrm>
              <a:custGeom>
                <a:avLst/>
                <a:gdLst>
                  <a:gd name="connsiteX0" fmla="*/ 190751 w 206169"/>
                  <a:gd name="connsiteY0" fmla="*/ 22260 h 221109"/>
                  <a:gd name="connsiteX1" fmla="*/ 121670 w 206169"/>
                  <a:gd name="connsiteY1" fmla="*/ 2241 h 221109"/>
                  <a:gd name="connsiteX2" fmla="*/ 66392 w 206169"/>
                  <a:gd name="connsiteY2" fmla="*/ 2241 h 221109"/>
                  <a:gd name="connsiteX3" fmla="*/ 33644 w 206169"/>
                  <a:gd name="connsiteY3" fmla="*/ 6992 h 221109"/>
                  <a:gd name="connsiteX4" fmla="*/ 49271 w 206169"/>
                  <a:gd name="connsiteY4" fmla="*/ 40487 h 221109"/>
                  <a:gd name="connsiteX5" fmla="*/ 78464 w 206169"/>
                  <a:gd name="connsiteY5" fmla="*/ 36513 h 221109"/>
                  <a:gd name="connsiteX6" fmla="*/ 112317 w 206169"/>
                  <a:gd name="connsiteY6" fmla="*/ 36513 h 221109"/>
                  <a:gd name="connsiteX7" fmla="*/ 161320 w 206169"/>
                  <a:gd name="connsiteY7" fmla="*/ 86890 h 221109"/>
                  <a:gd name="connsiteX8" fmla="*/ 84231 w 206169"/>
                  <a:gd name="connsiteY8" fmla="*/ 86890 h 221109"/>
                  <a:gd name="connsiteX9" fmla="*/ 30746 w 206169"/>
                  <a:gd name="connsiteY9" fmla="*/ 95764 h 221109"/>
                  <a:gd name="connsiteX10" fmla="*/ 2241 w 206169"/>
                  <a:gd name="connsiteY10" fmla="*/ 154149 h 221109"/>
                  <a:gd name="connsiteX11" fmla="*/ 24501 w 206169"/>
                  <a:gd name="connsiteY11" fmla="*/ 204944 h 221109"/>
                  <a:gd name="connsiteX12" fmla="*/ 94449 w 206169"/>
                  <a:gd name="connsiteY12" fmla="*/ 219197 h 221109"/>
                  <a:gd name="connsiteX13" fmla="*/ 204526 w 206169"/>
                  <a:gd name="connsiteY13" fmla="*/ 219197 h 221109"/>
                  <a:gd name="connsiteX14" fmla="*/ 204526 w 206169"/>
                  <a:gd name="connsiteY14" fmla="*/ 81960 h 221109"/>
                  <a:gd name="connsiteX15" fmla="*/ 190751 w 206169"/>
                  <a:gd name="connsiteY15" fmla="*/ 22260 h 221109"/>
                  <a:gd name="connsiteX16" fmla="*/ 161350 w 206169"/>
                  <a:gd name="connsiteY16" fmla="*/ 184895 h 221109"/>
                  <a:gd name="connsiteX17" fmla="*/ 89161 w 206169"/>
                  <a:gd name="connsiteY17" fmla="*/ 184895 h 221109"/>
                  <a:gd name="connsiteX18" fmla="*/ 46821 w 206169"/>
                  <a:gd name="connsiteY18" fmla="*/ 153253 h 221109"/>
                  <a:gd name="connsiteX19" fmla="*/ 89161 w 206169"/>
                  <a:gd name="connsiteY19" fmla="*/ 121132 h 221109"/>
                  <a:gd name="connsiteX20" fmla="*/ 161350 w 206169"/>
                  <a:gd name="connsiteY20" fmla="*/ 121132 h 221109"/>
                  <a:gd name="connsiteX21" fmla="*/ 161350 w 206169"/>
                  <a:gd name="connsiteY21" fmla="*/ 184895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169" h="221109">
                    <a:moveTo>
                      <a:pt x="190751" y="22260"/>
                    </a:moveTo>
                    <a:cubicBezTo>
                      <a:pt x="178262" y="7560"/>
                      <a:pt x="160453" y="2241"/>
                      <a:pt x="121670" y="2241"/>
                    </a:cubicBezTo>
                    <a:lnTo>
                      <a:pt x="66392" y="2241"/>
                    </a:lnTo>
                    <a:cubicBezTo>
                      <a:pt x="53006" y="2241"/>
                      <a:pt x="42190" y="4273"/>
                      <a:pt x="33644" y="6992"/>
                    </a:cubicBezTo>
                    <a:cubicBezTo>
                      <a:pt x="41861" y="16673"/>
                      <a:pt x="46552" y="27848"/>
                      <a:pt x="49271" y="40487"/>
                    </a:cubicBezTo>
                    <a:cubicBezTo>
                      <a:pt x="58325" y="38186"/>
                      <a:pt x="68275" y="36513"/>
                      <a:pt x="78464" y="36513"/>
                    </a:cubicBezTo>
                    <a:lnTo>
                      <a:pt x="112317" y="36513"/>
                    </a:lnTo>
                    <a:cubicBezTo>
                      <a:pt x="155523" y="36513"/>
                      <a:pt x="161320" y="42339"/>
                      <a:pt x="161320" y="86890"/>
                    </a:cubicBezTo>
                    <a:lnTo>
                      <a:pt x="84231" y="86890"/>
                    </a:lnTo>
                    <a:cubicBezTo>
                      <a:pt x="57488" y="86890"/>
                      <a:pt x="41443" y="89549"/>
                      <a:pt x="30746" y="95764"/>
                    </a:cubicBezTo>
                    <a:cubicBezTo>
                      <a:pt x="12938" y="106043"/>
                      <a:pt x="2241" y="128333"/>
                      <a:pt x="2241" y="154149"/>
                    </a:cubicBezTo>
                    <a:cubicBezTo>
                      <a:pt x="2241" y="175543"/>
                      <a:pt x="10249" y="193351"/>
                      <a:pt x="24501" y="204944"/>
                    </a:cubicBezTo>
                    <a:cubicBezTo>
                      <a:pt x="39650" y="216508"/>
                      <a:pt x="52110" y="219197"/>
                      <a:pt x="94449" y="219197"/>
                    </a:cubicBezTo>
                    <a:lnTo>
                      <a:pt x="204526" y="219197"/>
                    </a:lnTo>
                    <a:lnTo>
                      <a:pt x="204526" y="81960"/>
                    </a:lnTo>
                    <a:cubicBezTo>
                      <a:pt x="204586" y="48973"/>
                      <a:pt x="201448" y="34750"/>
                      <a:pt x="190751" y="22260"/>
                    </a:cubicBezTo>
                    <a:moveTo>
                      <a:pt x="161350" y="184895"/>
                    </a:moveTo>
                    <a:lnTo>
                      <a:pt x="89161" y="184895"/>
                    </a:lnTo>
                    <a:cubicBezTo>
                      <a:pt x="58415" y="184895"/>
                      <a:pt x="46821" y="176409"/>
                      <a:pt x="46821" y="153253"/>
                    </a:cubicBezTo>
                    <a:cubicBezTo>
                      <a:pt x="46821" y="130096"/>
                      <a:pt x="58385" y="121132"/>
                      <a:pt x="89161" y="121132"/>
                    </a:cubicBezTo>
                    <a:lnTo>
                      <a:pt x="161350" y="121132"/>
                    </a:lnTo>
                    <a:lnTo>
                      <a:pt x="161350" y="184895"/>
                    </a:lnTo>
                    <a:close/>
                  </a:path>
                </a:pathLst>
              </a:custGeom>
              <a:solidFill>
                <a:schemeClr val="bg1"/>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36A3B1CD-5111-4DF2-A49C-4470B3B70D2D}"/>
                  </a:ext>
                </a:extLst>
              </p:cNvPr>
              <p:cNvSpPr/>
              <p:nvPr/>
            </p:nvSpPr>
            <p:spPr>
              <a:xfrm>
                <a:off x="10337710" y="721075"/>
                <a:ext cx="143422" cy="221109"/>
              </a:xfrm>
              <a:custGeom>
                <a:avLst/>
                <a:gdLst>
                  <a:gd name="connsiteX0" fmla="*/ 101620 w 143422"/>
                  <a:gd name="connsiteY0" fmla="*/ 78852 h 221109"/>
                  <a:gd name="connsiteX1" fmla="*/ 101620 w 143422"/>
                  <a:gd name="connsiteY1" fmla="*/ 99051 h 221109"/>
                  <a:gd name="connsiteX2" fmla="*/ 121192 w 143422"/>
                  <a:gd name="connsiteY2" fmla="*/ 78105 h 221109"/>
                  <a:gd name="connsiteX3" fmla="*/ 142048 w 143422"/>
                  <a:gd name="connsiteY3" fmla="*/ 71293 h 221109"/>
                  <a:gd name="connsiteX4" fmla="*/ 124777 w 143422"/>
                  <a:gd name="connsiteY4" fmla="*/ 18735 h 221109"/>
                  <a:gd name="connsiteX5" fmla="*/ 57936 w 143422"/>
                  <a:gd name="connsiteY5" fmla="*/ 2241 h 221109"/>
                  <a:gd name="connsiteX6" fmla="*/ 2241 w 143422"/>
                  <a:gd name="connsiteY6" fmla="*/ 2241 h 221109"/>
                  <a:gd name="connsiteX7" fmla="*/ 2241 w 143422"/>
                  <a:gd name="connsiteY7" fmla="*/ 219227 h 221109"/>
                  <a:gd name="connsiteX8" fmla="*/ 45447 w 143422"/>
                  <a:gd name="connsiteY8" fmla="*/ 219227 h 221109"/>
                  <a:gd name="connsiteX9" fmla="*/ 45447 w 143422"/>
                  <a:gd name="connsiteY9" fmla="*/ 38306 h 221109"/>
                  <a:gd name="connsiteX10" fmla="*/ 62389 w 143422"/>
                  <a:gd name="connsiteY10" fmla="*/ 38306 h 221109"/>
                  <a:gd name="connsiteX11" fmla="*/ 101620 w 143422"/>
                  <a:gd name="connsiteY11" fmla="*/ 78852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422" h="221109">
                    <a:moveTo>
                      <a:pt x="101620" y="78852"/>
                    </a:moveTo>
                    <a:lnTo>
                      <a:pt x="101620" y="99051"/>
                    </a:lnTo>
                    <a:cubicBezTo>
                      <a:pt x="106431" y="90117"/>
                      <a:pt x="113005" y="82796"/>
                      <a:pt x="121192" y="78105"/>
                    </a:cubicBezTo>
                    <a:cubicBezTo>
                      <a:pt x="126540" y="74968"/>
                      <a:pt x="133293" y="72757"/>
                      <a:pt x="142048" y="71293"/>
                    </a:cubicBezTo>
                    <a:cubicBezTo>
                      <a:pt x="141330" y="43564"/>
                      <a:pt x="136639" y="29372"/>
                      <a:pt x="124777" y="18735"/>
                    </a:cubicBezTo>
                    <a:cubicBezTo>
                      <a:pt x="110973" y="6245"/>
                      <a:pt x="94061" y="2241"/>
                      <a:pt x="57936" y="2241"/>
                    </a:cubicBezTo>
                    <a:lnTo>
                      <a:pt x="2241" y="2241"/>
                    </a:lnTo>
                    <a:lnTo>
                      <a:pt x="2241" y="219227"/>
                    </a:lnTo>
                    <a:lnTo>
                      <a:pt x="45447" y="219227"/>
                    </a:lnTo>
                    <a:lnTo>
                      <a:pt x="45447" y="38306"/>
                    </a:lnTo>
                    <a:lnTo>
                      <a:pt x="62389" y="38306"/>
                    </a:lnTo>
                    <a:cubicBezTo>
                      <a:pt x="92716" y="38306"/>
                      <a:pt x="101620" y="47210"/>
                      <a:pt x="101620" y="78852"/>
                    </a:cubicBezTo>
                  </a:path>
                </a:pathLst>
              </a:custGeom>
              <a:solidFill>
                <a:schemeClr val="bg1"/>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8B6B2CB-BED5-4B69-8EC3-B030827665E7}"/>
                  </a:ext>
                </a:extLst>
              </p:cNvPr>
              <p:cNvSpPr/>
              <p:nvPr/>
            </p:nvSpPr>
            <p:spPr>
              <a:xfrm>
                <a:off x="10083703" y="630450"/>
                <a:ext cx="224097" cy="35856"/>
              </a:xfrm>
              <a:custGeom>
                <a:avLst/>
                <a:gdLst>
                  <a:gd name="connsiteX0" fmla="*/ 224814 w 224096"/>
                  <a:gd name="connsiteY0" fmla="*/ 33644 h 35855"/>
                  <a:gd name="connsiteX1" fmla="*/ 2241 w 224096"/>
                  <a:gd name="connsiteY1" fmla="*/ 2241 h 35855"/>
                  <a:gd name="connsiteX2" fmla="*/ 2241 w 224096"/>
                  <a:gd name="connsiteY2" fmla="*/ 33644 h 35855"/>
                </a:gdLst>
                <a:ahLst/>
                <a:cxnLst>
                  <a:cxn ang="0">
                    <a:pos x="connsiteX0" y="connsiteY0"/>
                  </a:cxn>
                  <a:cxn ang="0">
                    <a:pos x="connsiteX1" y="connsiteY1"/>
                  </a:cxn>
                  <a:cxn ang="0">
                    <a:pos x="connsiteX2" y="connsiteY2"/>
                  </a:cxn>
                </a:cxnLst>
                <a:rect l="l" t="t" r="r" b="b"/>
                <a:pathLst>
                  <a:path w="224096" h="35855">
                    <a:moveTo>
                      <a:pt x="224814" y="33644"/>
                    </a:moveTo>
                    <a:lnTo>
                      <a:pt x="2241" y="2241"/>
                    </a:lnTo>
                    <a:lnTo>
                      <a:pt x="2241" y="33644"/>
                    </a:lnTo>
                    <a:close/>
                  </a:path>
                </a:pathLst>
              </a:custGeom>
              <a:solidFill>
                <a:schemeClr val="bg1"/>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6E54910D-48F1-4AF5-946A-308136DEF8AE}"/>
                  </a:ext>
                </a:extLst>
              </p:cNvPr>
              <p:cNvSpPr/>
              <p:nvPr/>
            </p:nvSpPr>
            <p:spPr>
              <a:xfrm>
                <a:off x="10083703" y="669413"/>
                <a:ext cx="224097" cy="35856"/>
              </a:xfrm>
              <a:custGeom>
                <a:avLst/>
                <a:gdLst>
                  <a:gd name="connsiteX0" fmla="*/ 2241 w 224096"/>
                  <a:gd name="connsiteY0" fmla="*/ 2241 h 35855"/>
                  <a:gd name="connsiteX1" fmla="*/ 2241 w 224096"/>
                  <a:gd name="connsiteY1" fmla="*/ 33644 h 35855"/>
                  <a:gd name="connsiteX2" fmla="*/ 224814 w 224096"/>
                  <a:gd name="connsiteY2" fmla="*/ 2241 h 35855"/>
                </a:gdLst>
                <a:ahLst/>
                <a:cxnLst>
                  <a:cxn ang="0">
                    <a:pos x="connsiteX0" y="connsiteY0"/>
                  </a:cxn>
                  <a:cxn ang="0">
                    <a:pos x="connsiteX1" y="connsiteY1"/>
                  </a:cxn>
                  <a:cxn ang="0">
                    <a:pos x="connsiteX2" y="connsiteY2"/>
                  </a:cxn>
                </a:cxnLst>
                <a:rect l="l" t="t" r="r" b="b"/>
                <a:pathLst>
                  <a:path w="224096" h="35855">
                    <a:moveTo>
                      <a:pt x="2241" y="2241"/>
                    </a:moveTo>
                    <a:lnTo>
                      <a:pt x="2241" y="33644"/>
                    </a:lnTo>
                    <a:lnTo>
                      <a:pt x="224814" y="2241"/>
                    </a:lnTo>
                    <a:close/>
                  </a:path>
                </a:pathLst>
              </a:custGeom>
              <a:solidFill>
                <a:schemeClr val="bg1"/>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C0AC3B13-4688-4D95-BA19-EDE411939043}"/>
                  </a:ext>
                </a:extLst>
              </p:cNvPr>
              <p:cNvSpPr/>
              <p:nvPr/>
            </p:nvSpPr>
            <p:spPr>
              <a:xfrm>
                <a:off x="10942861" y="723077"/>
                <a:ext cx="197205" cy="224097"/>
              </a:xfrm>
              <a:custGeom>
                <a:avLst/>
                <a:gdLst>
                  <a:gd name="connsiteX0" fmla="*/ 86501 w 197205"/>
                  <a:gd name="connsiteY0" fmla="*/ 2241 h 224097"/>
                  <a:gd name="connsiteX1" fmla="*/ 167176 w 197205"/>
                  <a:gd name="connsiteY1" fmla="*/ 25278 h 224097"/>
                  <a:gd name="connsiteX2" fmla="*/ 196488 w 197205"/>
                  <a:gd name="connsiteY2" fmla="*/ 109897 h 224097"/>
                  <a:gd name="connsiteX3" fmla="*/ 156659 w 197205"/>
                  <a:gd name="connsiteY3" fmla="*/ 208679 h 224097"/>
                  <a:gd name="connsiteX4" fmla="*/ 89818 w 197205"/>
                  <a:gd name="connsiteY4" fmla="*/ 221856 h 224097"/>
                  <a:gd name="connsiteX5" fmla="*/ 2241 w 197205"/>
                  <a:gd name="connsiteY5" fmla="*/ 221856 h 224097"/>
                  <a:gd name="connsiteX6" fmla="*/ 2241 w 197205"/>
                  <a:gd name="connsiteY6" fmla="*/ 2241 h 224097"/>
                  <a:gd name="connsiteX7" fmla="*/ 86501 w 197205"/>
                  <a:gd name="connsiteY7" fmla="*/ 2241 h 224097"/>
                  <a:gd name="connsiteX8" fmla="*/ 37379 w 197205"/>
                  <a:gd name="connsiteY8" fmla="*/ 185283 h 224097"/>
                  <a:gd name="connsiteX9" fmla="*/ 93344 w 197205"/>
                  <a:gd name="connsiteY9" fmla="*/ 185283 h 224097"/>
                  <a:gd name="connsiteX10" fmla="*/ 145424 w 197205"/>
                  <a:gd name="connsiteY10" fmla="*/ 172136 h 224097"/>
                  <a:gd name="connsiteX11" fmla="*/ 159258 w 197205"/>
                  <a:gd name="connsiteY11" fmla="*/ 114857 h 224097"/>
                  <a:gd name="connsiteX12" fmla="*/ 143452 w 197205"/>
                  <a:gd name="connsiteY12" fmla="*/ 49989 h 224097"/>
                  <a:gd name="connsiteX13" fmla="*/ 90983 w 197205"/>
                  <a:gd name="connsiteY13" fmla="*/ 36931 h 224097"/>
                  <a:gd name="connsiteX14" fmla="*/ 37320 w 197205"/>
                  <a:gd name="connsiteY14" fmla="*/ 36931 h 224097"/>
                  <a:gd name="connsiteX15" fmla="*/ 37379 w 197205"/>
                  <a:gd name="connsiteY15" fmla="*/ 185283 h 22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05" h="224097">
                    <a:moveTo>
                      <a:pt x="86501" y="2241"/>
                    </a:moveTo>
                    <a:cubicBezTo>
                      <a:pt x="131291" y="2241"/>
                      <a:pt x="149398" y="7500"/>
                      <a:pt x="167176" y="25278"/>
                    </a:cubicBezTo>
                    <a:cubicBezTo>
                      <a:pt x="187255" y="45357"/>
                      <a:pt x="196488" y="72368"/>
                      <a:pt x="196488" y="109897"/>
                    </a:cubicBezTo>
                    <a:cubicBezTo>
                      <a:pt x="196488" y="158631"/>
                      <a:pt x="182983" y="192216"/>
                      <a:pt x="156659" y="208679"/>
                    </a:cubicBezTo>
                    <a:cubicBezTo>
                      <a:pt x="140524" y="219227"/>
                      <a:pt x="126689" y="221856"/>
                      <a:pt x="89818" y="221856"/>
                    </a:cubicBezTo>
                    <a:lnTo>
                      <a:pt x="2241" y="221856"/>
                    </a:lnTo>
                    <a:lnTo>
                      <a:pt x="2241" y="2241"/>
                    </a:lnTo>
                    <a:lnTo>
                      <a:pt x="86501" y="2241"/>
                    </a:lnTo>
                    <a:close/>
                    <a:moveTo>
                      <a:pt x="37379" y="185283"/>
                    </a:moveTo>
                    <a:lnTo>
                      <a:pt x="93344" y="185283"/>
                    </a:lnTo>
                    <a:cubicBezTo>
                      <a:pt x="119010" y="185283"/>
                      <a:pt x="135205" y="187285"/>
                      <a:pt x="145424" y="172136"/>
                    </a:cubicBezTo>
                    <a:cubicBezTo>
                      <a:pt x="154657" y="158959"/>
                      <a:pt x="159258" y="139538"/>
                      <a:pt x="159258" y="114857"/>
                    </a:cubicBezTo>
                    <a:cubicBezTo>
                      <a:pt x="159258" y="87517"/>
                      <a:pt x="153671" y="64152"/>
                      <a:pt x="143452" y="49989"/>
                    </a:cubicBezTo>
                    <a:cubicBezTo>
                      <a:pt x="133233" y="35826"/>
                      <a:pt x="118652" y="36931"/>
                      <a:pt x="90983" y="36931"/>
                    </a:cubicBezTo>
                    <a:lnTo>
                      <a:pt x="37320" y="36931"/>
                    </a:lnTo>
                    <a:lnTo>
                      <a:pt x="37379" y="185283"/>
                    </a:lnTo>
                    <a:close/>
                  </a:path>
                </a:pathLst>
              </a:custGeom>
              <a:solidFill>
                <a:schemeClr val="accent1"/>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AC60DD2E-D1CC-400E-9303-307AF48A8534}"/>
                  </a:ext>
                </a:extLst>
              </p:cNvPr>
              <p:cNvSpPr/>
              <p:nvPr/>
            </p:nvSpPr>
            <p:spPr>
              <a:xfrm>
                <a:off x="11159130" y="723077"/>
                <a:ext cx="191229" cy="224097"/>
              </a:xfrm>
              <a:custGeom>
                <a:avLst/>
                <a:gdLst>
                  <a:gd name="connsiteX0" fmla="*/ 191588 w 191229"/>
                  <a:gd name="connsiteY0" fmla="*/ 91551 h 224097"/>
                  <a:gd name="connsiteX1" fmla="*/ 191588 w 191229"/>
                  <a:gd name="connsiteY1" fmla="*/ 221856 h 224097"/>
                  <a:gd name="connsiteX2" fmla="*/ 110256 w 191229"/>
                  <a:gd name="connsiteY2" fmla="*/ 221856 h 224097"/>
                  <a:gd name="connsiteX3" fmla="*/ 30567 w 191229"/>
                  <a:gd name="connsiteY3" fmla="*/ 198819 h 224097"/>
                  <a:gd name="connsiteX4" fmla="*/ 2241 w 191229"/>
                  <a:gd name="connsiteY4" fmla="*/ 113214 h 224097"/>
                  <a:gd name="connsiteX5" fmla="*/ 42728 w 191229"/>
                  <a:gd name="connsiteY5" fmla="*/ 16075 h 224097"/>
                  <a:gd name="connsiteX6" fmla="*/ 111869 w 191229"/>
                  <a:gd name="connsiteY6" fmla="*/ 2241 h 224097"/>
                  <a:gd name="connsiteX7" fmla="*/ 191528 w 191229"/>
                  <a:gd name="connsiteY7" fmla="*/ 2241 h 224097"/>
                  <a:gd name="connsiteX8" fmla="*/ 191468 w 191229"/>
                  <a:gd name="connsiteY8" fmla="*/ 36812 h 224097"/>
                  <a:gd name="connsiteX9" fmla="*/ 114797 w 191229"/>
                  <a:gd name="connsiteY9" fmla="*/ 36812 h 224097"/>
                  <a:gd name="connsiteX10" fmla="*/ 64002 w 191229"/>
                  <a:gd name="connsiteY10" fmla="*/ 43803 h 224097"/>
                  <a:gd name="connsiteX11" fmla="*/ 39471 w 191229"/>
                  <a:gd name="connsiteY11" fmla="*/ 110584 h 224097"/>
                  <a:gd name="connsiteX12" fmla="*/ 52319 w 191229"/>
                  <a:gd name="connsiteY12" fmla="*/ 169507 h 224097"/>
                  <a:gd name="connsiteX13" fmla="*/ 114230 w 191229"/>
                  <a:gd name="connsiteY13" fmla="*/ 185283 h 224097"/>
                  <a:gd name="connsiteX14" fmla="*/ 155703 w 191229"/>
                  <a:gd name="connsiteY14" fmla="*/ 185283 h 224097"/>
                  <a:gd name="connsiteX15" fmla="*/ 156360 w 191229"/>
                  <a:gd name="connsiteY15" fmla="*/ 124299 h 224097"/>
                  <a:gd name="connsiteX16" fmla="*/ 88862 w 191229"/>
                  <a:gd name="connsiteY16" fmla="*/ 124299 h 224097"/>
                  <a:gd name="connsiteX17" fmla="*/ 191588 w 191229"/>
                  <a:gd name="connsiteY17" fmla="*/ 91551 h 22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229" h="224097">
                    <a:moveTo>
                      <a:pt x="191588" y="91551"/>
                    </a:moveTo>
                    <a:lnTo>
                      <a:pt x="191588" y="221856"/>
                    </a:lnTo>
                    <a:lnTo>
                      <a:pt x="110256" y="221856"/>
                    </a:lnTo>
                    <a:cubicBezTo>
                      <a:pt x="67767" y="221856"/>
                      <a:pt x="49331" y="216597"/>
                      <a:pt x="30567" y="198819"/>
                    </a:cubicBezTo>
                    <a:cubicBezTo>
                      <a:pt x="11145" y="180055"/>
                      <a:pt x="2241" y="153372"/>
                      <a:pt x="2241" y="113214"/>
                    </a:cubicBezTo>
                    <a:cubicBezTo>
                      <a:pt x="2241" y="64480"/>
                      <a:pt x="15418" y="32539"/>
                      <a:pt x="42728" y="16075"/>
                    </a:cubicBezTo>
                    <a:cubicBezTo>
                      <a:pt x="59191" y="5856"/>
                      <a:pt x="77298" y="2241"/>
                      <a:pt x="111869" y="2241"/>
                    </a:cubicBezTo>
                    <a:lnTo>
                      <a:pt x="191528" y="2241"/>
                    </a:lnTo>
                    <a:lnTo>
                      <a:pt x="191468" y="36812"/>
                    </a:lnTo>
                    <a:lnTo>
                      <a:pt x="114797" y="36812"/>
                    </a:lnTo>
                    <a:cubicBezTo>
                      <a:pt x="86143" y="36812"/>
                      <a:pt x="75536" y="36543"/>
                      <a:pt x="64002" y="43803"/>
                    </a:cubicBezTo>
                    <a:cubicBezTo>
                      <a:pt x="45238" y="55337"/>
                      <a:pt x="39471" y="74012"/>
                      <a:pt x="39471" y="110584"/>
                    </a:cubicBezTo>
                    <a:cubicBezTo>
                      <a:pt x="39471" y="138910"/>
                      <a:pt x="42758" y="154717"/>
                      <a:pt x="52319" y="169507"/>
                    </a:cubicBezTo>
                    <a:cubicBezTo>
                      <a:pt x="64510" y="188600"/>
                      <a:pt x="77657" y="185283"/>
                      <a:pt x="114230" y="185283"/>
                    </a:cubicBezTo>
                    <a:lnTo>
                      <a:pt x="155703" y="185283"/>
                    </a:lnTo>
                    <a:lnTo>
                      <a:pt x="156360" y="124299"/>
                    </a:lnTo>
                    <a:lnTo>
                      <a:pt x="88862" y="124299"/>
                    </a:lnTo>
                    <a:lnTo>
                      <a:pt x="191588" y="91551"/>
                    </a:lnTo>
                    <a:close/>
                  </a:path>
                </a:pathLst>
              </a:custGeom>
              <a:solidFill>
                <a:schemeClr val="accent1"/>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89EB1D4-6E7A-42BF-AF34-7AFE54DED610}"/>
                  </a:ext>
                </a:extLst>
              </p:cNvPr>
              <p:cNvSpPr/>
              <p:nvPr/>
            </p:nvSpPr>
            <p:spPr>
              <a:xfrm>
                <a:off x="11376474" y="722539"/>
                <a:ext cx="179278" cy="221109"/>
              </a:xfrm>
              <a:custGeom>
                <a:avLst/>
                <a:gdLst>
                  <a:gd name="connsiteX0" fmla="*/ 178321 w 179277"/>
                  <a:gd name="connsiteY0" fmla="*/ 124807 h 221109"/>
                  <a:gd name="connsiteX1" fmla="*/ 48136 w 179277"/>
                  <a:gd name="connsiteY1" fmla="*/ 124807 h 221109"/>
                  <a:gd name="connsiteX2" fmla="*/ 63285 w 179277"/>
                  <a:gd name="connsiteY2" fmla="*/ 170732 h 221109"/>
                  <a:gd name="connsiteX3" fmla="*/ 115903 w 179277"/>
                  <a:gd name="connsiteY3" fmla="*/ 184985 h 221109"/>
                  <a:gd name="connsiteX4" fmla="*/ 178321 w 179277"/>
                  <a:gd name="connsiteY4" fmla="*/ 184985 h 221109"/>
                  <a:gd name="connsiteX5" fmla="*/ 178321 w 179277"/>
                  <a:gd name="connsiteY5" fmla="*/ 219316 h 221109"/>
                  <a:gd name="connsiteX6" fmla="*/ 104310 w 179277"/>
                  <a:gd name="connsiteY6" fmla="*/ 219316 h 221109"/>
                  <a:gd name="connsiteX7" fmla="*/ 32987 w 179277"/>
                  <a:gd name="connsiteY7" fmla="*/ 199715 h 221109"/>
                  <a:gd name="connsiteX8" fmla="*/ 2241 w 179277"/>
                  <a:gd name="connsiteY8" fmla="*/ 115007 h 221109"/>
                  <a:gd name="connsiteX9" fmla="*/ 49511 w 179277"/>
                  <a:gd name="connsiteY9" fmla="*/ 17390 h 221109"/>
                  <a:gd name="connsiteX10" fmla="*/ 115933 w 179277"/>
                  <a:gd name="connsiteY10" fmla="*/ 2241 h 221109"/>
                  <a:gd name="connsiteX11" fmla="*/ 178351 w 179277"/>
                  <a:gd name="connsiteY11" fmla="*/ 2241 h 221109"/>
                  <a:gd name="connsiteX12" fmla="*/ 178351 w 179277"/>
                  <a:gd name="connsiteY12" fmla="*/ 36573 h 221109"/>
                  <a:gd name="connsiteX13" fmla="*/ 122178 w 179277"/>
                  <a:gd name="connsiteY13" fmla="*/ 36573 h 221109"/>
                  <a:gd name="connsiteX14" fmla="*/ 48166 w 179277"/>
                  <a:gd name="connsiteY14" fmla="*/ 90505 h 221109"/>
                  <a:gd name="connsiteX15" fmla="*/ 178351 w 179277"/>
                  <a:gd name="connsiteY15" fmla="*/ 90505 h 221109"/>
                  <a:gd name="connsiteX16" fmla="*/ 178351 w 179277"/>
                  <a:gd name="connsiteY16" fmla="*/ 124807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277" h="221109">
                    <a:moveTo>
                      <a:pt x="178321" y="124807"/>
                    </a:moveTo>
                    <a:lnTo>
                      <a:pt x="48136" y="124807"/>
                    </a:lnTo>
                    <a:cubicBezTo>
                      <a:pt x="47688" y="145305"/>
                      <a:pt x="52588" y="159139"/>
                      <a:pt x="63285" y="170732"/>
                    </a:cubicBezTo>
                    <a:cubicBezTo>
                      <a:pt x="73534" y="181429"/>
                      <a:pt x="83782" y="184118"/>
                      <a:pt x="115903" y="184985"/>
                    </a:cubicBezTo>
                    <a:lnTo>
                      <a:pt x="178321" y="184985"/>
                    </a:lnTo>
                    <a:lnTo>
                      <a:pt x="178321" y="219316"/>
                    </a:lnTo>
                    <a:lnTo>
                      <a:pt x="104310" y="219316"/>
                    </a:lnTo>
                    <a:cubicBezTo>
                      <a:pt x="66871" y="219316"/>
                      <a:pt x="49481" y="214416"/>
                      <a:pt x="32987" y="199715"/>
                    </a:cubicBezTo>
                    <a:cubicBezTo>
                      <a:pt x="12938" y="181429"/>
                      <a:pt x="2241" y="151579"/>
                      <a:pt x="2241" y="115007"/>
                    </a:cubicBezTo>
                    <a:cubicBezTo>
                      <a:pt x="2241" y="69530"/>
                      <a:pt x="18286" y="36095"/>
                      <a:pt x="49511" y="17390"/>
                    </a:cubicBezTo>
                    <a:cubicBezTo>
                      <a:pt x="66452" y="6693"/>
                      <a:pt x="86501" y="2241"/>
                      <a:pt x="115933" y="2241"/>
                    </a:cubicBezTo>
                    <a:lnTo>
                      <a:pt x="178351" y="2241"/>
                    </a:lnTo>
                    <a:lnTo>
                      <a:pt x="178351" y="36573"/>
                    </a:lnTo>
                    <a:lnTo>
                      <a:pt x="122178" y="36573"/>
                    </a:lnTo>
                    <a:cubicBezTo>
                      <a:pt x="75805" y="35676"/>
                      <a:pt x="55755" y="50407"/>
                      <a:pt x="48166" y="90505"/>
                    </a:cubicBezTo>
                    <a:lnTo>
                      <a:pt x="178351" y="90505"/>
                    </a:lnTo>
                    <a:lnTo>
                      <a:pt x="178351" y="124807"/>
                    </a:lnTo>
                    <a:close/>
                  </a:path>
                </a:pathLst>
              </a:custGeom>
              <a:solidFill>
                <a:schemeClr val="accent1"/>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EB3C1CFC-7157-474E-82A9-6D5993E0EA5D}"/>
                  </a:ext>
                </a:extLst>
              </p:cNvPr>
              <p:cNvSpPr/>
              <p:nvPr/>
            </p:nvSpPr>
            <p:spPr>
              <a:xfrm>
                <a:off x="10732329" y="723585"/>
                <a:ext cx="179278" cy="221109"/>
              </a:xfrm>
              <a:custGeom>
                <a:avLst/>
                <a:gdLst>
                  <a:gd name="connsiteX0" fmla="*/ 178321 w 179277"/>
                  <a:gd name="connsiteY0" fmla="*/ 124807 h 221109"/>
                  <a:gd name="connsiteX1" fmla="*/ 48136 w 179277"/>
                  <a:gd name="connsiteY1" fmla="*/ 124807 h 221109"/>
                  <a:gd name="connsiteX2" fmla="*/ 63285 w 179277"/>
                  <a:gd name="connsiteY2" fmla="*/ 170732 h 221109"/>
                  <a:gd name="connsiteX3" fmla="*/ 115903 w 179277"/>
                  <a:gd name="connsiteY3" fmla="*/ 184985 h 221109"/>
                  <a:gd name="connsiteX4" fmla="*/ 178321 w 179277"/>
                  <a:gd name="connsiteY4" fmla="*/ 184985 h 221109"/>
                  <a:gd name="connsiteX5" fmla="*/ 178321 w 179277"/>
                  <a:gd name="connsiteY5" fmla="*/ 219316 h 221109"/>
                  <a:gd name="connsiteX6" fmla="*/ 104310 w 179277"/>
                  <a:gd name="connsiteY6" fmla="*/ 219316 h 221109"/>
                  <a:gd name="connsiteX7" fmla="*/ 32987 w 179277"/>
                  <a:gd name="connsiteY7" fmla="*/ 199715 h 221109"/>
                  <a:gd name="connsiteX8" fmla="*/ 2241 w 179277"/>
                  <a:gd name="connsiteY8" fmla="*/ 115007 h 221109"/>
                  <a:gd name="connsiteX9" fmla="*/ 49511 w 179277"/>
                  <a:gd name="connsiteY9" fmla="*/ 17390 h 221109"/>
                  <a:gd name="connsiteX10" fmla="*/ 115933 w 179277"/>
                  <a:gd name="connsiteY10" fmla="*/ 2241 h 221109"/>
                  <a:gd name="connsiteX11" fmla="*/ 178351 w 179277"/>
                  <a:gd name="connsiteY11" fmla="*/ 2241 h 221109"/>
                  <a:gd name="connsiteX12" fmla="*/ 178351 w 179277"/>
                  <a:gd name="connsiteY12" fmla="*/ 36573 h 221109"/>
                  <a:gd name="connsiteX13" fmla="*/ 122178 w 179277"/>
                  <a:gd name="connsiteY13" fmla="*/ 36573 h 221109"/>
                  <a:gd name="connsiteX14" fmla="*/ 48166 w 179277"/>
                  <a:gd name="connsiteY14" fmla="*/ 90505 h 221109"/>
                  <a:gd name="connsiteX15" fmla="*/ 178351 w 179277"/>
                  <a:gd name="connsiteY15" fmla="*/ 90505 h 221109"/>
                  <a:gd name="connsiteX16" fmla="*/ 178351 w 179277"/>
                  <a:gd name="connsiteY16" fmla="*/ 124807 h 22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277" h="221109">
                    <a:moveTo>
                      <a:pt x="178321" y="124807"/>
                    </a:moveTo>
                    <a:lnTo>
                      <a:pt x="48136" y="124807"/>
                    </a:lnTo>
                    <a:cubicBezTo>
                      <a:pt x="47688" y="145305"/>
                      <a:pt x="52588" y="159139"/>
                      <a:pt x="63285" y="170732"/>
                    </a:cubicBezTo>
                    <a:cubicBezTo>
                      <a:pt x="73534" y="181429"/>
                      <a:pt x="83782" y="184118"/>
                      <a:pt x="115903" y="184985"/>
                    </a:cubicBezTo>
                    <a:lnTo>
                      <a:pt x="178321" y="184985"/>
                    </a:lnTo>
                    <a:lnTo>
                      <a:pt x="178321" y="219316"/>
                    </a:lnTo>
                    <a:lnTo>
                      <a:pt x="104310" y="219316"/>
                    </a:lnTo>
                    <a:cubicBezTo>
                      <a:pt x="66871" y="219316"/>
                      <a:pt x="49481" y="214416"/>
                      <a:pt x="32987" y="199715"/>
                    </a:cubicBezTo>
                    <a:cubicBezTo>
                      <a:pt x="12938" y="181429"/>
                      <a:pt x="2241" y="151579"/>
                      <a:pt x="2241" y="115007"/>
                    </a:cubicBezTo>
                    <a:cubicBezTo>
                      <a:pt x="2241" y="69530"/>
                      <a:pt x="18286" y="36095"/>
                      <a:pt x="49511" y="17390"/>
                    </a:cubicBezTo>
                    <a:cubicBezTo>
                      <a:pt x="66452" y="6693"/>
                      <a:pt x="86501" y="2241"/>
                      <a:pt x="115933" y="2241"/>
                    </a:cubicBezTo>
                    <a:lnTo>
                      <a:pt x="178351" y="2241"/>
                    </a:lnTo>
                    <a:lnTo>
                      <a:pt x="178351" y="36573"/>
                    </a:lnTo>
                    <a:lnTo>
                      <a:pt x="122178" y="36573"/>
                    </a:lnTo>
                    <a:cubicBezTo>
                      <a:pt x="75805" y="35676"/>
                      <a:pt x="55755" y="50407"/>
                      <a:pt x="48166" y="90505"/>
                    </a:cubicBezTo>
                    <a:lnTo>
                      <a:pt x="178351" y="90505"/>
                    </a:lnTo>
                    <a:lnTo>
                      <a:pt x="178351" y="124807"/>
                    </a:lnTo>
                    <a:close/>
                  </a:path>
                </a:pathLst>
              </a:custGeom>
              <a:solidFill>
                <a:schemeClr val="accent1"/>
              </a:solidFill>
              <a:ln w="9525" cap="flat">
                <a:noFill/>
                <a:prstDash val="solid"/>
                <a:miter/>
              </a:ln>
            </p:spPr>
            <p:txBody>
              <a:bodyPr rtlCol="0" anchor="ctr"/>
              <a:lstStyle/>
              <a:p>
                <a:endParaRPr lang="en-IN"/>
              </a:p>
            </p:txBody>
          </p:sp>
        </p:grpSp>
      </p:grpSp>
      <p:grpSp>
        <p:nvGrpSpPr>
          <p:cNvPr id="40" name="Group 39">
            <a:extLst>
              <a:ext uri="{FF2B5EF4-FFF2-40B4-BE49-F238E27FC236}">
                <a16:creationId xmlns:a16="http://schemas.microsoft.com/office/drawing/2014/main" id="{899039D1-A32A-44FD-BDDD-E655EF70D080}"/>
              </a:ext>
            </a:extLst>
          </p:cNvPr>
          <p:cNvGrpSpPr/>
          <p:nvPr/>
        </p:nvGrpSpPr>
        <p:grpSpPr>
          <a:xfrm>
            <a:off x="593725" y="407714"/>
            <a:ext cx="9464675" cy="1082662"/>
            <a:chOff x="593725" y="1062627"/>
            <a:chExt cx="9464675" cy="1082662"/>
          </a:xfrm>
        </p:grpSpPr>
        <p:sp>
          <p:nvSpPr>
            <p:cNvPr id="44" name="Shape 58">
              <a:extLst>
                <a:ext uri="{FF2B5EF4-FFF2-40B4-BE49-F238E27FC236}">
                  <a16:creationId xmlns:a16="http://schemas.microsoft.com/office/drawing/2014/main" id="{70CBD2A9-2318-4D77-B5EB-74464DC1C503}"/>
                </a:ext>
              </a:extLst>
            </p:cNvPr>
            <p:cNvSpPr txBox="1">
              <a:spLocks/>
            </p:cNvSpPr>
            <p:nvPr/>
          </p:nvSpPr>
          <p:spPr>
            <a:xfrm>
              <a:off x="864237" y="1062627"/>
              <a:ext cx="9194163" cy="108266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3200"/>
                </a:lnSpc>
              </a:pPr>
              <a:r>
                <a:rPr lang="en-US" sz="4000" b="1" dirty="0">
                  <a:solidFill>
                    <a:schemeClr val="bg1"/>
                  </a:solidFill>
                  <a:latin typeface="+mn-lt"/>
                  <a:ea typeface="+mn-ea"/>
                  <a:cs typeface="+mn-cs"/>
                </a:rPr>
                <a:t>OUR CORE PHILOSOPHY</a:t>
              </a:r>
            </a:p>
          </p:txBody>
        </p:sp>
        <p:sp>
          <p:nvSpPr>
            <p:cNvPr id="47" name="Rectangle 46">
              <a:extLst>
                <a:ext uri="{FF2B5EF4-FFF2-40B4-BE49-F238E27FC236}">
                  <a16:creationId xmlns:a16="http://schemas.microsoft.com/office/drawing/2014/main" id="{DE69D797-6531-45EF-9486-B05133663A29}"/>
                </a:ext>
              </a:extLst>
            </p:cNvPr>
            <p:cNvSpPr/>
            <p:nvPr/>
          </p:nvSpPr>
          <p:spPr>
            <a:xfrm>
              <a:off x="593725" y="1282490"/>
              <a:ext cx="117705" cy="506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2" name="Picture 61">
            <a:extLst>
              <a:ext uri="{FF2B5EF4-FFF2-40B4-BE49-F238E27FC236}">
                <a16:creationId xmlns:a16="http://schemas.microsoft.com/office/drawing/2014/main" id="{0E04430B-1C42-4040-894A-12021A5117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011872" y="5996899"/>
            <a:ext cx="6180127" cy="873072"/>
          </a:xfrm>
          <a:prstGeom prst="rect">
            <a:avLst/>
          </a:prstGeom>
        </p:spPr>
      </p:pic>
    </p:spTree>
    <p:extLst>
      <p:ext uri="{BB962C8B-B14F-4D97-AF65-F5344CB8AC3E}">
        <p14:creationId xmlns:p14="http://schemas.microsoft.com/office/powerpoint/2010/main" val="3171561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8">
            <a:extLst>
              <a:ext uri="{FF2B5EF4-FFF2-40B4-BE49-F238E27FC236}">
                <a16:creationId xmlns:a16="http://schemas.microsoft.com/office/drawing/2014/main" id="{10A4B53F-7ACF-4FAE-BC4A-0B485FA2B10F}"/>
              </a:ext>
            </a:extLst>
          </p:cNvPr>
          <p:cNvSpPr txBox="1">
            <a:spLocks/>
          </p:cNvSpPr>
          <p:nvPr/>
        </p:nvSpPr>
        <p:spPr>
          <a:xfrm>
            <a:off x="471351" y="363338"/>
            <a:ext cx="10382696" cy="1082662"/>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ts val="32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33373B"/>
                </a:solidFill>
                <a:effectLst/>
                <a:uLnTx/>
                <a:uFillTx/>
                <a:latin typeface="Arial" panose="020B0604020202020204"/>
                <a:cs typeface="Arial" panose="020B0604020202020204" pitchFamily="34" charset="0"/>
                <a:sym typeface="Arial"/>
              </a:rPr>
              <a:t>PARTNERSHIPS- THEIR ASKS</a:t>
            </a:r>
          </a:p>
        </p:txBody>
      </p:sp>
      <p:sp>
        <p:nvSpPr>
          <p:cNvPr id="3" name="Rectangle 2">
            <a:extLst>
              <a:ext uri="{FF2B5EF4-FFF2-40B4-BE49-F238E27FC236}">
                <a16:creationId xmlns:a16="http://schemas.microsoft.com/office/drawing/2014/main" id="{10EA0113-6D28-4AD2-914B-F9B2CBA5357A}"/>
              </a:ext>
            </a:extLst>
          </p:cNvPr>
          <p:cNvSpPr/>
          <p:nvPr/>
        </p:nvSpPr>
        <p:spPr>
          <a:xfrm>
            <a:off x="597378" y="1061882"/>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D20692F4-9FD2-470D-9A68-4B131B21F550}"/>
              </a:ext>
            </a:extLst>
          </p:cNvPr>
          <p:cNvSpPr/>
          <p:nvPr/>
        </p:nvSpPr>
        <p:spPr>
          <a:xfrm>
            <a:off x="6970991" y="2281020"/>
            <a:ext cx="1967407" cy="261610"/>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14300" marR="0" lvl="0" indent="-114300" algn="l" defTabSz="914400" rtl="0" eaLnBrk="1" fontAlgn="auto" latinLnBrk="0" hangingPunct="1">
              <a:lnSpc>
                <a:spcPct val="100000"/>
              </a:lnSpc>
              <a:spcBef>
                <a:spcPts val="0"/>
              </a:spcBef>
              <a:spcAft>
                <a:spcPts val="600"/>
              </a:spcAft>
              <a:buClr>
                <a:prstClr val="black"/>
              </a:buClr>
              <a:buSzPct val="84000"/>
              <a:buFont typeface="Arial" panose="020B0604020202020204" pitchFamily="34" charset="0"/>
              <a:buChar char="•"/>
              <a:tabLst/>
              <a:defRPr/>
            </a:pPr>
            <a:endParaRPr kumimoji="0" lang="en-US" sz="11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endParaRPr>
          </a:p>
        </p:txBody>
      </p:sp>
      <p:grpSp>
        <p:nvGrpSpPr>
          <p:cNvPr id="58" name="Group 57">
            <a:extLst>
              <a:ext uri="{FF2B5EF4-FFF2-40B4-BE49-F238E27FC236}">
                <a16:creationId xmlns:a16="http://schemas.microsoft.com/office/drawing/2014/main" id="{6BD3FD64-7983-4BD1-8AE7-A8359E3560A9}"/>
              </a:ext>
            </a:extLst>
          </p:cNvPr>
          <p:cNvGrpSpPr/>
          <p:nvPr/>
        </p:nvGrpSpPr>
        <p:grpSpPr>
          <a:xfrm>
            <a:off x="265022" y="1061882"/>
            <a:ext cx="11337788" cy="4223557"/>
            <a:chOff x="266837" y="1098350"/>
            <a:chExt cx="11337788" cy="4328076"/>
          </a:xfrm>
        </p:grpSpPr>
        <p:grpSp>
          <p:nvGrpSpPr>
            <p:cNvPr id="56" name="Group 55">
              <a:extLst>
                <a:ext uri="{FF2B5EF4-FFF2-40B4-BE49-F238E27FC236}">
                  <a16:creationId xmlns:a16="http://schemas.microsoft.com/office/drawing/2014/main" id="{D459FC16-410F-44C6-8E4D-5CCBA6D71C33}"/>
                </a:ext>
              </a:extLst>
            </p:cNvPr>
            <p:cNvGrpSpPr/>
            <p:nvPr/>
          </p:nvGrpSpPr>
          <p:grpSpPr>
            <a:xfrm>
              <a:off x="266837" y="1098350"/>
              <a:ext cx="11337788" cy="4328076"/>
              <a:chOff x="266837" y="1098350"/>
              <a:chExt cx="11337788" cy="4328076"/>
            </a:xfrm>
          </p:grpSpPr>
          <p:grpSp>
            <p:nvGrpSpPr>
              <p:cNvPr id="55" name="Group 54">
                <a:extLst>
                  <a:ext uri="{FF2B5EF4-FFF2-40B4-BE49-F238E27FC236}">
                    <a16:creationId xmlns:a16="http://schemas.microsoft.com/office/drawing/2014/main" id="{C6D01EFD-435F-480F-AABA-D5E467578862}"/>
                  </a:ext>
                </a:extLst>
              </p:cNvPr>
              <p:cNvGrpSpPr/>
              <p:nvPr/>
            </p:nvGrpSpPr>
            <p:grpSpPr>
              <a:xfrm>
                <a:off x="266837" y="1596209"/>
                <a:ext cx="11337788" cy="3830217"/>
                <a:chOff x="266837" y="1596209"/>
                <a:chExt cx="11337788" cy="3830217"/>
              </a:xfrm>
            </p:grpSpPr>
            <p:grpSp>
              <p:nvGrpSpPr>
                <p:cNvPr id="54" name="Group 53">
                  <a:extLst>
                    <a:ext uri="{FF2B5EF4-FFF2-40B4-BE49-F238E27FC236}">
                      <a16:creationId xmlns:a16="http://schemas.microsoft.com/office/drawing/2014/main" id="{F48AF2FF-6F82-45FF-B144-DB618521A513}"/>
                    </a:ext>
                  </a:extLst>
                </p:cNvPr>
                <p:cNvGrpSpPr/>
                <p:nvPr/>
              </p:nvGrpSpPr>
              <p:grpSpPr>
                <a:xfrm>
                  <a:off x="308712" y="1596209"/>
                  <a:ext cx="11295913" cy="3811560"/>
                  <a:chOff x="308712" y="1596209"/>
                  <a:chExt cx="11295913" cy="3811560"/>
                </a:xfrm>
              </p:grpSpPr>
              <p:grpSp>
                <p:nvGrpSpPr>
                  <p:cNvPr id="53" name="Group 52">
                    <a:extLst>
                      <a:ext uri="{FF2B5EF4-FFF2-40B4-BE49-F238E27FC236}">
                        <a16:creationId xmlns:a16="http://schemas.microsoft.com/office/drawing/2014/main" id="{530BC2BC-A354-4379-82D7-9614318B27A2}"/>
                      </a:ext>
                    </a:extLst>
                  </p:cNvPr>
                  <p:cNvGrpSpPr/>
                  <p:nvPr/>
                </p:nvGrpSpPr>
                <p:grpSpPr>
                  <a:xfrm>
                    <a:off x="1007285" y="1596209"/>
                    <a:ext cx="10597340" cy="3811560"/>
                    <a:chOff x="1007285" y="1596209"/>
                    <a:chExt cx="10597340" cy="3811560"/>
                  </a:xfrm>
                </p:grpSpPr>
                <p:grpSp>
                  <p:nvGrpSpPr>
                    <p:cNvPr id="52" name="Group 51">
                      <a:extLst>
                        <a:ext uri="{FF2B5EF4-FFF2-40B4-BE49-F238E27FC236}">
                          <a16:creationId xmlns:a16="http://schemas.microsoft.com/office/drawing/2014/main" id="{CFE20582-AE1F-4C8F-8E15-CF574D32DA8C}"/>
                        </a:ext>
                      </a:extLst>
                    </p:cNvPr>
                    <p:cNvGrpSpPr/>
                    <p:nvPr/>
                  </p:nvGrpSpPr>
                  <p:grpSpPr>
                    <a:xfrm>
                      <a:off x="1007285" y="1596209"/>
                      <a:ext cx="10597340" cy="3811560"/>
                      <a:chOff x="1007285" y="1596209"/>
                      <a:chExt cx="10597340" cy="3811560"/>
                    </a:xfrm>
                  </p:grpSpPr>
                  <p:grpSp>
                    <p:nvGrpSpPr>
                      <p:cNvPr id="49" name="Group 48">
                        <a:extLst>
                          <a:ext uri="{FF2B5EF4-FFF2-40B4-BE49-F238E27FC236}">
                            <a16:creationId xmlns:a16="http://schemas.microsoft.com/office/drawing/2014/main" id="{6798E674-FEC3-4786-89B5-DC81582215E3}"/>
                          </a:ext>
                        </a:extLst>
                      </p:cNvPr>
                      <p:cNvGrpSpPr/>
                      <p:nvPr/>
                    </p:nvGrpSpPr>
                    <p:grpSpPr>
                      <a:xfrm>
                        <a:off x="1007285" y="2157925"/>
                        <a:ext cx="10597340" cy="3249844"/>
                        <a:chOff x="1000454" y="2148657"/>
                        <a:chExt cx="10597340" cy="3249844"/>
                      </a:xfrm>
                    </p:grpSpPr>
                    <p:sp>
                      <p:nvSpPr>
                        <p:cNvPr id="48" name="Rectangle 47">
                          <a:extLst>
                            <a:ext uri="{FF2B5EF4-FFF2-40B4-BE49-F238E27FC236}">
                              <a16:creationId xmlns:a16="http://schemas.microsoft.com/office/drawing/2014/main" id="{61743AC5-201D-4A6B-96A2-9A9ED053982D}"/>
                            </a:ext>
                          </a:extLst>
                        </p:cNvPr>
                        <p:cNvSpPr/>
                        <p:nvPr/>
                      </p:nvSpPr>
                      <p:spPr>
                        <a:xfrm>
                          <a:off x="1000454" y="2148657"/>
                          <a:ext cx="10597340" cy="144901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9CFD0DD1-987B-49F5-81D2-D4267F2737AB}"/>
                            </a:ext>
                          </a:extLst>
                        </p:cNvPr>
                        <p:cNvSpPr/>
                        <p:nvPr/>
                      </p:nvSpPr>
                      <p:spPr>
                        <a:xfrm>
                          <a:off x="1000454" y="3817456"/>
                          <a:ext cx="10597340" cy="15810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51" name="Group 50">
                        <a:extLst>
                          <a:ext uri="{FF2B5EF4-FFF2-40B4-BE49-F238E27FC236}">
                            <a16:creationId xmlns:a16="http://schemas.microsoft.com/office/drawing/2014/main" id="{088BA5FA-90C9-43C9-872B-54B70849E669}"/>
                          </a:ext>
                        </a:extLst>
                      </p:cNvPr>
                      <p:cNvGrpSpPr/>
                      <p:nvPr/>
                    </p:nvGrpSpPr>
                    <p:grpSpPr>
                      <a:xfrm>
                        <a:off x="1047788" y="1596209"/>
                        <a:ext cx="10555016" cy="536168"/>
                        <a:chOff x="1047788" y="1596209"/>
                        <a:chExt cx="10555016" cy="536168"/>
                      </a:xfrm>
                    </p:grpSpPr>
                    <p:sp>
                      <p:nvSpPr>
                        <p:cNvPr id="6" name="Text Box 18">
                          <a:extLst>
                            <a:ext uri="{FF2B5EF4-FFF2-40B4-BE49-F238E27FC236}">
                              <a16:creationId xmlns:a16="http://schemas.microsoft.com/office/drawing/2014/main" id="{180075A5-3C43-44CA-A918-68DF5BF87525}"/>
                            </a:ext>
                          </a:extLst>
                        </p:cNvPr>
                        <p:cNvSpPr txBox="1">
                          <a:spLocks noChangeArrowheads="1"/>
                        </p:cNvSpPr>
                        <p:nvPr/>
                      </p:nvSpPr>
                      <p:spPr bwMode="auto">
                        <a:xfrm>
                          <a:off x="2983515" y="1733841"/>
                          <a:ext cx="1769073" cy="30777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ＭＳ Ｐゴシック" pitchFamily="34" charset="-128"/>
                              <a:cs typeface="Calibri" panose="020F0502020204030204" pitchFamily="34" charset="0"/>
                            </a:rPr>
                            <a:t>Click2Connect</a:t>
                          </a:r>
                        </a:p>
                      </p:txBody>
                    </p:sp>
                    <p:sp>
                      <p:nvSpPr>
                        <p:cNvPr id="9" name="Text Box 19">
                          <a:extLst>
                            <a:ext uri="{FF2B5EF4-FFF2-40B4-BE49-F238E27FC236}">
                              <a16:creationId xmlns:a16="http://schemas.microsoft.com/office/drawing/2014/main" id="{68552C0A-0239-427A-92BE-DA9BC08B3E65}"/>
                            </a:ext>
                          </a:extLst>
                        </p:cNvPr>
                        <p:cNvSpPr txBox="1">
                          <a:spLocks noChangeArrowheads="1"/>
                        </p:cNvSpPr>
                        <p:nvPr/>
                      </p:nvSpPr>
                      <p:spPr bwMode="auto">
                        <a:xfrm>
                          <a:off x="4897554" y="1733840"/>
                          <a:ext cx="1797535" cy="30777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ＭＳ Ｐゴシック" pitchFamily="34" charset="-128"/>
                              <a:cs typeface="Calibri" panose="020F0502020204030204" pitchFamily="34" charset="0"/>
                            </a:rPr>
                            <a:t>CoreStack</a:t>
                          </a:r>
                        </a:p>
                      </p:txBody>
                    </p:sp>
                    <p:sp>
                      <p:nvSpPr>
                        <p:cNvPr id="17" name="Text Box 18">
                          <a:extLst>
                            <a:ext uri="{FF2B5EF4-FFF2-40B4-BE49-F238E27FC236}">
                              <a16:creationId xmlns:a16="http://schemas.microsoft.com/office/drawing/2014/main" id="{34268E7D-3A6F-4D39-AE65-2AC1CD478563}"/>
                            </a:ext>
                          </a:extLst>
                        </p:cNvPr>
                        <p:cNvSpPr txBox="1">
                          <a:spLocks noChangeArrowheads="1"/>
                        </p:cNvSpPr>
                        <p:nvPr/>
                      </p:nvSpPr>
                      <p:spPr bwMode="auto">
                        <a:xfrm>
                          <a:off x="1047788" y="1749821"/>
                          <a:ext cx="1646845" cy="30777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ＭＳ Ｐゴシック" pitchFamily="34" charset="-128"/>
                              <a:cs typeface="Calibri" panose="020F0502020204030204" pitchFamily="34" charset="0"/>
                            </a:rPr>
                            <a:t>Affluent</a:t>
                          </a:r>
                        </a:p>
                      </p:txBody>
                    </p:sp>
                    <p:sp>
                      <p:nvSpPr>
                        <p:cNvPr id="25" name="Text Box 20">
                          <a:extLst>
                            <a:ext uri="{FF2B5EF4-FFF2-40B4-BE49-F238E27FC236}">
                              <a16:creationId xmlns:a16="http://schemas.microsoft.com/office/drawing/2014/main" id="{E93A59BD-C386-4DED-BFCA-397D53BF53F5}"/>
                            </a:ext>
                          </a:extLst>
                        </p:cNvPr>
                        <p:cNvSpPr txBox="1">
                          <a:spLocks noChangeArrowheads="1"/>
                        </p:cNvSpPr>
                        <p:nvPr/>
                      </p:nvSpPr>
                      <p:spPr bwMode="auto">
                        <a:xfrm>
                          <a:off x="9231784" y="1596209"/>
                          <a:ext cx="2371020" cy="536168"/>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ＭＳ Ｐゴシック" pitchFamily="34" charset="-128"/>
                              <a:cs typeface="Calibri" panose="020F0502020204030204" pitchFamily="34" charset="0"/>
                            </a:rPr>
                            <a:t>Microsoft Data &amp; AI Team, Hyderabad</a:t>
                          </a:r>
                        </a:p>
                      </p:txBody>
                    </p:sp>
                    <p:sp>
                      <p:nvSpPr>
                        <p:cNvPr id="43" name="Text Box 20">
                          <a:extLst>
                            <a:ext uri="{FF2B5EF4-FFF2-40B4-BE49-F238E27FC236}">
                              <a16:creationId xmlns:a16="http://schemas.microsoft.com/office/drawing/2014/main" id="{03BA3B36-DDED-4F9F-8A28-5C53C0C4FE92}"/>
                            </a:ext>
                          </a:extLst>
                        </p:cNvPr>
                        <p:cNvSpPr txBox="1">
                          <a:spLocks noChangeArrowheads="1"/>
                        </p:cNvSpPr>
                        <p:nvPr/>
                      </p:nvSpPr>
                      <p:spPr bwMode="auto">
                        <a:xfrm>
                          <a:off x="6990773" y="1732859"/>
                          <a:ext cx="1885914" cy="30777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ＭＳ Ｐゴシック" pitchFamily="34" charset="-128"/>
                              <a:cs typeface="Calibri" panose="020F0502020204030204" pitchFamily="34" charset="0"/>
                            </a:rPr>
                            <a:t>Ingram Micro</a:t>
                          </a:r>
                        </a:p>
                      </p:txBody>
                    </p:sp>
                  </p:grpSp>
                </p:grpSp>
                <p:sp>
                  <p:nvSpPr>
                    <p:cNvPr id="18" name="Text Box 3">
                      <a:extLst>
                        <a:ext uri="{FF2B5EF4-FFF2-40B4-BE49-F238E27FC236}">
                          <a16:creationId xmlns:a16="http://schemas.microsoft.com/office/drawing/2014/main" id="{98ABD1FF-6B85-4603-9C5D-93FF25F3A8B0}"/>
                        </a:ext>
                      </a:extLst>
                    </p:cNvPr>
                    <p:cNvSpPr txBox="1">
                      <a:spLocks noChangeArrowheads="1"/>
                    </p:cNvSpPr>
                    <p:nvPr/>
                  </p:nvSpPr>
                  <p:spPr bwMode="auto">
                    <a:xfrm>
                      <a:off x="1071173" y="2153735"/>
                      <a:ext cx="1764508" cy="1588960"/>
                    </a:xfrm>
                    <a:prstGeom prst="rect">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Resourcing for Cloud App development</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Mobility, Content and Data Management</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Digital Transformation</a:t>
                      </a:r>
                    </a:p>
                    <a:p>
                      <a:pPr marL="269875" marR="0" lvl="0" indent="-182563"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Application and Infrastructure</a:t>
                      </a:r>
                    </a:p>
                    <a:p>
                      <a:pPr marL="269875" marR="0" lvl="0" indent="-182563"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and AI</a:t>
                      </a:r>
                    </a:p>
                  </p:txBody>
                </p:sp>
                <p:sp>
                  <p:nvSpPr>
                    <p:cNvPr id="35" name="Text Box 3">
                      <a:extLst>
                        <a:ext uri="{FF2B5EF4-FFF2-40B4-BE49-F238E27FC236}">
                          <a16:creationId xmlns:a16="http://schemas.microsoft.com/office/drawing/2014/main" id="{296EE274-C033-471E-B653-CF3AE02277B3}"/>
                        </a:ext>
                      </a:extLst>
                    </p:cNvPr>
                    <p:cNvSpPr txBox="1">
                      <a:spLocks noChangeArrowheads="1"/>
                    </p:cNvSpPr>
                    <p:nvPr/>
                  </p:nvSpPr>
                  <p:spPr bwMode="auto">
                    <a:xfrm>
                      <a:off x="5048142" y="2347658"/>
                      <a:ext cx="1691931"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Cloud Operations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Compliance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Cost and Consumption Management</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sz="1000" dirty="0">
                          <a:solidFill>
                            <a:srgbClr val="FFFFFF"/>
                          </a:solidFill>
                          <a:latin typeface="Arial" panose="020B0604020202020204"/>
                        </a:rPr>
                        <a:t>OK to white-label their tools for Pactera GTM</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36" name="Text Box 3">
                      <a:extLst>
                        <a:ext uri="{FF2B5EF4-FFF2-40B4-BE49-F238E27FC236}">
                          <a16:creationId xmlns:a16="http://schemas.microsoft.com/office/drawing/2014/main" id="{61DECA69-7E79-4826-BD34-BCE61EF9F878}"/>
                        </a:ext>
                      </a:extLst>
                    </p:cNvPr>
                    <p:cNvSpPr txBox="1">
                      <a:spLocks noChangeArrowheads="1"/>
                    </p:cNvSpPr>
                    <p:nvPr/>
                  </p:nvSpPr>
                  <p:spPr bwMode="auto">
                    <a:xfrm>
                      <a:off x="3024358" y="2143909"/>
                      <a:ext cx="1887835" cy="1404195"/>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Complete Cloud Lifecycle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Assessment, Infrastructure recommendation, implementation, migration, analytics, reporting and cost optimization</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Multi cloud management</a:t>
                      </a:r>
                    </a:p>
                  </p:txBody>
                </p:sp>
                <p:sp>
                  <p:nvSpPr>
                    <p:cNvPr id="42" name="Text Box 3">
                      <a:extLst>
                        <a:ext uri="{FF2B5EF4-FFF2-40B4-BE49-F238E27FC236}">
                          <a16:creationId xmlns:a16="http://schemas.microsoft.com/office/drawing/2014/main" id="{E87C05C3-7B6C-4B57-968D-ACB881CCD66D}"/>
                        </a:ext>
                      </a:extLst>
                    </p:cNvPr>
                    <p:cNvSpPr txBox="1">
                      <a:spLocks noChangeArrowheads="1"/>
                    </p:cNvSpPr>
                    <p:nvPr/>
                  </p:nvSpPr>
                  <p:spPr bwMode="auto">
                    <a:xfrm>
                      <a:off x="6973351" y="2249820"/>
                      <a:ext cx="2109621"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Most powerful Cloud commerce Engine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Hyperscale Digital Platform &amp; Infrastructure Management</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Go-to-Market Support and Resources</a:t>
                      </a:r>
                    </a:p>
                  </p:txBody>
                </p:sp>
              </p:grpSp>
              <p:sp>
                <p:nvSpPr>
                  <p:cNvPr id="33" name="TextBox 32">
                    <a:extLst>
                      <a:ext uri="{FF2B5EF4-FFF2-40B4-BE49-F238E27FC236}">
                        <a16:creationId xmlns:a16="http://schemas.microsoft.com/office/drawing/2014/main" id="{9C5EEEEA-93E0-4912-A7D8-3346FBBC68AA}"/>
                      </a:ext>
                    </a:extLst>
                  </p:cNvPr>
                  <p:cNvSpPr txBox="1"/>
                  <p:nvPr/>
                </p:nvSpPr>
                <p:spPr>
                  <a:xfrm rot="16200000">
                    <a:off x="-321527" y="2671857"/>
                    <a:ext cx="1722113" cy="461635"/>
                  </a:xfrm>
                  <a:prstGeom prst="rect">
                    <a:avLst/>
                  </a:prstGeom>
                  <a:noFill/>
                  <a:ln>
                    <a:noFill/>
                  </a:ln>
                </p:spPr>
                <p:txBody>
                  <a:bodyPr spcFirstLastPara="1" wrap="square" lIns="91425" tIns="91425" rIns="91425" bIns="91425"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33373B"/>
                        </a:solidFill>
                        <a:effectLst/>
                        <a:uLnTx/>
                        <a:uFillTx/>
                        <a:latin typeface="Arial" panose="020B0604020202020204"/>
                        <a:ea typeface="+mn-ea"/>
                        <a:cs typeface="Arial" panose="020B0604020202020204" pitchFamily="34" charset="0"/>
                      </a:rPr>
                      <a:t>Capabilities</a:t>
                    </a:r>
                  </a:p>
                </p:txBody>
              </p:sp>
            </p:grpSp>
            <p:sp>
              <p:nvSpPr>
                <p:cNvPr id="34" name="TextBox 33">
                  <a:extLst>
                    <a:ext uri="{FF2B5EF4-FFF2-40B4-BE49-F238E27FC236}">
                      <a16:creationId xmlns:a16="http://schemas.microsoft.com/office/drawing/2014/main" id="{0BBD47E9-804D-405E-A38F-A4EAD02213D8}"/>
                    </a:ext>
                  </a:extLst>
                </p:cNvPr>
                <p:cNvSpPr txBox="1"/>
                <p:nvPr/>
              </p:nvSpPr>
              <p:spPr>
                <a:xfrm rot="16200000">
                  <a:off x="-224903" y="4196053"/>
                  <a:ext cx="1722113" cy="738633"/>
                </a:xfrm>
                <a:prstGeom prst="rect">
                  <a:avLst/>
                </a:prstGeom>
                <a:noFill/>
                <a:ln>
                  <a:noFill/>
                </a:ln>
              </p:spPr>
              <p:txBody>
                <a:bodyPr spcFirstLastPara="1" wrap="square" lIns="91425" tIns="91425" rIns="91425" bIns="91425"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33373B"/>
                      </a:solidFill>
                      <a:effectLst/>
                      <a:uLnTx/>
                      <a:uFillTx/>
                      <a:latin typeface="Arial" panose="020B0604020202020204"/>
                      <a:ea typeface="+mn-ea"/>
                      <a:cs typeface="Arial" panose="020B0604020202020204" pitchFamily="34" charset="0"/>
                    </a:rPr>
                    <a:t>Pactera’s POV</a:t>
                  </a:r>
                </a:p>
              </p:txBody>
            </p:sp>
          </p:grpSp>
          <p:pic>
            <p:nvPicPr>
              <p:cNvPr id="44" name="Picture 2" descr="Image result for affluent COMPANY">
                <a:extLst>
                  <a:ext uri="{FF2B5EF4-FFF2-40B4-BE49-F238E27FC236}">
                    <a16:creationId xmlns:a16="http://schemas.microsoft.com/office/drawing/2014/main" id="{37EF57BB-7F4A-4694-A731-CC5AC7B85D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203" y="1266820"/>
                <a:ext cx="1563227" cy="42435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cLICK2CLOUD COMPANY">
                <a:extLst>
                  <a:ext uri="{FF2B5EF4-FFF2-40B4-BE49-F238E27FC236}">
                    <a16:creationId xmlns:a16="http://schemas.microsoft.com/office/drawing/2014/main" id="{BBDDD676-7D8E-4A60-B419-3FE80AF50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4000" y="1098350"/>
                <a:ext cx="711281" cy="71128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CORESTACK COMPANY">
                <a:extLst>
                  <a:ext uri="{FF2B5EF4-FFF2-40B4-BE49-F238E27FC236}">
                    <a16:creationId xmlns:a16="http://schemas.microsoft.com/office/drawing/2014/main" id="{D594A2CE-EE02-4D7E-8A0F-257023559D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0889" y="1340924"/>
                <a:ext cx="1747616" cy="4188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mage result for INGRAM MICRO COMPANY">
                <a:extLst>
                  <a:ext uri="{FF2B5EF4-FFF2-40B4-BE49-F238E27FC236}">
                    <a16:creationId xmlns:a16="http://schemas.microsoft.com/office/drawing/2014/main" id="{A1018C4B-E062-4853-88D8-64E4ED5B52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2737" y="1380251"/>
                <a:ext cx="1495913" cy="3144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id="{6F074C6E-99F6-4CE6-AE8E-DF0E80101A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61709" y="1228771"/>
                <a:ext cx="1435472" cy="4067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6789DA99-9D2B-4547-B8D9-09177896D83C}"/>
                </a:ext>
              </a:extLst>
            </p:cNvPr>
            <p:cNvGrpSpPr/>
            <p:nvPr/>
          </p:nvGrpSpPr>
          <p:grpSpPr>
            <a:xfrm>
              <a:off x="1062839" y="3984040"/>
              <a:ext cx="10290596" cy="1158295"/>
              <a:chOff x="1062839" y="3984040"/>
              <a:chExt cx="10290596" cy="1158295"/>
            </a:xfrm>
          </p:grpSpPr>
          <p:sp>
            <p:nvSpPr>
              <p:cNvPr id="37" name="Text Box 3">
                <a:extLst>
                  <a:ext uri="{FF2B5EF4-FFF2-40B4-BE49-F238E27FC236}">
                    <a16:creationId xmlns:a16="http://schemas.microsoft.com/office/drawing/2014/main" id="{66A02B2E-BE2B-475E-A2C2-714D87707201}"/>
                  </a:ext>
                </a:extLst>
              </p:cNvPr>
              <p:cNvSpPr txBox="1">
                <a:spLocks noChangeArrowheads="1"/>
              </p:cNvSpPr>
              <p:nvPr/>
            </p:nvSpPr>
            <p:spPr bwMode="auto">
              <a:xfrm>
                <a:off x="1062839" y="4046383"/>
                <a:ext cx="1410345"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Governance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Security</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IoT</a:t>
                </a:r>
              </a:p>
            </p:txBody>
          </p:sp>
          <p:sp>
            <p:nvSpPr>
              <p:cNvPr id="38" name="Text Box 3">
                <a:extLst>
                  <a:ext uri="{FF2B5EF4-FFF2-40B4-BE49-F238E27FC236}">
                    <a16:creationId xmlns:a16="http://schemas.microsoft.com/office/drawing/2014/main" id="{DBFC0619-9C58-443E-B8DF-1FBFC54F8CDF}"/>
                  </a:ext>
                </a:extLst>
              </p:cNvPr>
              <p:cNvSpPr txBox="1">
                <a:spLocks noChangeArrowheads="1"/>
              </p:cNvSpPr>
              <p:nvPr/>
            </p:nvSpPr>
            <p:spPr bwMode="auto">
              <a:xfrm>
                <a:off x="3015904" y="3984040"/>
                <a:ext cx="1604140"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Migration Activities – Technical scope to be performed by C2C and Pactera will be taking care of the Governance</a:t>
                </a:r>
              </a:p>
            </p:txBody>
          </p:sp>
          <p:sp>
            <p:nvSpPr>
              <p:cNvPr id="39" name="Text Box 3">
                <a:extLst>
                  <a:ext uri="{FF2B5EF4-FFF2-40B4-BE49-F238E27FC236}">
                    <a16:creationId xmlns:a16="http://schemas.microsoft.com/office/drawing/2014/main" id="{8F142F17-E061-48B9-835D-0E4E0FDA4CBF}"/>
                  </a:ext>
                </a:extLst>
              </p:cNvPr>
              <p:cNvSpPr txBox="1">
                <a:spLocks noChangeArrowheads="1"/>
              </p:cNvSpPr>
              <p:nvPr/>
            </p:nvSpPr>
            <p:spPr bwMode="auto">
              <a:xfrm>
                <a:off x="5059442" y="4040279"/>
                <a:ext cx="1409142"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Governance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Security</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Integrating their data-governance practice</a:t>
                </a:r>
              </a:p>
            </p:txBody>
          </p:sp>
          <p:sp>
            <p:nvSpPr>
              <p:cNvPr id="40" name="Text Box 3">
                <a:extLst>
                  <a:ext uri="{FF2B5EF4-FFF2-40B4-BE49-F238E27FC236}">
                    <a16:creationId xmlns:a16="http://schemas.microsoft.com/office/drawing/2014/main" id="{00D02E48-270D-4F86-818C-DD2256E15A41}"/>
                  </a:ext>
                </a:extLst>
              </p:cNvPr>
              <p:cNvSpPr txBox="1">
                <a:spLocks noChangeArrowheads="1"/>
              </p:cNvSpPr>
              <p:nvPr/>
            </p:nvSpPr>
            <p:spPr bwMode="auto">
              <a:xfrm>
                <a:off x="6942591" y="4092155"/>
                <a:ext cx="2060691"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Revenue Sharing on Commercial Cloud sales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 Will offer discounts for Pvt. Cloud and Public cloud purchases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dirty="0">
                    <a:solidFill>
                      <a:srgbClr val="FFFFFF"/>
                    </a:solidFill>
                    <a:latin typeface="Arial" panose="020B0604020202020204"/>
                  </a:rPr>
                  <a:t>Best for Acquia like Build-Operate-Transfer kind of deals</a:t>
                </a: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41" name="Text Box 3">
                <a:extLst>
                  <a:ext uri="{FF2B5EF4-FFF2-40B4-BE49-F238E27FC236}">
                    <a16:creationId xmlns:a16="http://schemas.microsoft.com/office/drawing/2014/main" id="{9127F6A1-A2BC-43CB-8981-E9809E39387A}"/>
                  </a:ext>
                </a:extLst>
              </p:cNvPr>
              <p:cNvSpPr txBox="1">
                <a:spLocks noChangeArrowheads="1"/>
              </p:cNvSpPr>
              <p:nvPr/>
            </p:nvSpPr>
            <p:spPr bwMode="auto">
              <a:xfrm>
                <a:off x="9333592" y="4040279"/>
                <a:ext cx="2019843"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Building of Engineering like teams who work on Microsoft’s clients in technologies of MS BI an MS tools of AI &amp; ML</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grpSp>
      </p:grpSp>
      <p:grpSp>
        <p:nvGrpSpPr>
          <p:cNvPr id="62" name="Group 61">
            <a:extLst>
              <a:ext uri="{FF2B5EF4-FFF2-40B4-BE49-F238E27FC236}">
                <a16:creationId xmlns:a16="http://schemas.microsoft.com/office/drawing/2014/main" id="{245977E7-9512-41EE-BB54-565B0A8A3889}"/>
              </a:ext>
            </a:extLst>
          </p:cNvPr>
          <p:cNvGrpSpPr/>
          <p:nvPr/>
        </p:nvGrpSpPr>
        <p:grpSpPr>
          <a:xfrm>
            <a:off x="2859713" y="2085367"/>
            <a:ext cx="6370256" cy="1397553"/>
            <a:chOff x="2870396" y="2247424"/>
            <a:chExt cx="6370256" cy="1397553"/>
          </a:xfrm>
        </p:grpSpPr>
        <p:cxnSp>
          <p:nvCxnSpPr>
            <p:cNvPr id="60" name="Straight Connector 59">
              <a:extLst>
                <a:ext uri="{FF2B5EF4-FFF2-40B4-BE49-F238E27FC236}">
                  <a16:creationId xmlns:a16="http://schemas.microsoft.com/office/drawing/2014/main" id="{DFA7F287-6CAD-42DF-A2E1-E1536104725D}"/>
                </a:ext>
              </a:extLst>
            </p:cNvPr>
            <p:cNvCxnSpPr>
              <a:cxnSpLocks/>
            </p:cNvCxnSpPr>
            <p:nvPr/>
          </p:nvCxnSpPr>
          <p:spPr>
            <a:xfrm>
              <a:off x="2870396" y="2251914"/>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800966-5C38-43B9-ABE8-D5037D957C0F}"/>
                </a:ext>
              </a:extLst>
            </p:cNvPr>
            <p:cNvCxnSpPr>
              <a:cxnSpLocks/>
            </p:cNvCxnSpPr>
            <p:nvPr/>
          </p:nvCxnSpPr>
          <p:spPr>
            <a:xfrm>
              <a:off x="4828105" y="2249669"/>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0F851A-8379-443C-AFC6-607EF75B41CE}"/>
                </a:ext>
              </a:extLst>
            </p:cNvPr>
            <p:cNvCxnSpPr>
              <a:cxnSpLocks/>
            </p:cNvCxnSpPr>
            <p:nvPr/>
          </p:nvCxnSpPr>
          <p:spPr>
            <a:xfrm>
              <a:off x="6820530" y="2247424"/>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D8FFF2-A113-4B53-BB2B-4C30B314236C}"/>
                </a:ext>
              </a:extLst>
            </p:cNvPr>
            <p:cNvCxnSpPr>
              <a:cxnSpLocks/>
            </p:cNvCxnSpPr>
            <p:nvPr/>
          </p:nvCxnSpPr>
          <p:spPr>
            <a:xfrm>
              <a:off x="9240652" y="2247424"/>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817E51E6-D821-4720-806D-3D4422EDB648}"/>
              </a:ext>
            </a:extLst>
          </p:cNvPr>
          <p:cNvGrpSpPr/>
          <p:nvPr/>
        </p:nvGrpSpPr>
        <p:grpSpPr>
          <a:xfrm>
            <a:off x="2859713" y="3928844"/>
            <a:ext cx="6358690" cy="1397553"/>
            <a:chOff x="2870394" y="2247424"/>
            <a:chExt cx="6358690" cy="1397553"/>
          </a:xfrm>
        </p:grpSpPr>
        <p:cxnSp>
          <p:nvCxnSpPr>
            <p:cNvPr id="68" name="Straight Connector 67">
              <a:extLst>
                <a:ext uri="{FF2B5EF4-FFF2-40B4-BE49-F238E27FC236}">
                  <a16:creationId xmlns:a16="http://schemas.microsoft.com/office/drawing/2014/main" id="{9872C0E0-557D-4C78-B027-59CAED65CD73}"/>
                </a:ext>
              </a:extLst>
            </p:cNvPr>
            <p:cNvCxnSpPr>
              <a:cxnSpLocks/>
            </p:cNvCxnSpPr>
            <p:nvPr/>
          </p:nvCxnSpPr>
          <p:spPr>
            <a:xfrm>
              <a:off x="2870394" y="2251914"/>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23FA71-0CD4-4526-A3B1-0DD755AC01FE}"/>
                </a:ext>
              </a:extLst>
            </p:cNvPr>
            <p:cNvCxnSpPr>
              <a:cxnSpLocks/>
            </p:cNvCxnSpPr>
            <p:nvPr/>
          </p:nvCxnSpPr>
          <p:spPr>
            <a:xfrm>
              <a:off x="4828101" y="2249669"/>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E331B78-5E95-47F2-8E02-47B98284F5FE}"/>
                </a:ext>
              </a:extLst>
            </p:cNvPr>
            <p:cNvCxnSpPr>
              <a:cxnSpLocks/>
            </p:cNvCxnSpPr>
            <p:nvPr/>
          </p:nvCxnSpPr>
          <p:spPr>
            <a:xfrm flipH="1">
              <a:off x="6820528" y="2247424"/>
              <a:ext cx="2" cy="13361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9C6AD9-4CDE-4680-B69B-CDFE73ACA9C3}"/>
                </a:ext>
              </a:extLst>
            </p:cNvPr>
            <p:cNvCxnSpPr>
              <a:cxnSpLocks/>
            </p:cNvCxnSpPr>
            <p:nvPr/>
          </p:nvCxnSpPr>
          <p:spPr>
            <a:xfrm>
              <a:off x="9229084" y="2247424"/>
              <a:ext cx="0" cy="13930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Text Box 3">
            <a:extLst>
              <a:ext uri="{FF2B5EF4-FFF2-40B4-BE49-F238E27FC236}">
                <a16:creationId xmlns:a16="http://schemas.microsoft.com/office/drawing/2014/main" id="{CE320EC4-DA29-4308-8E28-3C603E357E22}"/>
              </a:ext>
            </a:extLst>
          </p:cNvPr>
          <p:cNvSpPr txBox="1">
            <a:spLocks noChangeArrowheads="1"/>
          </p:cNvSpPr>
          <p:nvPr/>
        </p:nvSpPr>
        <p:spPr bwMode="auto">
          <a:xfrm>
            <a:off x="9287404" y="2293018"/>
            <a:ext cx="2109621" cy="1050180"/>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Cloud Infrastructure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IoT and Hybrid Cloud </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Artificial Intelligence</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Business Intelligence</a:t>
            </a:r>
          </a:p>
        </p:txBody>
      </p:sp>
      <p:sp>
        <p:nvSpPr>
          <p:cNvPr id="61" name="TextBox 60">
            <a:extLst>
              <a:ext uri="{FF2B5EF4-FFF2-40B4-BE49-F238E27FC236}">
                <a16:creationId xmlns:a16="http://schemas.microsoft.com/office/drawing/2014/main" id="{467FC8D3-DADF-4807-8C24-D715943171AE}"/>
              </a:ext>
            </a:extLst>
          </p:cNvPr>
          <p:cNvSpPr txBox="1"/>
          <p:nvPr/>
        </p:nvSpPr>
        <p:spPr>
          <a:xfrm rot="16200000">
            <a:off x="-205924" y="5735899"/>
            <a:ext cx="1680526" cy="738633"/>
          </a:xfrm>
          <a:prstGeom prst="rect">
            <a:avLst/>
          </a:prstGeom>
          <a:noFill/>
          <a:ln>
            <a:noFill/>
          </a:ln>
        </p:spPr>
        <p:txBody>
          <a:bodyPr spcFirstLastPara="1" wrap="square" lIns="91425" tIns="91425" rIns="91425" bIns="91425"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kern="0" dirty="0">
                <a:solidFill>
                  <a:srgbClr val="33373B"/>
                </a:solidFill>
                <a:latin typeface="Arial" panose="020B0604020202020204"/>
                <a:cs typeface="Arial" panose="020B0604020202020204" pitchFamily="34" charset="0"/>
              </a:rPr>
              <a:t>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33373B"/>
                </a:solidFill>
                <a:effectLst/>
                <a:uLnTx/>
                <a:uFillTx/>
                <a:latin typeface="Arial" panose="020B0604020202020204"/>
                <a:ea typeface="+mn-ea"/>
                <a:cs typeface="Arial" panose="020B0604020202020204" pitchFamily="34" charset="0"/>
              </a:rPr>
              <a:t>ASKS</a:t>
            </a:r>
          </a:p>
        </p:txBody>
      </p:sp>
      <p:sp>
        <p:nvSpPr>
          <p:cNvPr id="4" name="Rectangle 3">
            <a:extLst>
              <a:ext uri="{FF2B5EF4-FFF2-40B4-BE49-F238E27FC236}">
                <a16:creationId xmlns:a16="http://schemas.microsoft.com/office/drawing/2014/main" id="{5F09440A-7C25-493E-9DBC-8FC65138D637}"/>
              </a:ext>
            </a:extLst>
          </p:cNvPr>
          <p:cNvSpPr/>
          <p:nvPr/>
        </p:nvSpPr>
        <p:spPr>
          <a:xfrm>
            <a:off x="1003656" y="5356448"/>
            <a:ext cx="10597333" cy="1366951"/>
          </a:xfrm>
          <a:prstGeom prst="rect">
            <a:avLst/>
          </a:prstGeom>
          <a:solidFill>
            <a:srgbClr val="00206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81" name="Text Box 3">
            <a:extLst>
              <a:ext uri="{FF2B5EF4-FFF2-40B4-BE49-F238E27FC236}">
                <a16:creationId xmlns:a16="http://schemas.microsoft.com/office/drawing/2014/main" id="{F950DC3D-D69D-457C-B9E3-307698B1BF37}"/>
              </a:ext>
            </a:extLst>
          </p:cNvPr>
          <p:cNvSpPr txBox="1">
            <a:spLocks noChangeArrowheads="1"/>
          </p:cNvSpPr>
          <p:nvPr/>
        </p:nvSpPr>
        <p:spPr bwMode="auto">
          <a:xfrm>
            <a:off x="1105646" y="5527513"/>
            <a:ext cx="1691931" cy="1024819"/>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Joint GTM</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sz="1000" dirty="0">
                <a:solidFill>
                  <a:srgbClr val="FFFFFF"/>
                </a:solidFill>
                <a:latin typeface="Arial" panose="020B0604020202020204"/>
              </a:rPr>
              <a:t>Resourcing plan 3-months in advance for IoT</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Visibility in </a:t>
            </a:r>
            <a:r>
              <a:rPr lang="en-US" sz="1000" dirty="0">
                <a:solidFill>
                  <a:srgbClr val="FFFFFF"/>
                </a:solidFill>
                <a:latin typeface="Arial" panose="020B0604020202020204"/>
              </a:rPr>
              <a:t> advanced level of discussions with the prospects</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cxnSp>
        <p:nvCxnSpPr>
          <p:cNvPr id="82" name="Straight Connector 81">
            <a:extLst>
              <a:ext uri="{FF2B5EF4-FFF2-40B4-BE49-F238E27FC236}">
                <a16:creationId xmlns:a16="http://schemas.microsoft.com/office/drawing/2014/main" id="{838ABD06-583F-427C-B070-DFA7CA0138B4}"/>
              </a:ext>
            </a:extLst>
          </p:cNvPr>
          <p:cNvCxnSpPr>
            <a:cxnSpLocks/>
          </p:cNvCxnSpPr>
          <p:nvPr/>
        </p:nvCxnSpPr>
        <p:spPr>
          <a:xfrm flipH="1">
            <a:off x="2859713" y="5527513"/>
            <a:ext cx="1" cy="10248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 Box 3">
            <a:extLst>
              <a:ext uri="{FF2B5EF4-FFF2-40B4-BE49-F238E27FC236}">
                <a16:creationId xmlns:a16="http://schemas.microsoft.com/office/drawing/2014/main" id="{90F1FE8E-E285-46FC-9B34-4B51F2A00760}"/>
              </a:ext>
            </a:extLst>
          </p:cNvPr>
          <p:cNvSpPr txBox="1">
            <a:spLocks noChangeArrowheads="1"/>
          </p:cNvSpPr>
          <p:nvPr/>
        </p:nvSpPr>
        <p:spPr bwMode="auto">
          <a:xfrm>
            <a:off x="3048513" y="5483233"/>
            <a:ext cx="1847226" cy="1074522"/>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Joint GTM</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sz="1000" dirty="0">
                <a:solidFill>
                  <a:srgbClr val="FFFFFF"/>
                </a:solidFill>
                <a:latin typeface="Arial" panose="020B0604020202020204"/>
              </a:rPr>
              <a:t>Introduction to the Strategic Mgmt. and Hunter teams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Investments for joint campaigns</a:t>
            </a:r>
          </a:p>
        </p:txBody>
      </p:sp>
      <p:cxnSp>
        <p:nvCxnSpPr>
          <p:cNvPr id="84" name="Straight Connector 83">
            <a:extLst>
              <a:ext uri="{FF2B5EF4-FFF2-40B4-BE49-F238E27FC236}">
                <a16:creationId xmlns:a16="http://schemas.microsoft.com/office/drawing/2014/main" id="{EE6FEB1A-D7D7-43F9-BED2-A22790EF76B0}"/>
              </a:ext>
            </a:extLst>
          </p:cNvPr>
          <p:cNvCxnSpPr>
            <a:cxnSpLocks/>
          </p:cNvCxnSpPr>
          <p:nvPr/>
        </p:nvCxnSpPr>
        <p:spPr>
          <a:xfrm flipH="1">
            <a:off x="4910377" y="5481708"/>
            <a:ext cx="1" cy="10248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 Box 3">
            <a:extLst>
              <a:ext uri="{FF2B5EF4-FFF2-40B4-BE49-F238E27FC236}">
                <a16:creationId xmlns:a16="http://schemas.microsoft.com/office/drawing/2014/main" id="{04561EBB-8FB5-4365-8E09-46C52F089FFC}"/>
              </a:ext>
            </a:extLst>
          </p:cNvPr>
          <p:cNvSpPr txBox="1">
            <a:spLocks noChangeArrowheads="1"/>
          </p:cNvSpPr>
          <p:nvPr/>
        </p:nvSpPr>
        <p:spPr bwMode="auto">
          <a:xfrm>
            <a:off x="5021083" y="5527513"/>
            <a:ext cx="1847226" cy="1024819"/>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Joint GTM</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sz="1000" dirty="0">
                <a:solidFill>
                  <a:srgbClr val="FFFFFF"/>
                </a:solidFill>
                <a:latin typeface="Arial" panose="020B0604020202020204"/>
              </a:rPr>
              <a:t>Investment into joint platform creation for Alibaba Cloud &amp; IoT </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Investments to run the sandboxes at our own costs</a:t>
            </a:r>
          </a:p>
        </p:txBody>
      </p:sp>
      <p:cxnSp>
        <p:nvCxnSpPr>
          <p:cNvPr id="86" name="Straight Connector 85">
            <a:extLst>
              <a:ext uri="{FF2B5EF4-FFF2-40B4-BE49-F238E27FC236}">
                <a16:creationId xmlns:a16="http://schemas.microsoft.com/office/drawing/2014/main" id="{18539546-A8A0-46E8-BD9A-91200F201577}"/>
              </a:ext>
            </a:extLst>
          </p:cNvPr>
          <p:cNvCxnSpPr>
            <a:cxnSpLocks/>
          </p:cNvCxnSpPr>
          <p:nvPr/>
        </p:nvCxnSpPr>
        <p:spPr>
          <a:xfrm flipH="1">
            <a:off x="6867989" y="5481708"/>
            <a:ext cx="1" cy="10248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Text Box 3">
            <a:extLst>
              <a:ext uri="{FF2B5EF4-FFF2-40B4-BE49-F238E27FC236}">
                <a16:creationId xmlns:a16="http://schemas.microsoft.com/office/drawing/2014/main" id="{1870BFAC-F4E5-4E40-8BDC-2A8F8382298D}"/>
              </a:ext>
            </a:extLst>
          </p:cNvPr>
          <p:cNvSpPr txBox="1">
            <a:spLocks noChangeArrowheads="1"/>
          </p:cNvSpPr>
          <p:nvPr/>
        </p:nvSpPr>
        <p:spPr bwMode="auto">
          <a:xfrm>
            <a:off x="7102733" y="5481707"/>
            <a:ext cx="1847226" cy="1024819"/>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Joint GTM</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sz="1000" dirty="0">
                <a:solidFill>
                  <a:srgbClr val="FFFFFF"/>
                </a:solidFill>
                <a:latin typeface="Arial" panose="020B0604020202020204"/>
              </a:rPr>
              <a:t>Exposure to the current deal pipeline of Public cloud consumptions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Investments to run joint-campaigns </a:t>
            </a:r>
          </a:p>
        </p:txBody>
      </p:sp>
      <p:cxnSp>
        <p:nvCxnSpPr>
          <p:cNvPr id="88" name="Straight Connector 87">
            <a:extLst>
              <a:ext uri="{FF2B5EF4-FFF2-40B4-BE49-F238E27FC236}">
                <a16:creationId xmlns:a16="http://schemas.microsoft.com/office/drawing/2014/main" id="{7449746D-FD42-4E14-82F9-35A470405E7A}"/>
              </a:ext>
            </a:extLst>
          </p:cNvPr>
          <p:cNvCxnSpPr>
            <a:cxnSpLocks/>
          </p:cNvCxnSpPr>
          <p:nvPr/>
        </p:nvCxnSpPr>
        <p:spPr>
          <a:xfrm flipH="1">
            <a:off x="9218403" y="5508084"/>
            <a:ext cx="1" cy="10248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 Box 3">
            <a:extLst>
              <a:ext uri="{FF2B5EF4-FFF2-40B4-BE49-F238E27FC236}">
                <a16:creationId xmlns:a16="http://schemas.microsoft.com/office/drawing/2014/main" id="{A344F4CB-4A72-477B-A415-59599C26C2CE}"/>
              </a:ext>
            </a:extLst>
          </p:cNvPr>
          <p:cNvSpPr txBox="1">
            <a:spLocks noChangeArrowheads="1"/>
          </p:cNvSpPr>
          <p:nvPr/>
        </p:nvSpPr>
        <p:spPr bwMode="auto">
          <a:xfrm>
            <a:off x="9331777" y="5469843"/>
            <a:ext cx="2019843" cy="1024819"/>
          </a:xfrm>
          <a:prstGeom prst="rect">
            <a:avLst/>
          </a:prstGeom>
          <a:noFill/>
          <a:ln w="25400" cap="flat" cmpd="sng" algn="ctr">
            <a:noFill/>
            <a:prstDash val="solid"/>
          </a:ln>
          <a:effectLst/>
        </p:spPr>
        <p:txBody>
          <a:bodyPr rtlCol="0" anchor="ctr"/>
          <a:lstStyle>
            <a:defPPr>
              <a:defRPr lang="en-US"/>
            </a:defPPr>
            <a:lvl1pPr marL="171450" marR="0" lvl="0" indent="-171450" fontAlgn="auto">
              <a:lnSpc>
                <a:spcPct val="100000"/>
              </a:lnSpc>
              <a:spcBef>
                <a:spcPts val="0"/>
              </a:spcBef>
              <a:spcAft>
                <a:spcPts val="600"/>
              </a:spcAft>
              <a:buClrTx/>
              <a:buSzPct val="84000"/>
              <a:buFont typeface="Wingdings" panose="05000000000000000000" pitchFamily="2" charset="2"/>
              <a:buChar char="§"/>
              <a:tabLst/>
              <a:defRPr kumimoji="0" sz="1100" b="0" i="0" u="none" strike="noStrike" kern="0" cap="none" spc="0" normalizeH="0" baseline="0">
                <a:ln>
                  <a:noFill/>
                </a:ln>
                <a:solidFill>
                  <a:schemeClr val="bg1"/>
                </a:solidFill>
                <a:effectLst/>
                <a:uLnTx/>
                <a:uFillTx/>
                <a:latin typeface="Calibri" panose="020F0502020204030204" pitchFamily="34" charset="0"/>
                <a:cs typeface="Calibri" panose="020F0502020204030204" pitchFamily="34" charset="0"/>
              </a:defRPr>
            </a:lvl1pPr>
            <a:lvl2pPr fontAlgn="base">
              <a:spcBef>
                <a:spcPct val="0"/>
              </a:spcBef>
              <a:spcAft>
                <a:spcPct val="0"/>
              </a:spcAft>
              <a:defRPr>
                <a:latin typeface="Arial" charset="0"/>
              </a:defRPr>
            </a:lvl2pPr>
            <a:lvl3pPr fontAlgn="base">
              <a:spcBef>
                <a:spcPct val="0"/>
              </a:spcBef>
              <a:spcAft>
                <a:spcPct val="0"/>
              </a:spcAft>
              <a:defRPr>
                <a:latin typeface="Arial" charset="0"/>
              </a:defRPr>
            </a:lvl3pPr>
            <a:lvl4pPr fontAlgn="base">
              <a:spcBef>
                <a:spcPct val="0"/>
              </a:spcBef>
              <a:spcAft>
                <a:spcPct val="0"/>
              </a:spcAft>
              <a:defRPr>
                <a:latin typeface="Arial" charset="0"/>
              </a:defRPr>
            </a:lvl4pPr>
            <a:lvl5pPr fontAlgn="base">
              <a:spcBef>
                <a:spcPct val="0"/>
              </a:spcBef>
              <a:spcAft>
                <a:spcPct val="0"/>
              </a:spcAft>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lang="en-US" dirty="0">
                <a:solidFill>
                  <a:srgbClr val="FFFFFF"/>
                </a:solidFill>
                <a:latin typeface="Arial" panose="020B0604020202020204"/>
              </a:rPr>
              <a:t>A steady supply of Resources for – SSIS, SSRS, SSAS,  AI/ML with certifications</a:t>
            </a: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rPr>
              <a:t>No investment</a:t>
            </a:r>
            <a:r>
              <a:rPr lang="en-US" dirty="0">
                <a:solidFill>
                  <a:srgbClr val="FFFFFF"/>
                </a:solidFill>
                <a:latin typeface="Arial" panose="020B0604020202020204"/>
              </a:rPr>
              <a:t> asks</a:t>
            </a: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600"/>
              </a:spcAft>
              <a:buClrTx/>
              <a:buSzPct val="84000"/>
              <a:buFont typeface="Wingdings" panose="05000000000000000000" pitchFamily="2" charset="2"/>
              <a:buChar char="§"/>
              <a:tabLst/>
              <a:defRPr/>
            </a:pP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Tree>
    <p:extLst>
      <p:ext uri="{BB962C8B-B14F-4D97-AF65-F5344CB8AC3E}">
        <p14:creationId xmlns:p14="http://schemas.microsoft.com/office/powerpoint/2010/main" val="150741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4680309-F304-4F34-B540-7C741409F5CD}"/>
              </a:ext>
            </a:extLst>
          </p:cNvPr>
          <p:cNvSpPr/>
          <p:nvPr/>
        </p:nvSpPr>
        <p:spPr>
          <a:xfrm>
            <a:off x="162667" y="795490"/>
            <a:ext cx="819815" cy="47171"/>
          </a:xfrm>
          <a:prstGeom prst="rect">
            <a:avLst/>
          </a:prstGeom>
          <a:solidFill>
            <a:srgbClr val="004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F5CD1D-7661-4737-B886-0C2214D07CEA}"/>
              </a:ext>
            </a:extLst>
          </p:cNvPr>
          <p:cNvSpPr/>
          <p:nvPr/>
        </p:nvSpPr>
        <p:spPr>
          <a:xfrm>
            <a:off x="807701" y="5336187"/>
            <a:ext cx="10800524" cy="1169551"/>
          </a:xfrm>
          <a:prstGeom prst="rect">
            <a:avLst/>
          </a:prstGeom>
        </p:spPr>
        <p:txBody>
          <a:bodyPr wrap="square">
            <a:spAutoFit/>
          </a:bodyPr>
          <a:lstStyle/>
          <a:p>
            <a:pPr marL="285750" indent="-285750" fontAlgn="base">
              <a:buClr>
                <a:srgbClr val="DC1E34"/>
              </a:buClr>
              <a:buFont typeface="Wingdings" panose="05000000000000000000" pitchFamily="2" charset="2"/>
              <a:buChar char="§"/>
            </a:pPr>
            <a:r>
              <a:rPr lang="en-US" sz="1400" dirty="0"/>
              <a:t>IaaS is hovering around 12% (up from 6%).</a:t>
            </a:r>
          </a:p>
          <a:p>
            <a:pPr marL="285750" indent="-285750" fontAlgn="base">
              <a:buClr>
                <a:srgbClr val="DC1E34"/>
              </a:buClr>
              <a:buFont typeface="Wingdings" panose="05000000000000000000" pitchFamily="2" charset="2"/>
              <a:buChar char="§"/>
            </a:pPr>
            <a:r>
              <a:rPr lang="en-US" sz="1400" dirty="0"/>
              <a:t>PaaS is currently the most popular model, hovering around 32% and expected to grow in 2020.</a:t>
            </a:r>
          </a:p>
          <a:p>
            <a:pPr marL="285750" indent="-285750" fontAlgn="base">
              <a:buClr>
                <a:srgbClr val="DC1E34"/>
              </a:buClr>
              <a:buFont typeface="Wingdings" panose="05000000000000000000" pitchFamily="2" charset="2"/>
              <a:buChar char="§"/>
            </a:pPr>
            <a:r>
              <a:rPr lang="en-GB" sz="1400" dirty="0"/>
              <a:t>By 2026, the revenue of vendors offering platforms-as-a-service in the public cloud market is predicted to reach a combined value of 68.3 billion U.S. dollars.”</a:t>
            </a:r>
            <a:endParaRPr lang="en-IN" sz="1400" dirty="0"/>
          </a:p>
          <a:p>
            <a:pPr marL="285750" indent="-285750" fontAlgn="base">
              <a:buClr>
                <a:srgbClr val="DC1E34"/>
              </a:buClr>
              <a:buFont typeface="Wingdings" panose="05000000000000000000" pitchFamily="2" charset="2"/>
              <a:buChar char="§"/>
            </a:pPr>
            <a:endParaRPr lang="en-IN" sz="1400" dirty="0"/>
          </a:p>
        </p:txBody>
      </p:sp>
      <p:grpSp>
        <p:nvGrpSpPr>
          <p:cNvPr id="17" name="Group 16">
            <a:extLst>
              <a:ext uri="{FF2B5EF4-FFF2-40B4-BE49-F238E27FC236}">
                <a16:creationId xmlns:a16="http://schemas.microsoft.com/office/drawing/2014/main" id="{4EDA0CF5-3FCA-4FDA-8EA6-11AE82AAB5FD}"/>
              </a:ext>
            </a:extLst>
          </p:cNvPr>
          <p:cNvGrpSpPr/>
          <p:nvPr/>
        </p:nvGrpSpPr>
        <p:grpSpPr>
          <a:xfrm>
            <a:off x="1813560" y="975360"/>
            <a:ext cx="8564880" cy="3864826"/>
            <a:chOff x="1942192" y="1881309"/>
            <a:chExt cx="7225765" cy="3198857"/>
          </a:xfrm>
        </p:grpSpPr>
        <p:grpSp>
          <p:nvGrpSpPr>
            <p:cNvPr id="16" name="Group 15">
              <a:extLst>
                <a:ext uri="{FF2B5EF4-FFF2-40B4-BE49-F238E27FC236}">
                  <a16:creationId xmlns:a16="http://schemas.microsoft.com/office/drawing/2014/main" id="{D7DC069B-DEE7-4F5B-AF77-8D1C2C93FE45}"/>
                </a:ext>
              </a:extLst>
            </p:cNvPr>
            <p:cNvGrpSpPr/>
            <p:nvPr/>
          </p:nvGrpSpPr>
          <p:grpSpPr>
            <a:xfrm>
              <a:off x="1942192" y="1881309"/>
              <a:ext cx="6957528" cy="3198857"/>
              <a:chOff x="1084113" y="1900692"/>
              <a:chExt cx="6957528" cy="3198857"/>
            </a:xfrm>
          </p:grpSpPr>
          <p:sp>
            <p:nvSpPr>
              <p:cNvPr id="15" name="Rectangle 14">
                <a:extLst>
                  <a:ext uri="{FF2B5EF4-FFF2-40B4-BE49-F238E27FC236}">
                    <a16:creationId xmlns:a16="http://schemas.microsoft.com/office/drawing/2014/main" id="{8E8782B2-8B8A-4764-923B-E7CD5DCE643B}"/>
                  </a:ext>
                </a:extLst>
              </p:cNvPr>
              <p:cNvSpPr/>
              <p:nvPr/>
            </p:nvSpPr>
            <p:spPr>
              <a:xfrm>
                <a:off x="1084114" y="1900692"/>
                <a:ext cx="3432311" cy="1557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8" name="Rectangle 17">
                <a:hlinkClick r:id="rId3"/>
                <a:extLst>
                  <a:ext uri="{FF2B5EF4-FFF2-40B4-BE49-F238E27FC236}">
                    <a16:creationId xmlns:a16="http://schemas.microsoft.com/office/drawing/2014/main" id="{B5CF5302-4034-4C4F-BDC2-00B0DD723332}"/>
                  </a:ext>
                </a:extLst>
              </p:cNvPr>
              <p:cNvSpPr/>
              <p:nvPr/>
            </p:nvSpPr>
            <p:spPr>
              <a:xfrm>
                <a:off x="4609330" y="1900692"/>
                <a:ext cx="3432311" cy="15573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9" name="Rectangle 18">
                <a:hlinkClick r:id="rId4"/>
                <a:extLst>
                  <a:ext uri="{FF2B5EF4-FFF2-40B4-BE49-F238E27FC236}">
                    <a16:creationId xmlns:a16="http://schemas.microsoft.com/office/drawing/2014/main" id="{87684832-3426-40D1-9366-87431A703913}"/>
                  </a:ext>
                </a:extLst>
              </p:cNvPr>
              <p:cNvSpPr/>
              <p:nvPr/>
            </p:nvSpPr>
            <p:spPr>
              <a:xfrm>
                <a:off x="1084113" y="3542212"/>
                <a:ext cx="3432311" cy="155733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2" name="Rectangle 21">
                <a:hlinkClick r:id="rId5"/>
                <a:extLst>
                  <a:ext uri="{FF2B5EF4-FFF2-40B4-BE49-F238E27FC236}">
                    <a16:creationId xmlns:a16="http://schemas.microsoft.com/office/drawing/2014/main" id="{B0B4648E-6E79-4DFE-B150-AE891F554A9F}"/>
                  </a:ext>
                </a:extLst>
              </p:cNvPr>
              <p:cNvSpPr/>
              <p:nvPr/>
            </p:nvSpPr>
            <p:spPr>
              <a:xfrm>
                <a:off x="4609330" y="3542211"/>
                <a:ext cx="3432311" cy="15573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grpSp>
        <p:sp>
          <p:nvSpPr>
            <p:cNvPr id="8" name="Rectangle 7">
              <a:hlinkClick r:id="rId6"/>
              <a:extLst>
                <a:ext uri="{FF2B5EF4-FFF2-40B4-BE49-F238E27FC236}">
                  <a16:creationId xmlns:a16="http://schemas.microsoft.com/office/drawing/2014/main" id="{AE134C40-3CBF-477B-B4E2-809CD6335D67}"/>
                </a:ext>
              </a:extLst>
            </p:cNvPr>
            <p:cNvSpPr/>
            <p:nvPr/>
          </p:nvSpPr>
          <p:spPr>
            <a:xfrm>
              <a:off x="2211319" y="2346839"/>
              <a:ext cx="2902226" cy="944468"/>
            </a:xfrm>
            <a:prstGeom prst="rect">
              <a:avLst/>
            </a:prstGeom>
          </p:spPr>
          <p:txBody>
            <a:bodyPr wrap="square">
              <a:spAutoFit/>
            </a:bodyPr>
            <a:lstStyle/>
            <a:p>
              <a:pPr fontAlgn="base"/>
              <a:r>
                <a:rPr lang="en-US" sz="1200" dirty="0">
                  <a:solidFill>
                    <a:schemeClr val="bg1"/>
                  </a:solidFill>
                  <a:latin typeface="+mj-lt"/>
                  <a:cs typeface="Calibri Light" panose="020F0302020204030204" pitchFamily="34" charset="0"/>
                </a:rPr>
                <a:t>The total PaaS market revenue is forecast to reach $20 billion in 2019, and to exceed $34 billion in 2022, according to the latest forecast from Gartner.</a:t>
              </a:r>
            </a:p>
          </p:txBody>
        </p:sp>
        <p:sp>
          <p:nvSpPr>
            <p:cNvPr id="11" name="Rectangle 10">
              <a:extLst>
                <a:ext uri="{FF2B5EF4-FFF2-40B4-BE49-F238E27FC236}">
                  <a16:creationId xmlns:a16="http://schemas.microsoft.com/office/drawing/2014/main" id="{7337469E-8899-4FE7-ACED-5E32DDBB81EF}"/>
                </a:ext>
              </a:extLst>
            </p:cNvPr>
            <p:cNvSpPr/>
            <p:nvPr/>
          </p:nvSpPr>
          <p:spPr>
            <a:xfrm>
              <a:off x="5735646" y="2190617"/>
              <a:ext cx="3432311" cy="1116189"/>
            </a:xfrm>
            <a:prstGeom prst="rect">
              <a:avLst/>
            </a:prstGeom>
          </p:spPr>
          <p:txBody>
            <a:bodyPr wrap="square">
              <a:spAutoFit/>
            </a:bodyPr>
            <a:lstStyle/>
            <a:p>
              <a:pPr fontAlgn="base"/>
              <a:r>
                <a:rPr lang="en-US" sz="1200" dirty="0">
                  <a:solidFill>
                    <a:schemeClr val="bg1"/>
                  </a:solidFill>
                  <a:latin typeface="+mj-lt"/>
                  <a:cs typeface="Calibri Light" panose="020F0302020204030204" pitchFamily="34" charset="0"/>
                </a:rPr>
                <a:t>Database and application platform services represent the largest market segments, with blockchain, digital experience, serverless and artificial intelligence/machine learning (AI/ML) platform services as the newest.</a:t>
              </a:r>
            </a:p>
          </p:txBody>
        </p:sp>
        <p:sp>
          <p:nvSpPr>
            <p:cNvPr id="13" name="Rectangle 12">
              <a:extLst>
                <a:ext uri="{FF2B5EF4-FFF2-40B4-BE49-F238E27FC236}">
                  <a16:creationId xmlns:a16="http://schemas.microsoft.com/office/drawing/2014/main" id="{09EC3B71-8D84-4B0F-BA17-45391608A863}"/>
                </a:ext>
              </a:extLst>
            </p:cNvPr>
            <p:cNvSpPr/>
            <p:nvPr/>
          </p:nvSpPr>
          <p:spPr>
            <a:xfrm>
              <a:off x="5735646" y="3951361"/>
              <a:ext cx="3123431" cy="772746"/>
            </a:xfrm>
            <a:prstGeom prst="rect">
              <a:avLst/>
            </a:prstGeom>
          </p:spPr>
          <p:txBody>
            <a:bodyPr wrap="square">
              <a:spAutoFit/>
            </a:bodyPr>
            <a:lstStyle/>
            <a:p>
              <a:pPr fontAlgn="base"/>
              <a:r>
                <a:rPr lang="en-US" sz="1200" dirty="0">
                  <a:solidFill>
                    <a:schemeClr val="bg1"/>
                  </a:solidFill>
                  <a:latin typeface="+mj-lt"/>
                  <a:cs typeface="Calibri Light" panose="020F0302020204030204" pitchFamily="34" charset="0"/>
                </a:rPr>
                <a:t>Enterprise IT spending for cloud-based offerings will surpass spending for noncloud IT offerings by 2022, according to Gartner</a:t>
              </a:r>
              <a:endParaRPr lang="en-IN" sz="1200" dirty="0">
                <a:solidFill>
                  <a:schemeClr val="bg1"/>
                </a:solidFill>
                <a:latin typeface="+mj-lt"/>
                <a:cs typeface="Calibri Light" panose="020F0302020204030204" pitchFamily="34" charset="0"/>
              </a:endParaRPr>
            </a:p>
          </p:txBody>
        </p:sp>
      </p:grpSp>
      <p:sp>
        <p:nvSpPr>
          <p:cNvPr id="2" name="Rectangle 1">
            <a:extLst>
              <a:ext uri="{FF2B5EF4-FFF2-40B4-BE49-F238E27FC236}">
                <a16:creationId xmlns:a16="http://schemas.microsoft.com/office/drawing/2014/main" id="{9D794DA7-FB86-4188-83A0-60E0CC889F66}"/>
              </a:ext>
            </a:extLst>
          </p:cNvPr>
          <p:cNvSpPr/>
          <p:nvPr/>
        </p:nvSpPr>
        <p:spPr>
          <a:xfrm>
            <a:off x="2266134" y="3555244"/>
            <a:ext cx="3829866" cy="461665"/>
          </a:xfrm>
          <a:prstGeom prst="rect">
            <a:avLst/>
          </a:prstGeom>
        </p:spPr>
        <p:txBody>
          <a:bodyPr wrap="square">
            <a:spAutoFit/>
          </a:bodyPr>
          <a:lstStyle/>
          <a:p>
            <a:pPr fontAlgn="base"/>
            <a:r>
              <a:rPr lang="en-US" sz="1200" dirty="0">
                <a:solidFill>
                  <a:schemeClr val="bg1"/>
                </a:solidFill>
                <a:latin typeface="+mj-lt"/>
                <a:cs typeface="Calibri Light" panose="020F0302020204030204" pitchFamily="34" charset="0"/>
              </a:rPr>
              <a:t>PaaS accounts for approximately 24% of all enterprise workloads (up from 14% in 2016)</a:t>
            </a:r>
          </a:p>
        </p:txBody>
      </p:sp>
      <p:sp>
        <p:nvSpPr>
          <p:cNvPr id="30" name="Rectangle 29">
            <a:extLst>
              <a:ext uri="{FF2B5EF4-FFF2-40B4-BE49-F238E27FC236}">
                <a16:creationId xmlns:a16="http://schemas.microsoft.com/office/drawing/2014/main" id="{1C305BF7-A984-46A9-B1EB-A647BEAA69AC}"/>
              </a:ext>
            </a:extLst>
          </p:cNvPr>
          <p:cNvSpPr/>
          <p:nvPr/>
        </p:nvSpPr>
        <p:spPr>
          <a:xfrm>
            <a:off x="0" y="176027"/>
            <a:ext cx="9554818" cy="461665"/>
          </a:xfrm>
          <a:prstGeom prst="rect">
            <a:avLst/>
          </a:prstGeom>
        </p:spPr>
        <p:txBody>
          <a:bodyPr wrap="square">
            <a:spAutoFit/>
          </a:bodyPr>
          <a:lstStyle/>
          <a:p>
            <a:r>
              <a:rPr lang="en-US" sz="2400" b="1" dirty="0"/>
              <a:t>PaaS Market Overview </a:t>
            </a:r>
            <a:endParaRPr lang="en-IN" sz="2400" b="1" dirty="0"/>
          </a:p>
        </p:txBody>
      </p:sp>
      <p:sp>
        <p:nvSpPr>
          <p:cNvPr id="20" name="TextBox 19">
            <a:extLst>
              <a:ext uri="{FF2B5EF4-FFF2-40B4-BE49-F238E27FC236}">
                <a16:creationId xmlns:a16="http://schemas.microsoft.com/office/drawing/2014/main" id="{B2D5EF17-C635-4C69-B585-A92433A06FCA}"/>
              </a:ext>
            </a:extLst>
          </p:cNvPr>
          <p:cNvSpPr txBox="1"/>
          <p:nvPr/>
        </p:nvSpPr>
        <p:spPr>
          <a:xfrm>
            <a:off x="8161176" y="69515"/>
            <a:ext cx="4145280" cy="492412"/>
          </a:xfrm>
          <a:prstGeom prst="rect">
            <a:avLst/>
          </a:prstGeom>
          <a:noFill/>
          <a:ln>
            <a:noFill/>
          </a:ln>
        </p:spPr>
        <p:txBody>
          <a:bodyPr spcFirstLastPara="1" wrap="square" lIns="91425" tIns="91425" rIns="91425" bIns="91425" rtlCol="0" anchor="t" anchorCtr="0">
            <a:spAutoFit/>
          </a:bodyPr>
          <a:lstStyle/>
          <a:p>
            <a:pPr algn="l"/>
            <a:r>
              <a:rPr lang="en-IN" sz="2000" kern="0" dirty="0">
                <a:highlight>
                  <a:srgbClr val="FF0000"/>
                </a:highlight>
                <a:latin typeface="Arial" panose="020B0604020202020204" pitchFamily="34" charset="0"/>
                <a:cs typeface="Arial" panose="020B0604020202020204" pitchFamily="34" charset="0"/>
              </a:rPr>
              <a:t>Need to covert with good Shape </a:t>
            </a:r>
          </a:p>
        </p:txBody>
      </p:sp>
    </p:spTree>
    <p:extLst>
      <p:ext uri="{BB962C8B-B14F-4D97-AF65-F5344CB8AC3E}">
        <p14:creationId xmlns:p14="http://schemas.microsoft.com/office/powerpoint/2010/main" val="136057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BF3F1A-5020-42B9-B653-10F675AF3350}"/>
              </a:ext>
            </a:extLst>
          </p:cNvPr>
          <p:cNvSpPr txBox="1">
            <a:spLocks/>
          </p:cNvSpPr>
          <p:nvPr/>
        </p:nvSpPr>
        <p:spPr>
          <a:xfrm>
            <a:off x="1919445" y="2641086"/>
            <a:ext cx="8353111" cy="157582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103C7C"/>
              </a:buClr>
              <a:buSzPts val="2800"/>
              <a:buFont typeface="Montserrat"/>
              <a:buNone/>
              <a:defRPr sz="2800" b="0" i="0" u="none" strike="noStrike" cap="none">
                <a:solidFill>
                  <a:srgbClr val="103C7C"/>
                </a:solidFill>
                <a:latin typeface="Montserrat"/>
                <a:ea typeface="Montserrat"/>
                <a:cs typeface="Montserrat"/>
                <a:sym typeface="Montserrat"/>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marR="0" lvl="0" indent="0" algn="ctr" defTabSz="457200" rtl="0" eaLnBrk="1" fontAlgn="auto" latinLnBrk="0" hangingPunct="1">
              <a:lnSpc>
                <a:spcPct val="100000"/>
              </a:lnSpc>
              <a:spcBef>
                <a:spcPts val="0"/>
              </a:spcBef>
              <a:spcAft>
                <a:spcPts val="0"/>
              </a:spcAft>
              <a:buClr>
                <a:srgbClr val="103C7C"/>
              </a:buClr>
              <a:buSzPts val="2800"/>
              <a:buFont typeface="Montserrat"/>
              <a:buNone/>
              <a:tabLst/>
              <a:defRPr/>
            </a:pPr>
            <a:r>
              <a:rPr kumimoji="0" lang="en-US" sz="4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ontserrat"/>
              </a:rPr>
              <a:t>WHAT WE DO</a:t>
            </a:r>
            <a:br>
              <a:rPr kumimoji="0" lang="en-US" sz="4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ontserrat"/>
              </a:rPr>
            </a:br>
            <a:endParaRPr kumimoji="0" lang="en-US" sz="44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Montserrat"/>
            </a:endParaRPr>
          </a:p>
        </p:txBody>
      </p:sp>
    </p:spTree>
    <p:extLst>
      <p:ext uri="{BB962C8B-B14F-4D97-AF65-F5344CB8AC3E}">
        <p14:creationId xmlns:p14="http://schemas.microsoft.com/office/powerpoint/2010/main" val="1747641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ux0IjWTk2fqiaDiSAuRw"/>
</p:tagLst>
</file>

<file path=ppt/theme/theme1.xml><?xml version="1.0" encoding="utf-8"?>
<a:theme xmlns:a="http://schemas.openxmlformats.org/drawingml/2006/main" name="Office Theme">
  <a:themeElements>
    <a:clrScheme name="Pactera EDGE color palette">
      <a:dk1>
        <a:srgbClr val="33373B"/>
      </a:dk1>
      <a:lt1>
        <a:srgbClr val="FFFFFF"/>
      </a:lt1>
      <a:dk2>
        <a:srgbClr val="33373B"/>
      </a:dk2>
      <a:lt2>
        <a:srgbClr val="F1F4F9"/>
      </a:lt2>
      <a:accent1>
        <a:srgbClr val="DC1E34"/>
      </a:accent1>
      <a:accent2>
        <a:srgbClr val="1C447F"/>
      </a:accent2>
      <a:accent3>
        <a:srgbClr val="33373B"/>
      </a:accent3>
      <a:accent4>
        <a:srgbClr val="666666"/>
      </a:accent4>
      <a:accent5>
        <a:srgbClr val="747474"/>
      </a:accent5>
      <a:accent6>
        <a:srgbClr val="FFFFFF"/>
      </a:accent6>
      <a:hlink>
        <a:srgbClr val="1C447F"/>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91425" tIns="91425" rIns="91425" bIns="91425" anchor="t" anchorCtr="0"/>
      <a:lstStyle>
        <a:defPPr algn="l">
          <a:defRPr sz="4400" kern="0" dirty="0">
            <a:solidFill>
              <a:schemeClr val="bg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722B2076524743B95B871637D9D3AA" ma:contentTypeVersion="8" ma:contentTypeDescription="Create a new document." ma:contentTypeScope="" ma:versionID="843dba7492be2eb55ab2a054d153c5ac">
  <xsd:schema xmlns:xsd="http://www.w3.org/2001/XMLSchema" xmlns:xs="http://www.w3.org/2001/XMLSchema" xmlns:p="http://schemas.microsoft.com/office/2006/metadata/properties" xmlns:ns2="3c794a53-be22-4769-824d-71dc5f91481c" xmlns:ns3="c5640f5d-145d-4b2e-a2ed-1c5e24247f8f" targetNamespace="http://schemas.microsoft.com/office/2006/metadata/properties" ma:root="true" ma:fieldsID="df8e58324483333e9d900ae7bf14f550" ns2:_="" ns3:_="">
    <xsd:import namespace="3c794a53-be22-4769-824d-71dc5f91481c"/>
    <xsd:import namespace="c5640f5d-145d-4b2e-a2ed-1c5e24247f8f"/>
    <xsd:element name="properties">
      <xsd:complexType>
        <xsd:sequence>
          <xsd:element name="documentManagement">
            <xsd:complexType>
              <xsd:all>
                <xsd:element ref="ns2:SharedWithUsers" minOccurs="0"/>
                <xsd:element ref="ns3:MediaServiceMetadata" minOccurs="0"/>
                <xsd:element ref="ns3:MediaServiceFastMetadata" minOccurs="0"/>
                <xsd:element ref="ns3:MediaServiceAutoTags" minOccurs="0"/>
                <xsd:element ref="ns3:MediaServiceDateTaken" minOccurs="0"/>
                <xsd:element ref="ns2:SharedWithDetail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794a53-be22-4769-824d-71dc5f91481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5640f5d-145d-4b2e-a2ed-1c5e24247f8f"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MediaServiceAutoTags" ma:internalName="MediaServiceAutoTags"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DC8F60-67DA-4E59-BC00-625F1082776E}">
  <ds:schemaRefs>
    <ds:schemaRef ds:uri="http://purl.org/dc/elements/1.1/"/>
    <ds:schemaRef ds:uri="http://schemas.microsoft.com/office/2006/documentManagement/types"/>
    <ds:schemaRef ds:uri="http://purl.org/dc/dcmitype/"/>
    <ds:schemaRef ds:uri="http://purl.org/dc/terms/"/>
    <ds:schemaRef ds:uri="http://schemas.microsoft.com/office/infopath/2007/PartnerControls"/>
    <ds:schemaRef ds:uri="http://schemas.openxmlformats.org/package/2006/metadata/core-properties"/>
    <ds:schemaRef ds:uri="c5640f5d-145d-4b2e-a2ed-1c5e24247f8f"/>
    <ds:schemaRef ds:uri="3c794a53-be22-4769-824d-71dc5f91481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922AEE8-4202-44EA-88B9-5C7CD357E4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794a53-be22-4769-824d-71dc5f91481c"/>
    <ds:schemaRef ds:uri="c5640f5d-145d-4b2e-a2ed-1c5e24247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7E3641-E157-48BC-9973-B2B0151379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16406</TotalTime>
  <Words>4929</Words>
  <Application>Microsoft Office PowerPoint</Application>
  <PresentationFormat>Widescreen</PresentationFormat>
  <Paragraphs>858</Paragraphs>
  <Slides>54</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Avenir Medium</vt:lpstr>
      <vt:lpstr>Calibri</vt:lpstr>
      <vt:lpstr>Lato</vt:lpstr>
      <vt:lpstr>Montserrat</vt:lpstr>
      <vt:lpstr>Open Sans</vt:lpstr>
      <vt:lpstr>Segoe UI</vt:lpstr>
      <vt:lpstr>Segoe UI Light</vt:lpstr>
      <vt:lpstr>Segoe UI Semibold</vt:lpstr>
      <vt:lpstr>Segoe UI Semilight</vt:lpstr>
      <vt:lpstr>wf_segoe-ui_normal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DB Migration </vt:lpstr>
      <vt:lpstr>PowerPoint Presentation</vt:lpstr>
      <vt:lpstr>PowerPoint Presentation</vt:lpstr>
      <vt:lpstr>PowerPoint Presentation</vt:lpstr>
      <vt:lpstr>PowerPoint Presentation</vt:lpstr>
      <vt:lpstr>PowerPoint Presentation</vt:lpstr>
      <vt:lpstr> </vt:lpstr>
      <vt:lpstr>Assess: SSMA (Migration report)  </vt:lpstr>
      <vt:lpstr>PowerPoint Presentation</vt:lpstr>
      <vt:lpstr>PowerPoint Presentation</vt:lpstr>
      <vt:lpstr>PowerPoint Presentation</vt:lpstr>
      <vt:lpstr> </vt:lpstr>
      <vt:lpstr> </vt:lpstr>
      <vt:lpstr> </vt:lpstr>
      <vt:lpstr>PowerPoint Presentation</vt:lpstr>
      <vt:lpstr>PowerPoint Presentation</vt:lpstr>
      <vt:lpstr> </vt:lpstr>
      <vt:lpstr>PowerPoint Presentation</vt:lpstr>
      <vt:lpstr>PowerPoint Presentation</vt:lpstr>
      <vt:lpstr>PowerPoint Presentation</vt:lpstr>
      <vt:lpstr>Deploy: Change data capture (CDC)  </vt:lpstr>
      <vt:lpstr>How CDC for Oracle works </vt:lpstr>
      <vt:lpstr>PowerPoint Presentation</vt:lpstr>
      <vt:lpstr>PowerPoint Presentation</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vector>
  </TitlesOfParts>
  <Company>Moorche 30 DVDs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Dwivedi,Akhilesh</cp:lastModifiedBy>
  <cp:revision>1167</cp:revision>
  <dcterms:created xsi:type="dcterms:W3CDTF">2016-02-17T14:20:29Z</dcterms:created>
  <dcterms:modified xsi:type="dcterms:W3CDTF">2019-05-10T12:51:40Z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0x010100F3722B2076524743B95B871637D9D3AA</vt:lpwstr>
  </property>
</Properties>
</file>